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256" r:id="rId2"/>
    <p:sldId id="257" r:id="rId3"/>
    <p:sldId id="297" r:id="rId4"/>
    <p:sldId id="306" r:id="rId5"/>
    <p:sldId id="308" r:id="rId6"/>
    <p:sldId id="309" r:id="rId7"/>
    <p:sldId id="311" r:id="rId8"/>
    <p:sldId id="312" r:id="rId9"/>
    <p:sldId id="313" r:id="rId10"/>
    <p:sldId id="314" r:id="rId11"/>
    <p:sldId id="317" r:id="rId12"/>
    <p:sldId id="404" r:id="rId13"/>
    <p:sldId id="397" r:id="rId14"/>
    <p:sldId id="398" r:id="rId15"/>
    <p:sldId id="399" r:id="rId16"/>
    <p:sldId id="400" r:id="rId17"/>
    <p:sldId id="401" r:id="rId18"/>
    <p:sldId id="402" r:id="rId19"/>
    <p:sldId id="403" r:id="rId20"/>
    <p:sldId id="406" r:id="rId21"/>
    <p:sldId id="318" r:id="rId22"/>
    <p:sldId id="356" r:id="rId23"/>
    <p:sldId id="392" r:id="rId24"/>
    <p:sldId id="393" r:id="rId25"/>
    <p:sldId id="394" r:id="rId26"/>
    <p:sldId id="319" r:id="rId27"/>
    <p:sldId id="370" r:id="rId28"/>
    <p:sldId id="345" r:id="rId29"/>
    <p:sldId id="323" r:id="rId30"/>
    <p:sldId id="324" r:id="rId31"/>
    <p:sldId id="326" r:id="rId32"/>
    <p:sldId id="327" r:id="rId33"/>
    <p:sldId id="328" r:id="rId34"/>
    <p:sldId id="407" r:id="rId35"/>
    <p:sldId id="408" r:id="rId36"/>
    <p:sldId id="332" r:id="rId37"/>
    <p:sldId id="409" r:id="rId38"/>
    <p:sldId id="410" r:id="rId39"/>
    <p:sldId id="411" r:id="rId40"/>
    <p:sldId id="412" r:id="rId41"/>
    <p:sldId id="413" r:id="rId42"/>
    <p:sldId id="414" r:id="rId43"/>
    <p:sldId id="415" r:id="rId44"/>
    <p:sldId id="416" r:id="rId45"/>
    <p:sldId id="417" r:id="rId46"/>
    <p:sldId id="334" r:id="rId47"/>
    <p:sldId id="385" r:id="rId48"/>
    <p:sldId id="379" r:id="rId49"/>
    <p:sldId id="380" r:id="rId50"/>
    <p:sldId id="381" r:id="rId51"/>
    <p:sldId id="344" r:id="rId52"/>
    <p:sldId id="372" r:id="rId53"/>
    <p:sldId id="342" r:id="rId54"/>
    <p:sldId id="374" r:id="rId55"/>
    <p:sldId id="378" r:id="rId56"/>
    <p:sldId id="360" r:id="rId57"/>
    <p:sldId id="383" r:id="rId58"/>
    <p:sldId id="361" r:id="rId59"/>
    <p:sldId id="362" r:id="rId60"/>
    <p:sldId id="363" r:id="rId61"/>
    <p:sldId id="364" r:id="rId62"/>
    <p:sldId id="365" r:id="rId63"/>
    <p:sldId id="366" r:id="rId64"/>
    <p:sldId id="367" r:id="rId65"/>
    <p:sldId id="368" r:id="rId66"/>
    <p:sldId id="386" r:id="rId67"/>
    <p:sldId id="373" r:id="rId68"/>
    <p:sldId id="375" r:id="rId69"/>
    <p:sldId id="387" r:id="rId70"/>
    <p:sldId id="388" r:id="rId71"/>
    <p:sldId id="390" r:id="rId72"/>
    <p:sldId id="396" r:id="rId73"/>
    <p:sldId id="418" r:id="rId74"/>
    <p:sldId id="377" r:id="rId75"/>
    <p:sldId id="384" r:id="rId76"/>
    <p:sldId id="382" r:id="rId7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8E1D"/>
    <a:srgbClr val="2000EA"/>
    <a:srgbClr val="FF6100"/>
    <a:srgbClr val="FB0008"/>
    <a:srgbClr val="E6A20E"/>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85490" autoAdjust="0"/>
  </p:normalViewPr>
  <p:slideViewPr>
    <p:cSldViewPr snapToGrid="0" snapToObjects="1">
      <p:cViewPr varScale="1">
        <p:scale>
          <a:sx n="70" d="100"/>
          <a:sy n="70" d="100"/>
        </p:scale>
        <p:origin x="1939" y="5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1765"/>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CF57B-C747-FC49-8C8F-81AE37C96CA4}" type="datetimeFigureOut">
              <a:rPr lang="en-US" smtClean="0"/>
              <a:t>11/14/2024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Nunito" pitchFamily="2" charset="0"/>
              </a:rPr>
              <a:t>Now, Relax all the edges one more time i.e. the </a:t>
            </a:r>
            <a:r>
              <a:rPr lang="en-GB" b="1" i="0" dirty="0">
                <a:solidFill>
                  <a:srgbClr val="273239"/>
                </a:solidFill>
                <a:effectLst/>
                <a:latin typeface="Nunito" pitchFamily="2" charset="0"/>
              </a:rPr>
              <a:t>Nth</a:t>
            </a:r>
            <a:r>
              <a:rPr lang="en-GB" b="0" i="0" dirty="0">
                <a:solidFill>
                  <a:srgbClr val="273239"/>
                </a:solidFill>
                <a:effectLst/>
                <a:latin typeface="Nunito" pitchFamily="2"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1 (Negative cycle exists): For any </a:t>
            </a:r>
            <a:r>
              <a:rPr lang="en-GB" b="1" i="0" dirty="0">
                <a:solidFill>
                  <a:srgbClr val="273239"/>
                </a:solidFill>
                <a:effectLst/>
                <a:latin typeface="Nunito" pitchFamily="2" charset="0"/>
              </a:rPr>
              <a:t>edge(u, v, weight), if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[u] + weight &lt;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a:t>
            </a:r>
            <a:endParaRPr lang="en-GB" b="0" i="0" dirty="0">
              <a:solidFill>
                <a:srgbClr val="273239"/>
              </a:solidFill>
              <a:effectLst/>
              <a:latin typeface="Nunito" pitchFamily="2" charset="0"/>
            </a:endParaRP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2 (No Negative cycle) : case 1 fails for all the edges.</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34</a:t>
            </a:fld>
            <a:endParaRPr lang="en-US"/>
          </a:p>
        </p:txBody>
      </p:sp>
    </p:spTree>
    <p:extLst>
      <p:ext uri="{BB962C8B-B14F-4D97-AF65-F5344CB8AC3E}">
        <p14:creationId xmlns:p14="http://schemas.microsoft.com/office/powerpoint/2010/main" val="1803015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Current Distance of F &gt; (Distance of D ) + (Weight of D to F) i.e. Infinity &gt; 7 + 2 </a:t>
            </a:r>
          </a:p>
          <a:p>
            <a:r>
              <a:rPr lang="en-GB" dirty="0" err="1"/>
              <a:t>Dist</a:t>
            </a:r>
            <a:r>
              <a:rPr lang="en-GB" dirty="0"/>
              <a:t>[F] = 9</a:t>
            </a:r>
          </a:p>
          <a:p>
            <a:r>
              <a:rPr lang="en-GB" dirty="0"/>
              <a:t>Current Distance of E &gt; (Distance of C ) + (Weight of C to E) i.e. Infinity &gt; 6 + 1 </a:t>
            </a:r>
          </a:p>
          <a:p>
            <a:r>
              <a:rPr lang="en-GB" dirty="0" err="1"/>
              <a:t>Dist</a:t>
            </a:r>
            <a:r>
              <a:rPr lang="en-GB" dirty="0"/>
              <a:t>[E] = 7</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42</a:t>
            </a:fld>
            <a:endParaRPr lang="en-US"/>
          </a:p>
        </p:txBody>
      </p:sp>
    </p:spTree>
    <p:extLst>
      <p:ext uri="{BB962C8B-B14F-4D97-AF65-F5344CB8AC3E}">
        <p14:creationId xmlns:p14="http://schemas.microsoft.com/office/powerpoint/2010/main" val="465137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Current Distance of D &gt; (Distance of E) + (Weight of E to D) i.e. 7 &gt; 7 + (-1) </a:t>
            </a:r>
          </a:p>
          <a:p>
            <a:r>
              <a:rPr lang="en-GB" dirty="0" err="1"/>
              <a:t>Dist</a:t>
            </a:r>
            <a:r>
              <a:rPr lang="en-GB" dirty="0"/>
              <a:t>[D] = 6</a:t>
            </a:r>
          </a:p>
          <a:p>
            <a:r>
              <a:rPr lang="en-GB" dirty="0"/>
              <a:t>Current Distance of E &gt; (Distance of F ) + (Weight of F to E) i.e. 7 &gt; 9 + (-3) </a:t>
            </a:r>
          </a:p>
          <a:p>
            <a:r>
              <a:rPr lang="en-GB" dirty="0" err="1"/>
              <a:t>Dist</a:t>
            </a:r>
            <a:r>
              <a:rPr lang="en-GB" dirty="0"/>
              <a:t>[E] = 6</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43</a:t>
            </a:fld>
            <a:endParaRPr lang="en-US"/>
          </a:p>
        </p:txBody>
      </p:sp>
    </p:spTree>
    <p:extLst>
      <p:ext uri="{BB962C8B-B14F-4D97-AF65-F5344CB8AC3E}">
        <p14:creationId xmlns:p14="http://schemas.microsoft.com/office/powerpoint/2010/main" val="1655782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Current Distance of F &gt; (Distance of D) + (Weight of D to F) i.e. 9 &gt; 6 + 2 </a:t>
            </a:r>
          </a:p>
          <a:p>
            <a:r>
              <a:rPr lang="en-GB" dirty="0" err="1"/>
              <a:t>Dist</a:t>
            </a:r>
            <a:r>
              <a:rPr lang="en-GB" dirty="0"/>
              <a:t>[F] = 8</a:t>
            </a:r>
          </a:p>
          <a:p>
            <a:r>
              <a:rPr lang="en-GB" dirty="0"/>
              <a:t>Current Distance of D &gt; (Distance of E ) + (Weight of E to D) i.e. 6 &gt; 6 + (-1) </a:t>
            </a:r>
          </a:p>
          <a:p>
            <a:r>
              <a:rPr lang="en-GB" dirty="0" err="1"/>
              <a:t>Dist</a:t>
            </a:r>
            <a:r>
              <a:rPr lang="en-GB" dirty="0"/>
              <a:t>[D] = 5</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44</a:t>
            </a:fld>
            <a:endParaRPr lang="en-US"/>
          </a:p>
        </p:txBody>
      </p:sp>
    </p:spTree>
    <p:extLst>
      <p:ext uri="{BB962C8B-B14F-4D97-AF65-F5344CB8AC3E}">
        <p14:creationId xmlns:p14="http://schemas.microsoft.com/office/powerpoint/2010/main" val="65622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Current Distance of E &gt; (Distance of F) + (Weight of F to E) i.e. 6 &gt; 8 + (-3) </a:t>
            </a:r>
          </a:p>
          <a:p>
            <a:r>
              <a:rPr lang="en-GB" dirty="0" err="1"/>
              <a:t>Dist</a:t>
            </a:r>
            <a:r>
              <a:rPr lang="en-GB" dirty="0"/>
              <a:t>[E]=5</a:t>
            </a:r>
          </a:p>
          <a:p>
            <a:r>
              <a:rPr lang="en-GB" dirty="0"/>
              <a:t>Current Distance of F &gt; (Distance of D ) + (Weight of D to F) i.e. 8 &gt; 5 + 2 </a:t>
            </a:r>
          </a:p>
          <a:p>
            <a:r>
              <a:rPr lang="en-GB" dirty="0" err="1"/>
              <a:t>Dist</a:t>
            </a:r>
            <a:r>
              <a:rPr lang="en-GB" dirty="0"/>
              <a:t>[F]=7</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45</a:t>
            </a:fld>
            <a:endParaRPr lang="en-US"/>
          </a:p>
        </p:txBody>
      </p:sp>
    </p:spTree>
    <p:extLst>
      <p:ext uri="{BB962C8B-B14F-4D97-AF65-F5344CB8AC3E}">
        <p14:creationId xmlns:p14="http://schemas.microsoft.com/office/powerpoint/2010/main" val="313010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Dijkstra's Algorithm:</a:t>
            </a:r>
          </a:p>
          <a:p>
            <a:r>
              <a:rPr lang="en-GB" dirty="0"/>
              <a:t>- Finds the shortest path from a single source vertex to all other vertices in a graph with non-negative edge weights.</a:t>
            </a:r>
          </a:p>
          <a:p>
            <a:endParaRPr lang="en-GB" dirty="0"/>
          </a:p>
          <a:p>
            <a:r>
              <a:rPr lang="en-GB" dirty="0"/>
              <a:t>**Bellman-Ford Algorithm:**</a:t>
            </a:r>
          </a:p>
          <a:p>
            <a:r>
              <a:rPr lang="en-GB" dirty="0"/>
              <a:t>- Finds the shortest path from a single source vertex to all other vertices in a graph, even with negative edge weights.</a:t>
            </a:r>
          </a:p>
          <a:p>
            <a:r>
              <a:rPr lang="en-GB" dirty="0"/>
              <a:t>- Can detect negative cycles in the graph.</a:t>
            </a:r>
          </a:p>
          <a:p>
            <a:endParaRPr lang="en-GB" dirty="0"/>
          </a:p>
          <a:p>
            <a:r>
              <a:rPr lang="en-GB" dirty="0"/>
              <a:t>## Edge Weight Handling</a:t>
            </a:r>
          </a:p>
          <a:p>
            <a:endParaRPr lang="en-GB" dirty="0"/>
          </a:p>
          <a:p>
            <a:r>
              <a:rPr lang="en-GB" dirty="0"/>
              <a:t>**Dijkstra's Algorithm:**</a:t>
            </a:r>
          </a:p>
          <a:p>
            <a:r>
              <a:rPr lang="en-GB" dirty="0"/>
              <a:t>- Works only on graphs with non-negative edge weights.</a:t>
            </a:r>
          </a:p>
          <a:p>
            <a:endParaRPr lang="en-GB" dirty="0"/>
          </a:p>
          <a:p>
            <a:r>
              <a:rPr lang="en-GB" dirty="0"/>
              <a:t>**</a:t>
            </a:r>
            <a:r>
              <a:rPr lang="en-GB" b="1" dirty="0"/>
              <a:t>Bellman-Ford Algorithm</a:t>
            </a:r>
            <a:r>
              <a:rPr lang="en-GB" dirty="0"/>
              <a:t>:**</a:t>
            </a:r>
          </a:p>
          <a:p>
            <a:r>
              <a:rPr lang="en-GB" dirty="0"/>
              <a:t>- Can handle graphs with negative edge weights.</a:t>
            </a:r>
          </a:p>
          <a:p>
            <a:r>
              <a:rPr lang="en-GB" dirty="0"/>
              <a:t>- Can detect negative cycles.</a:t>
            </a:r>
          </a:p>
          <a:p>
            <a:endParaRPr lang="en-GB" dirty="0"/>
          </a:p>
          <a:p>
            <a:r>
              <a:rPr lang="en-GB" dirty="0"/>
              <a:t>## Performance</a:t>
            </a:r>
          </a:p>
          <a:p>
            <a:endParaRPr lang="en-GB" dirty="0"/>
          </a:p>
          <a:p>
            <a:r>
              <a:rPr lang="en-GB" dirty="0"/>
              <a:t>Dijkstra's Algorithm:</a:t>
            </a:r>
          </a:p>
          <a:p>
            <a:r>
              <a:rPr lang="en-GB" dirty="0"/>
              <a:t>- More efficient for graphs with non-negative weights.</a:t>
            </a:r>
          </a:p>
          <a:p>
            <a:r>
              <a:rPr lang="en-GB" dirty="0"/>
              <a:t>- Time complexity: O(V log V + E) with a binary heap implementation, where V is the number of vertices and E is the number of edges.</a:t>
            </a:r>
          </a:p>
          <a:p>
            <a:endParaRPr lang="en-GB" dirty="0"/>
          </a:p>
          <a:p>
            <a:r>
              <a:rPr lang="en-GB" dirty="0"/>
              <a:t>**Bellman-Ford Algorithm:**</a:t>
            </a:r>
          </a:p>
          <a:p>
            <a:r>
              <a:rPr lang="en-GB" dirty="0"/>
              <a:t>- Generally slower than Dijkstra's.</a:t>
            </a:r>
          </a:p>
          <a:p>
            <a:r>
              <a:rPr lang="en-GB" dirty="0"/>
              <a:t>- Time complexity: O(VE), where V is the number of vertices and E is the number of edges.</a:t>
            </a:r>
          </a:p>
          <a:p>
            <a:endParaRPr lang="en-GB" dirty="0"/>
          </a:p>
          <a:p>
            <a:r>
              <a:rPr lang="en-GB" dirty="0"/>
              <a:t>## Implementation</a:t>
            </a:r>
          </a:p>
          <a:p>
            <a:endParaRPr lang="en-GB"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51</a:t>
            </a:fld>
            <a:endParaRPr lang="en-US"/>
          </a:p>
        </p:txBody>
      </p:sp>
    </p:spTree>
    <p:extLst>
      <p:ext uri="{BB962C8B-B14F-4D97-AF65-F5344CB8AC3E}">
        <p14:creationId xmlns:p14="http://schemas.microsoft.com/office/powerpoint/2010/main" val="2751788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1       1</a:t>
            </a:r>
          </a:p>
          <a:p>
            <a:r>
              <a:rPr lang="en-GB" dirty="0"/>
              <a:t>s-----a-----b-----t</a:t>
            </a:r>
          </a:p>
          <a:p>
            <a:r>
              <a:rPr lang="en-GB" dirty="0"/>
              <a:t> \                      /</a:t>
            </a:r>
          </a:p>
          <a:p>
            <a:r>
              <a:rPr lang="en-GB" dirty="0"/>
              <a:t>   \                  /</a:t>
            </a:r>
          </a:p>
          <a:p>
            <a:r>
              <a:rPr lang="en-GB" dirty="0"/>
              <a:t>     \  __4 __/</a:t>
            </a:r>
          </a:p>
          <a:p>
            <a:r>
              <a:rPr lang="en-GB" dirty="0"/>
              <a:t>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67</a:t>
            </a:fld>
            <a:endParaRPr lang="en-US"/>
          </a:p>
        </p:txBody>
      </p:sp>
    </p:spTree>
    <p:extLst>
      <p:ext uri="{BB962C8B-B14F-4D97-AF65-F5344CB8AC3E}">
        <p14:creationId xmlns:p14="http://schemas.microsoft.com/office/powerpoint/2010/main" val="1720595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273239"/>
                </a:solidFill>
                <a:effectLst/>
                <a:latin typeface="Nunito" pitchFamily="2" charset="0"/>
              </a:rPr>
              <a:t>Note that the negative weight cycle cannot be created by new vertex s as there is no edge to s. All edges are from s.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69</a:t>
            </a:fld>
            <a:endParaRPr lang="en-US"/>
          </a:p>
        </p:txBody>
      </p:sp>
    </p:spTree>
    <p:extLst>
      <p:ext uri="{BB962C8B-B14F-4D97-AF65-F5344CB8AC3E}">
        <p14:creationId xmlns:p14="http://schemas.microsoft.com/office/powerpoint/2010/main" val="595206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We add a source s and add edges from s to all vertices of the original graph. In the following diagram s is 4.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71</a:t>
            </a:fld>
            <a:endParaRPr lang="en-US"/>
          </a:p>
        </p:txBody>
      </p:sp>
    </p:spTree>
    <p:extLst>
      <p:ext uri="{BB962C8B-B14F-4D97-AF65-F5344CB8AC3E}">
        <p14:creationId xmlns:p14="http://schemas.microsoft.com/office/powerpoint/2010/main" val="159013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11/14/2024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hyperlink" Target="https://www.youtube.com/watch?v=AE5I0xACpZs" TargetMode="External"/><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geeksforgeeks.org/dynamic-programming-set-23-bellman-ford-algorith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geeksforgeeks.org/greedy-algorithms-set-6-dijkstras-shortest-path-algorithm/"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youtube.com/watch?v=_lHSawdgXpI" TargetMode="External"/><Relationship Id="rId2" Type="http://schemas.openxmlformats.org/officeDocument/2006/relationships/hyperlink" Target="https://www.youtube.com/watch?v=bZkzH5x0SKU" TargetMode="External"/><Relationship Id="rId1" Type="http://schemas.openxmlformats.org/officeDocument/2006/relationships/slideLayout" Target="../slideLayouts/slideLayout2.xml"/><Relationship Id="rId6" Type="http://schemas.openxmlformats.org/officeDocument/2006/relationships/hyperlink" Target="https://www.youtube.com/watch?v=4OQeCuLYj-4" TargetMode="External"/><Relationship Id="rId5" Type="http://schemas.openxmlformats.org/officeDocument/2006/relationships/hyperlink" Target="https://www.youtube.com/watch?v=obWXjtg0L64" TargetMode="External"/><Relationship Id="rId4" Type="http://schemas.openxmlformats.org/officeDocument/2006/relationships/hyperlink" Target="https://www.youtube.com/watch?v=9PHkk0UavIM"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solidFill>
                  <a:schemeClr val="accent1"/>
                </a:solidFill>
              </a:rPr>
              <a:t>11</a:t>
            </a:r>
            <a:br>
              <a:rPr lang="en-US" altLang="zh-CN" dirty="0">
                <a:solidFill>
                  <a:schemeClr val="accent1"/>
                </a:solidFill>
              </a:rPr>
            </a:br>
            <a:r>
              <a:rPr lang="en-US" dirty="0"/>
              <a:t>Shortest Paths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604750" y="1340302"/>
            <a:ext cx="8337914" cy="1785104"/>
          </a:xfrm>
          <a:prstGeom prst="rect">
            <a:avLst/>
          </a:prstGeom>
        </p:spPr>
        <p:txBody>
          <a:bodyPr wrap="square">
            <a:spAutoFit/>
          </a:bodyPr>
          <a:lstStyle/>
          <a:p>
            <a:pPr>
              <a:spcBef>
                <a:spcPts val="300"/>
              </a:spcBef>
              <a:spcAft>
                <a:spcPts val="300"/>
              </a:spcAft>
            </a:pPr>
            <a:r>
              <a:rPr lang="en-US" dirty="0">
                <a:solidFill>
                  <a:schemeClr val="accent1"/>
                </a:solidFill>
                <a:latin typeface="Arial" panose="020B0604020202020204" pitchFamily="34" charset="0"/>
                <a:cs typeface="Arial" panose="020B0604020202020204" pitchFamily="34" charset="0"/>
              </a:rPr>
              <a:t>Relax edge e = </a:t>
            </a:r>
            <a:r>
              <a:rPr lang="en-US" dirty="0" err="1">
                <a:solidFill>
                  <a:schemeClr val="accent1"/>
                </a:solidFill>
                <a:latin typeface="Arial" panose="020B0604020202020204" pitchFamily="34" charset="0"/>
                <a:cs typeface="Arial" panose="020B0604020202020204" pitchFamily="34" charset="0"/>
              </a:rPr>
              <a:t>v→w</a:t>
            </a:r>
            <a:r>
              <a:rPr lang="en-US" dirty="0">
                <a:solidFill>
                  <a:schemeClr val="accent1"/>
                </a:solidFill>
                <a:latin typeface="Arial" panose="020B0604020202020204" pitchFamily="34" charset="0"/>
                <a:cs typeface="Arial" panose="020B0604020202020204" pitchFamily="34" charset="0"/>
              </a:rPr>
              <a:t>. (basic of building SPT)</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edgeTo</a:t>
            </a:r>
            <a:r>
              <a:rPr lang="en-US" dirty="0">
                <a:latin typeface="Arial" panose="020B0604020202020204" pitchFamily="34" charset="0"/>
                <a:cs typeface="Arial" panose="020B0604020202020204" pitchFamily="34" charset="0"/>
              </a:rPr>
              <a:t>[w] is last edge on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a:latin typeface="Arial" panose="020B0604020202020204" pitchFamily="34" charset="0"/>
                <a:cs typeface="Arial" panose="020B0604020202020204" pitchFamily="34" charset="0"/>
              </a:rPr>
              <a:t>If e = </a:t>
            </a:r>
            <a:r>
              <a:rPr lang="en-US" dirty="0" err="1">
                <a:latin typeface="Arial" panose="020B0604020202020204" pitchFamily="34" charset="0"/>
                <a:cs typeface="Arial" panose="020B0604020202020204" pitchFamily="34" charset="0"/>
              </a:rPr>
              <a:t>v→w</a:t>
            </a:r>
            <a:r>
              <a:rPr lang="en-US" dirty="0">
                <a:latin typeface="Arial" panose="020B0604020202020204" pitchFamily="34" charset="0"/>
                <a:cs typeface="Arial" panose="020B0604020202020204" pitchFamily="34" charset="0"/>
              </a:rPr>
              <a:t> gives shorter path to w through v, update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and </a:t>
            </a:r>
            <a:r>
              <a:rPr lang="en-US" dirty="0" err="1">
                <a:latin typeface="Arial" panose="020B0604020202020204" pitchFamily="34" charset="0"/>
                <a:cs typeface="Arial" panose="020B0604020202020204" pitchFamily="34" charset="0"/>
              </a:rPr>
              <a:t>edgeTo</a:t>
            </a:r>
            <a:r>
              <a:rPr lang="en-US" dirty="0">
                <a:latin typeface="Arial" panose="020B0604020202020204" pitchFamily="34" charset="0"/>
                <a:cs typeface="Arial" panose="020B0604020202020204" pitchFamily="34" charset="0"/>
              </a:rPr>
              <a:t>[w].</a:t>
            </a:r>
          </a:p>
        </p:txBody>
      </p:sp>
      <p:sp>
        <p:nvSpPr>
          <p:cNvPr id="5" name="object 2">
            <a:extLst>
              <a:ext uri="{FF2B5EF4-FFF2-40B4-BE49-F238E27FC236}">
                <a16:creationId xmlns:a16="http://schemas.microsoft.com/office/drawing/2014/main" id="{86F3688D-B579-7E48-B6DF-AD9C92F6F3FB}"/>
              </a:ext>
            </a:extLst>
          </p:cNvPr>
          <p:cNvSpPr/>
          <p:nvPr/>
        </p:nvSpPr>
        <p:spPr>
          <a:xfrm>
            <a:off x="2722473" y="5372193"/>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3898138" y="5345028"/>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2721276" y="5381961"/>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3861045" y="5345153"/>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969370" y="4411857"/>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1413935" y="4365164"/>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226704" y="5688943"/>
            <a:ext cx="1292421" cy="502294"/>
          </a:xfrm>
          <a:prstGeom prst="rect">
            <a:avLst/>
          </a:prstGeom>
        </p:spPr>
        <p:txBody>
          <a:bodyPr vert="horz" wrap="square" lIns="0" tIns="8930" rIns="0" bIns="0" rtlCol="0">
            <a:spAutoFit/>
          </a:bodyPr>
          <a:lstStyle/>
          <a:p>
            <a:pPr marR="3572" indent="149120">
              <a:lnSpc>
                <a:spcPct val="119800"/>
              </a:lnSpc>
              <a:spcBef>
                <a:spcPts val="70"/>
              </a:spcBef>
            </a:pPr>
            <a:r>
              <a:rPr sz="1400" dirty="0">
                <a:solidFill>
                  <a:srgbClr val="8D3124"/>
                </a:solidFill>
                <a:latin typeface="Arial" panose="020B0604020202020204" pitchFamily="34" charset="0"/>
                <a:cs typeface="Arial" panose="020B0604020202020204" pitchFamily="34" charset="0"/>
              </a:rPr>
              <a:t>black edge</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are in </a:t>
            </a:r>
            <a:r>
              <a:rPr sz="1400" dirty="0" err="1">
                <a:solidFill>
                  <a:srgbClr val="8D3124"/>
                </a:solidFill>
                <a:latin typeface="Arial" panose="020B0604020202020204" pitchFamily="34" charset="0"/>
                <a:cs typeface="Arial" panose="020B0604020202020204" pitchFamily="34" charset="0"/>
              </a:rPr>
              <a:t>edgeTo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t>
            </a:r>
          </a:p>
        </p:txBody>
      </p:sp>
      <p:sp>
        <p:nvSpPr>
          <p:cNvPr id="12" name="object 13">
            <a:extLst>
              <a:ext uri="{FF2B5EF4-FFF2-40B4-BE49-F238E27FC236}">
                <a16:creationId xmlns:a16="http://schemas.microsoft.com/office/drawing/2014/main" id="{937497ED-D1F0-6F44-9F74-3FE969ECB468}"/>
              </a:ext>
            </a:extLst>
          </p:cNvPr>
          <p:cNvSpPr/>
          <p:nvPr/>
        </p:nvSpPr>
        <p:spPr>
          <a:xfrm>
            <a:off x="941849" y="5137225"/>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1149732" y="5089291"/>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1788598" y="4310890"/>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2375037" y="4295272"/>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2643972" y="4212083"/>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3381234" y="4165032"/>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2686012" y="5204966"/>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2645204" y="5827011"/>
            <a:ext cx="85546" cy="88320"/>
          </a:xfrm>
          <a:prstGeom prst="rect">
            <a:avLst/>
          </a:prstGeom>
          <a:blipFill>
            <a:blip r:embed="rId2"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1751825" y="5306470"/>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2496713" y="5263625"/>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1703042" y="4486144"/>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1660180" y="4430779"/>
            <a:ext cx="85724" cy="85725"/>
          </a:xfrm>
          <a:prstGeom prst="rect">
            <a:avLst/>
          </a:prstGeom>
          <a:blipFill>
            <a:blip r:embed="rId3"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1795322" y="4482206"/>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2438652" y="4449032"/>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1732358" y="5077075"/>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2496266" y="5128296"/>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2801313" y="5221576"/>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3904764" y="5178721"/>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2717830" y="4388453"/>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3910907" y="5031721"/>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1691585" y="5061421"/>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1632650" y="5642154"/>
            <a:ext cx="117871" cy="117873"/>
          </a:xfrm>
          <a:prstGeom prst="rect">
            <a:avLst/>
          </a:prstGeom>
          <a:blipFill>
            <a:blip r:embed="rId4"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915667" y="4817507"/>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1411148" y="4961453"/>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800045" y="4689331"/>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800045" y="4689329"/>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892262" y="4681201"/>
            <a:ext cx="91082" cy="224461"/>
          </a:xfrm>
          <a:prstGeom prst="rect">
            <a:avLst/>
          </a:prstGeom>
        </p:spPr>
        <p:txBody>
          <a:bodyPr vert="horz" wrap="square" lIns="0" tIns="8930" rIns="0" bIns="0" rtlCol="0">
            <a:spAutoFit/>
          </a:bodyPr>
          <a:lstStyle/>
          <a:p>
            <a:pPr marL="8929">
              <a:spcBef>
                <a:spcPts val="70"/>
              </a:spcBef>
            </a:pPr>
            <a:r>
              <a:rPr sz="1400" spc="116" dirty="0">
                <a:latin typeface="Arial" panose="020B0604020202020204" pitchFamily="34" charset="0"/>
                <a:cs typeface="Arial" panose="020B0604020202020204" pitchFamily="34" charset="0"/>
              </a:rPr>
              <a:t>s</a:t>
            </a:r>
            <a:endParaRPr sz="1400"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1560204" y="4143315"/>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1560204" y="4143315"/>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1558844" y="4945093"/>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1558844" y="4945093"/>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1558844" y="5758327"/>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1558844" y="5758329"/>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2607565" y="5036730"/>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2607565" y="5036730"/>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2515931" y="4212040"/>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2515931" y="4212037"/>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3867121" y="3767007"/>
            <a:ext cx="318494" cy="224461"/>
          </a:xfrm>
          <a:prstGeom prst="rect">
            <a:avLst/>
          </a:prstGeom>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3.1</a:t>
            </a:r>
            <a:endParaRPr sz="1400"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2515931" y="5918681"/>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2515931" y="5918679"/>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841811" y="3641719"/>
            <a:ext cx="2320721" cy="224461"/>
          </a:xfrm>
          <a:prstGeom prst="rect">
            <a:avLst/>
          </a:prstGeom>
        </p:spPr>
        <p:txBody>
          <a:bodyPr vert="horz" wrap="square" lIns="0" tIns="8930" rIns="0" bIns="0" rtlCol="0">
            <a:spAutoFit/>
          </a:bodyPr>
          <a:lstStyle/>
          <a:p>
            <a:pPr marL="8929">
              <a:spcBef>
                <a:spcPts val="70"/>
              </a:spcBef>
            </a:pPr>
            <a:r>
              <a:rPr lang="en-US" sz="1400" dirty="0">
                <a:solidFill>
                  <a:srgbClr val="8D3124"/>
                </a:solidFill>
                <a:latin typeface="Arial" panose="020B0604020202020204" pitchFamily="34" charset="0"/>
                <a:cs typeface="Arial" panose="020B0604020202020204" pitchFamily="34" charset="0"/>
              </a:rPr>
              <a:t>relax edge </a:t>
            </a:r>
            <a:r>
              <a:rPr sz="1400" dirty="0" err="1">
                <a:solidFill>
                  <a:srgbClr val="8D3124"/>
                </a:solidFill>
                <a:latin typeface="Arial" panose="020B0604020202020204" pitchFamily="34" charset="0"/>
                <a:cs typeface="Arial" panose="020B0604020202020204" pitchFamily="34" charset="0"/>
              </a:rPr>
              <a:t>v→w</a:t>
            </a:r>
            <a:endParaRPr sz="1400"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3660091" y="4166310"/>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4042370" y="4971259"/>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3659251" y="4170604"/>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4012607" y="4939611"/>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3660091" y="4166309"/>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4013447" y="4935316"/>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3781732" y="4505637"/>
            <a:ext cx="318494" cy="224461"/>
          </a:xfrm>
          <a:prstGeom prst="rect">
            <a:avLst/>
          </a:prstGeom>
          <a:solidFill>
            <a:schemeClr val="bg1"/>
          </a:solidFill>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1.3</a:t>
            </a:r>
            <a:endParaRPr sz="1400"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3523885" y="3994414"/>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3523885" y="3994412"/>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3616782" y="3996294"/>
            <a:ext cx="45719" cy="224461"/>
          </a:xfrm>
          <a:prstGeom prst="rect">
            <a:avLst/>
          </a:prstGeom>
        </p:spPr>
        <p:txBody>
          <a:bodyPr vert="horz" wrap="square" lIns="0" tIns="8930" rIns="0" bIns="0" rtlCol="0">
            <a:spAutoFit/>
          </a:bodyPr>
          <a:lstStyle/>
          <a:p>
            <a:pPr marL="8929">
              <a:spcBef>
                <a:spcPts val="70"/>
              </a:spcBef>
            </a:pPr>
            <a:r>
              <a:rPr sz="1400" spc="80" dirty="0">
                <a:latin typeface="Arial" panose="020B0604020202020204" pitchFamily="34" charset="0"/>
                <a:cs typeface="Arial" panose="020B0604020202020204" pitchFamily="34" charset="0"/>
              </a:rPr>
              <a:t>v</a:t>
            </a:r>
            <a:endParaRPr sz="1400"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3993497" y="5093996"/>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3993497" y="5093996"/>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4065876" y="5097337"/>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sz="1400" spc="91" dirty="0">
                <a:latin typeface="Trebuchet MS"/>
                <a:cs typeface="Trebuchet MS"/>
              </a:rPr>
              <a:t>w	</a:t>
            </a:r>
            <a:endParaRPr sz="1400"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4720645" y="3128806"/>
            <a:ext cx="4320045" cy="2513348"/>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sz="1400" spc="-4" dirty="0">
                <a:latin typeface="DejaVu Sans Mono"/>
                <a:cs typeface="DejaVu Sans Mono"/>
              </a:rPr>
              <a:t>int	v	=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w	=	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(distTo[w]</a:t>
            </a:r>
            <a:r>
              <a:rPr lang="en-US" sz="1400" spc="-4" dirty="0">
                <a:latin typeface="DejaVu Sans Mono"/>
                <a:cs typeface="DejaVu Sans Mono"/>
              </a:rPr>
              <a:t> </a:t>
            </a:r>
            <a:r>
              <a:rPr sz="1400" spc="-4" dirty="0">
                <a:latin typeface="DejaVu Sans Mono"/>
                <a:cs typeface="DejaVu Sans Mono"/>
              </a:rPr>
              <a:t>&gt;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a:latin typeface="DejaVu Sans Mono"/>
                <a:cs typeface="DejaVu Sans Mono"/>
              </a:rPr>
              <a:t>distTo[w]</a:t>
            </a:r>
            <a:r>
              <a:rPr lang="en-US" sz="1400" spc="-4" dirty="0">
                <a:latin typeface="DejaVu Sans Mono"/>
                <a:cs typeface="DejaVu Sans Mono"/>
              </a:rPr>
              <a:t> </a:t>
            </a:r>
            <a:r>
              <a:rPr sz="1400" spc="-4" dirty="0">
                <a:latin typeface="DejaVu Sans Mono"/>
                <a:cs typeface="DejaVu Sans Mono"/>
              </a:rPr>
              <a: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edgeTo</a:t>
            </a:r>
            <a:r>
              <a:rPr sz="1400" spc="-4" dirty="0">
                <a:latin typeface="DejaVu Sans Mono"/>
                <a:cs typeface="DejaVu Sans Mono"/>
              </a:rPr>
              <a:t>[w]</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3778472" y="5532503"/>
            <a:ext cx="646331" cy="307777"/>
          </a:xfrm>
          <a:prstGeom prst="rect">
            <a:avLst/>
          </a:prstGeom>
        </p:spPr>
        <p:txBody>
          <a:bodyPr wrap="none">
            <a:spAutoFit/>
          </a:bodyPr>
          <a:lstStyle/>
          <a:p>
            <a:r>
              <a:rPr lang="en-US" sz="1400" spc="-158"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7.2</a:t>
            </a:r>
            <a:r>
              <a:rPr lang="en-US" sz="1400"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3324476" y="3313162"/>
            <a:ext cx="1391856" cy="338554"/>
          </a:xfrm>
          <a:prstGeom prst="rect">
            <a:avLst/>
          </a:prstGeom>
        </p:spPr>
        <p:txBody>
          <a:bodyPr wrap="none">
            <a:spAutoFit/>
          </a:bodyPr>
          <a:lstStyle/>
          <a:p>
            <a:r>
              <a:rPr lang="en-US" sz="1600" dirty="0" err="1">
                <a:solidFill>
                  <a:srgbClr val="1B8E1D"/>
                </a:solidFill>
                <a:latin typeface="Times New Roman" panose="02020603050405020304" pitchFamily="18" charset="0"/>
                <a:cs typeface="Times New Roman" panose="02020603050405020304" pitchFamily="18" charset="0"/>
              </a:rPr>
              <a:t>edgeTo</a:t>
            </a:r>
            <a:r>
              <a:rPr lang="en-US" sz="1600" dirty="0">
                <a:solidFill>
                  <a:srgbClr val="1B8E1D"/>
                </a:solidFill>
                <a:latin typeface="Times New Roman" panose="02020603050405020304" pitchFamily="18" charset="0"/>
                <a:cs typeface="Times New Roman" panose="02020603050405020304" pitchFamily="18" charset="0"/>
              </a:rPr>
              <a:t>[w] = v</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3778472" y="5685159"/>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4065876" y="3716334"/>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4716331" y="5696181"/>
            <a:ext cx="4357361" cy="107721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rgbClr val="1B8E1D"/>
                </a:solidFill>
                <a:latin typeface="Times New Roman" panose="02020603050405020304" pitchFamily="18" charset="0"/>
                <a:cs typeface="Times New Roman" panose="02020603050405020304" pitchFamily="18" charset="0"/>
              </a:rPr>
              <a:t>OLD </a:t>
            </a:r>
            <a:r>
              <a:rPr lang="en-US" sz="1600" dirty="0" err="1">
                <a:solidFill>
                  <a:srgbClr val="1B8E1D"/>
                </a:solidFill>
                <a:latin typeface="Times New Roman" panose="02020603050405020304" pitchFamily="18" charset="0"/>
                <a:cs typeface="Times New Roman" panose="02020603050405020304" pitchFamily="18" charset="0"/>
              </a:rPr>
              <a:t>distTo</a:t>
            </a:r>
            <a:r>
              <a:rPr lang="en-US" sz="1600" dirty="0">
                <a:solidFill>
                  <a:srgbClr val="1B8E1D"/>
                </a:solidFill>
                <a:latin typeface="Times New Roman" panose="02020603050405020304" pitchFamily="18" charset="0"/>
                <a:cs typeface="Times New Roman" panose="02020603050405020304" pitchFamily="18" charset="0"/>
              </a:rPr>
              <a:t>[w] = 7.2 &gt; </a:t>
            </a:r>
            <a:r>
              <a:rPr lang="en-US" sz="1600" dirty="0" err="1">
                <a:solidFill>
                  <a:srgbClr val="1B8E1D"/>
                </a:solidFill>
                <a:latin typeface="Times New Roman" panose="02020603050405020304" pitchFamily="18" charset="0"/>
                <a:cs typeface="Times New Roman" panose="02020603050405020304" pitchFamily="18" charset="0"/>
              </a:rPr>
              <a:t>distTo</a:t>
            </a:r>
            <a:r>
              <a:rPr lang="en-US" sz="1600" dirty="0">
                <a:solidFill>
                  <a:srgbClr val="1B8E1D"/>
                </a:solidFill>
                <a:latin typeface="Times New Roman" panose="02020603050405020304" pitchFamily="18" charset="0"/>
                <a:cs typeface="Times New Roman" panose="02020603050405020304" pitchFamily="18" charset="0"/>
              </a:rPr>
              <a:t>[v] + </a:t>
            </a:r>
            <a:r>
              <a:rPr lang="en-US" sz="1600" dirty="0" err="1">
                <a:solidFill>
                  <a:srgbClr val="1B8E1D"/>
                </a:solidFill>
                <a:latin typeface="Times New Roman" panose="02020603050405020304" pitchFamily="18" charset="0"/>
                <a:cs typeface="Times New Roman" panose="02020603050405020304" pitchFamily="18" charset="0"/>
              </a:rPr>
              <a:t>e.weight</a:t>
            </a:r>
            <a:r>
              <a:rPr lang="en-US" sz="1600" dirty="0">
                <a:solidFill>
                  <a:srgbClr val="1B8E1D"/>
                </a:solidFill>
                <a:latin typeface="Times New Roman" panose="02020603050405020304" pitchFamily="18" charset="0"/>
                <a:cs typeface="Times New Roman" panose="02020603050405020304" pitchFamily="18" charset="0"/>
              </a:rPr>
              <a:t>()</a:t>
            </a:r>
          </a:p>
          <a:p>
            <a:r>
              <a:rPr lang="en-GB" sz="1600" dirty="0">
                <a:solidFill>
                  <a:srgbClr val="1B8E1D"/>
                </a:solidFill>
                <a:latin typeface="Times New Roman" panose="02020603050405020304" pitchFamily="18" charset="0"/>
                <a:cs typeface="Times New Roman" panose="02020603050405020304" pitchFamily="18" charset="0"/>
              </a:rPr>
              <a:t>= 3.1+1.3 =</a:t>
            </a:r>
            <a:r>
              <a:rPr lang="en-US" sz="1600" dirty="0">
                <a:solidFill>
                  <a:srgbClr val="1B8E1D"/>
                </a:solidFill>
                <a:latin typeface="Times New Roman" panose="02020603050405020304" pitchFamily="18" charset="0"/>
                <a:cs typeface="Times New Roman" panose="02020603050405020304" pitchFamily="18" charset="0"/>
              </a:rPr>
              <a:t> </a:t>
            </a:r>
            <a:r>
              <a:rPr lang="en-US" sz="1600" spc="60" dirty="0">
                <a:solidFill>
                  <a:srgbClr val="1B8E1D"/>
                </a:solidFill>
                <a:latin typeface="Times New Roman" panose="02020603050405020304" pitchFamily="18" charset="0"/>
                <a:cs typeface="Times New Roman" panose="02020603050405020304" pitchFamily="18" charset="0"/>
              </a:rPr>
              <a:t>4.4</a:t>
            </a:r>
            <a:r>
              <a:rPr lang="en-US" sz="1600" dirty="0">
                <a:solidFill>
                  <a:schemeClr val="accent6"/>
                </a:solidFill>
                <a:latin typeface="Times New Roman" panose="02020603050405020304" pitchFamily="18" charset="0"/>
                <a:cs typeface="Times New Roman" panose="02020603050405020304" pitchFamily="18" charset="0"/>
              </a:rPr>
              <a:t> </a:t>
            </a:r>
          </a:p>
          <a:p>
            <a:r>
              <a:rPr lang="en-US" sz="1600" dirty="0">
                <a:solidFill>
                  <a:srgbClr val="1B8E1D"/>
                </a:solidFill>
                <a:latin typeface="Times New Roman" panose="02020603050405020304" pitchFamily="18" charset="0"/>
                <a:cs typeface="Times New Roman" panose="02020603050405020304" pitchFamily="18" charset="0"/>
              </a:rPr>
              <a:t>NEW </a:t>
            </a:r>
            <a:r>
              <a:rPr lang="en-US" sz="1600" dirty="0" err="1">
                <a:solidFill>
                  <a:srgbClr val="1B8E1D"/>
                </a:solidFill>
                <a:latin typeface="Times New Roman" panose="02020603050405020304" pitchFamily="18" charset="0"/>
                <a:cs typeface="Times New Roman" panose="02020603050405020304" pitchFamily="18" charset="0"/>
              </a:rPr>
              <a:t>distTo</a:t>
            </a:r>
            <a:r>
              <a:rPr lang="en-US" sz="1600" dirty="0">
                <a:solidFill>
                  <a:srgbClr val="1B8E1D"/>
                </a:solidFill>
                <a:latin typeface="Times New Roman" panose="02020603050405020304" pitchFamily="18" charset="0"/>
                <a:cs typeface="Times New Roman" panose="02020603050405020304" pitchFamily="18" charset="0"/>
              </a:rPr>
              <a:t>[w] </a:t>
            </a:r>
            <a:r>
              <a:rPr lang="en-US" sz="1600" dirty="0">
                <a:solidFill>
                  <a:srgbClr val="1B8E1D"/>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rgbClr val="1B8E1D"/>
                </a:solidFill>
                <a:latin typeface="Times New Roman" panose="02020603050405020304" pitchFamily="18" charset="0"/>
                <a:cs typeface="Times New Roman" panose="02020603050405020304" pitchFamily="18" charset="0"/>
              </a:rPr>
              <a:t>distTo</a:t>
            </a:r>
            <a:r>
              <a:rPr lang="en-US" sz="1600" dirty="0">
                <a:solidFill>
                  <a:srgbClr val="1B8E1D"/>
                </a:solidFill>
                <a:latin typeface="Times New Roman" panose="02020603050405020304" pitchFamily="18" charset="0"/>
                <a:cs typeface="Times New Roman" panose="02020603050405020304" pitchFamily="18" charset="0"/>
              </a:rPr>
              <a:t>[v] + </a:t>
            </a:r>
            <a:r>
              <a:rPr lang="en-US" sz="1600" dirty="0" err="1">
                <a:solidFill>
                  <a:srgbClr val="1B8E1D"/>
                </a:solidFill>
                <a:latin typeface="Times New Roman" panose="02020603050405020304" pitchFamily="18" charset="0"/>
                <a:cs typeface="Times New Roman" panose="02020603050405020304" pitchFamily="18" charset="0"/>
              </a:rPr>
              <a:t>e.weight</a:t>
            </a:r>
            <a:r>
              <a:rPr lang="en-US" sz="1600" dirty="0">
                <a:solidFill>
                  <a:srgbClr val="1B8E1D"/>
                </a:solidFill>
                <a:latin typeface="Times New Roman" panose="02020603050405020304" pitchFamily="18" charset="0"/>
                <a:cs typeface="Times New Roman" panose="02020603050405020304" pitchFamily="18" charset="0"/>
              </a:rPr>
              <a:t>() = 4.4</a:t>
            </a:r>
          </a:p>
          <a:p>
            <a:r>
              <a:rPr lang="en-GB" sz="1600" dirty="0">
                <a:solidFill>
                  <a:srgbClr val="1B8E1D"/>
                </a:solidFill>
                <a:latin typeface="Times New Roman" panose="02020603050405020304" pitchFamily="18" charset="0"/>
                <a:cs typeface="Times New Roman" panose="02020603050405020304" pitchFamily="18" charset="0"/>
              </a:rPr>
              <a:t>= 3.1+1.3 =</a:t>
            </a:r>
            <a:r>
              <a:rPr lang="en-US" sz="1600" dirty="0">
                <a:solidFill>
                  <a:srgbClr val="1B8E1D"/>
                </a:solidFill>
                <a:latin typeface="Times New Roman" panose="02020603050405020304" pitchFamily="18" charset="0"/>
                <a:cs typeface="Times New Roman" panose="02020603050405020304" pitchFamily="18" charset="0"/>
              </a:rPr>
              <a:t> </a:t>
            </a:r>
            <a:r>
              <a:rPr lang="en-US" sz="1600" spc="60" dirty="0">
                <a:solidFill>
                  <a:srgbClr val="1B8E1D"/>
                </a:solidFill>
                <a:latin typeface="Times New Roman" panose="02020603050405020304" pitchFamily="18" charset="0"/>
                <a:cs typeface="Times New Roman" panose="02020603050405020304" pitchFamily="18" charset="0"/>
              </a:rPr>
              <a:t>4.4</a:t>
            </a:r>
            <a:r>
              <a:rPr lang="en-US" sz="1600" dirty="0">
                <a:solidFill>
                  <a:schemeClr val="accent6"/>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457200" y="190748"/>
            <a:ext cx="8229600"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1015068" y="1224691"/>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1384363" y="1250533"/>
            <a:ext cx="4013003" cy="1935186"/>
          </a:xfrm>
          <a:prstGeom prst="rect">
            <a:avLst/>
          </a:prstGeom>
        </p:spPr>
        <p:txBody>
          <a:bodyPr vert="horz" wrap="square" lIns="0" tIns="8930" rIns="0" bIns="0" rtlCol="0">
            <a:spAutoFit/>
          </a:bodyPr>
          <a:lstStyle/>
          <a:p>
            <a:pPr>
              <a:spcBef>
                <a:spcPts val="300"/>
              </a:spcBef>
              <a:spcAft>
                <a:spcPts val="300"/>
              </a:spcAft>
            </a:pPr>
            <a:r>
              <a:rPr sz="1600" b="1"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b="1" dirty="0">
                <a:solidFill>
                  <a:srgbClr val="8D3124"/>
                </a:solidFill>
                <a:latin typeface="Times New Roman" panose="02020603050405020304" pitchFamily="18" charset="0"/>
                <a:cs typeface="Times New Roman" panose="02020603050405020304" pitchFamily="18" charset="0"/>
              </a:rPr>
              <a:t> </a:t>
            </a:r>
            <a:r>
              <a:rPr sz="1600" b="1" dirty="0">
                <a:solidFill>
                  <a:srgbClr val="8D3124"/>
                </a:solidFill>
                <a:latin typeface="Times New Roman" panose="02020603050405020304" pitchFamily="18" charset="0"/>
                <a:cs typeface="Times New Roman" panose="02020603050405020304" pitchFamily="18" charset="0"/>
              </a:rPr>
              <a:t>s)</a:t>
            </a:r>
            <a:endParaRPr lang="en-US" sz="1600" b="1"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b="1" dirty="0">
                <a:latin typeface="Times New Roman" panose="02020603050405020304" pitchFamily="18" charset="0"/>
                <a:cs typeface="Times New Roman" panose="02020603050405020304" pitchFamily="18" charset="0"/>
              </a:rPr>
              <a:t>For each vertex v: </a:t>
            </a:r>
            <a:r>
              <a:rPr lang="en-US" sz="1600" b="1" dirty="0" err="1">
                <a:latin typeface="Times New Roman" panose="02020603050405020304" pitchFamily="18" charset="0"/>
                <a:cs typeface="Times New Roman" panose="02020603050405020304" pitchFamily="18" charset="0"/>
              </a:rPr>
              <a:t>distTo</a:t>
            </a:r>
            <a:r>
              <a:rPr lang="en-US" sz="1600" b="1"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For each vertex v: </a:t>
            </a:r>
            <a:r>
              <a:rPr lang="en-US" sz="1600" b="1" dirty="0" err="1">
                <a:latin typeface="Times New Roman" panose="02020603050405020304" pitchFamily="18" charset="0"/>
                <a:cs typeface="Times New Roman" panose="02020603050405020304" pitchFamily="18" charset="0"/>
              </a:rPr>
              <a:t>edgeTo</a:t>
            </a:r>
            <a:r>
              <a:rPr lang="en-US" sz="1600" b="1"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b="1" dirty="0" err="1">
                <a:latin typeface="Times New Roman" panose="02020603050405020304" pitchFamily="18" charset="0"/>
                <a:cs typeface="Times New Roman" panose="02020603050405020304" pitchFamily="18" charset="0"/>
              </a:rPr>
              <a:t>distTo</a:t>
            </a:r>
            <a:r>
              <a:rPr lang="en-US" sz="1600" b="1"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	- Relax any edge. </a:t>
            </a:r>
            <a:endParaRPr lang="en-US" sz="1600" b="1" dirty="0">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AF3A6F5-2BDD-3541-9E12-2A0C6C1CDCE6}"/>
              </a:ext>
            </a:extLst>
          </p:cNvPr>
          <p:cNvSpPr/>
          <p:nvPr/>
        </p:nvSpPr>
        <p:spPr>
          <a:xfrm>
            <a:off x="796086" y="3410126"/>
            <a:ext cx="7492237" cy="3375283"/>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is the length of a simple path from s to v (and </a:t>
            </a:r>
            <a:r>
              <a:rPr lang="en-US" sz="1600" dirty="0" err="1">
                <a:latin typeface="Arial" panose="020B0604020202020204" pitchFamily="34" charset="0"/>
                <a:cs typeface="Arial" panose="020B0604020202020204" pitchFamily="34" charset="0"/>
              </a:rPr>
              <a:t>edgeTo</a:t>
            </a:r>
            <a:r>
              <a:rPr lang="en-US" sz="1600" dirty="0">
                <a:latin typeface="Arial" panose="020B0604020202020204" pitchFamily="34" charset="0"/>
                <a:cs typeface="Arial" panose="020B0604020202020204" pitchFamily="34" charset="0"/>
              </a:rPr>
              <a:t>[v] is last edge on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nonnegative weights, directed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Topological sort algorithm. (</a:t>
            </a:r>
            <a:r>
              <a:rPr lang="en-US" sz="1600" dirty="0">
                <a:solidFill>
                  <a:srgbClr val="C00000"/>
                </a:solidFill>
                <a:latin typeface="Arial" panose="020B0604020202020204" pitchFamily="34" charset="0"/>
                <a:cs typeface="Arial" panose="020B0604020202020204" pitchFamily="34" charset="0"/>
              </a:rPr>
              <a:t>no directed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3. Bellman–Ford algorithm. (</a:t>
            </a:r>
            <a:r>
              <a:rPr lang="en-US" sz="1600" dirty="0">
                <a:solidFill>
                  <a:srgbClr val="C00000"/>
                </a:solidFill>
                <a:latin typeface="Arial" panose="020B0604020202020204" pitchFamily="34" charset="0"/>
                <a:cs typeface="Arial" panose="020B0604020202020204" pitchFamily="34" charset="0"/>
              </a:rPr>
              <a:t>no negative cycles</a:t>
            </a:r>
            <a:r>
              <a:rPr lang="en-US" sz="1600" dirty="0">
                <a:latin typeface="Arial" panose="020B0604020202020204" pitchFamily="34" charset="0"/>
                <a:cs typeface="Arial" panose="020B0604020202020204" pitchFamily="34" charset="0"/>
              </a:rPr>
              <a:t>). </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1098089" y="1579136"/>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1098089" y="3239457"/>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9">
                                            <p:txEl>
                                              <p:pRg st="8" end="8"/>
                                            </p:txEl>
                                          </p:spTgt>
                                        </p:tgtEl>
                                        <p:attrNameLst>
                                          <p:attrName>style.visibility</p:attrName>
                                        </p:attrNameLst>
                                      </p:cBhvr>
                                      <p:to>
                                        <p:strVal val="visible"/>
                                      </p:to>
                                    </p:set>
                                    <p:animEffect transition="in" filter="dissolve">
                                      <p:cBhvr>
                                        <p:cTn id="57"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t>Dijkstra's Algorithm</a:t>
            </a:r>
            <a:endParaRPr lang="en-SE" dirty="0"/>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p:txBody>
          <a:bodyPr>
            <a:normAutofit fontScale="92500"/>
          </a:bodyPr>
          <a:lstStyle/>
          <a:p>
            <a:r>
              <a:rPr lang="en-GB" dirty="0"/>
              <a:t>Initialization:</a:t>
            </a:r>
          </a:p>
          <a:p>
            <a:pPr lvl="1"/>
            <a:r>
              <a:rPr lang="en-GB" dirty="0"/>
              <a:t>Set the distance to the source node as 0 and to all other nodes as infinity.</a:t>
            </a:r>
          </a:p>
          <a:p>
            <a:pPr lvl="1"/>
            <a:r>
              <a:rPr lang="en-GB" dirty="0"/>
              <a:t>Mark all nodes as unvisited and store them in a priority queue.</a:t>
            </a:r>
          </a:p>
          <a:p>
            <a:r>
              <a:rPr lang="en-GB" dirty="0"/>
              <a:t>Main Loop:</a:t>
            </a:r>
          </a:p>
          <a:p>
            <a:pPr lvl="1"/>
            <a:r>
              <a:rPr lang="en-GB" dirty="0"/>
              <a:t>Extract the unvisited node with the smallest known distance from the queue.</a:t>
            </a:r>
          </a:p>
          <a:p>
            <a:pPr lvl="1"/>
            <a:r>
              <a:rPr lang="en-GB" dirty="0"/>
              <a:t>For each </a:t>
            </a:r>
            <a:r>
              <a:rPr lang="en-GB" dirty="0" err="1"/>
              <a:t>neighboring</a:t>
            </a:r>
            <a:r>
              <a:rPr lang="en-GB" dirty="0"/>
              <a:t> node, calculate its tentative distance through the current node. If this distance is smaller than the previously recorded distance, update it.</a:t>
            </a:r>
          </a:p>
          <a:p>
            <a:pPr lvl="1"/>
            <a:r>
              <a:rPr lang="en-GB" dirty="0"/>
              <a:t>Mark the current node as visited once all its </a:t>
            </a:r>
            <a:r>
              <a:rPr lang="en-GB" dirty="0" err="1"/>
              <a:t>neighbors</a:t>
            </a:r>
            <a:r>
              <a:rPr lang="en-GB" dirty="0"/>
              <a:t> are processed.</a:t>
            </a:r>
          </a:p>
          <a:p>
            <a:r>
              <a:rPr lang="en-GB" dirty="0"/>
              <a:t>Termination:</a:t>
            </a:r>
          </a:p>
          <a:p>
            <a:pPr lvl="1"/>
            <a:r>
              <a:rPr lang="en-GB" dirty="0"/>
              <a:t>The algorithm continues until all reachable nodes are visited, or until the shortest path to a specific destination is found.</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3300-E79B-A30C-FB3E-DB92AD68A10B}"/>
              </a:ext>
            </a:extLst>
          </p:cNvPr>
          <p:cNvSpPr>
            <a:spLocks noGrp="1"/>
          </p:cNvSpPr>
          <p:nvPr>
            <p:ph type="title"/>
          </p:nvPr>
        </p:nvSpPr>
        <p:spPr/>
        <p:txBody>
          <a:bodyPr/>
          <a:lstStyle/>
          <a:p>
            <a:r>
              <a:rPr lang="en-US" altLang="zh-CN" dirty="0"/>
              <a:t>Example Graph</a:t>
            </a:r>
            <a:endParaRPr lang="en-SE" dirty="0"/>
          </a:p>
        </p:txBody>
      </p:sp>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2"/>
          <a:stretch>
            <a:fillRect/>
          </a:stretch>
        </p:blipFill>
        <p:spPr>
          <a:xfrm>
            <a:off x="640768" y="1867933"/>
            <a:ext cx="7862463" cy="3990496"/>
          </a:xfrm>
          <a:prstGeom prst="rect">
            <a:avLst/>
          </a:prstGeom>
        </p:spPr>
      </p:pic>
    </p:spTree>
    <p:extLst>
      <p:ext uri="{BB962C8B-B14F-4D97-AF65-F5344CB8AC3E}">
        <p14:creationId xmlns:p14="http://schemas.microsoft.com/office/powerpoint/2010/main" val="2070001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DD5F22A6-D4C2-F7CA-6043-326176E784C2}"/>
              </a:ext>
            </a:extLst>
          </p:cNvPr>
          <p:cNvPicPr>
            <a:picLocks noChangeAspect="1"/>
          </p:cNvPicPr>
          <p:nvPr/>
        </p:nvPicPr>
        <p:blipFill>
          <a:blip r:embed="rId2"/>
          <a:srcRect/>
          <a:stretch/>
        </p:blipFill>
        <p:spPr>
          <a:xfrm>
            <a:off x="1382485" y="43055"/>
            <a:ext cx="7047068" cy="3255207"/>
          </a:xfrm>
          <a:prstGeom prst="rect">
            <a:avLst/>
          </a:prstGeom>
        </p:spPr>
      </p:pic>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3"/>
          <a:stretch>
            <a:fillRect/>
          </a:stretch>
        </p:blipFill>
        <p:spPr>
          <a:xfrm>
            <a:off x="1382485" y="3341912"/>
            <a:ext cx="7648339" cy="3385945"/>
          </a:xfrm>
          <a:prstGeom prst="rect">
            <a:avLst/>
          </a:prstGeom>
        </p:spPr>
      </p:pic>
    </p:spTree>
    <p:extLst>
      <p:ext uri="{BB962C8B-B14F-4D97-AF65-F5344CB8AC3E}">
        <p14:creationId xmlns:p14="http://schemas.microsoft.com/office/powerpoint/2010/main" val="1100742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1382486" y="-43544"/>
            <a:ext cx="7668791" cy="3401662"/>
          </a:xfrm>
          <a:prstGeom prst="rect">
            <a:avLst/>
          </a:prstGeom>
        </p:spPr>
      </p:pic>
      <p:pic>
        <p:nvPicPr>
          <p:cNvPr id="7" name="Picture 6">
            <a:extLst>
              <a:ext uri="{FF2B5EF4-FFF2-40B4-BE49-F238E27FC236}">
                <a16:creationId xmlns:a16="http://schemas.microsoft.com/office/drawing/2014/main" id="{D84AEEE6-F6DB-75A6-E288-08E7816A0FDB}"/>
              </a:ext>
            </a:extLst>
          </p:cNvPr>
          <p:cNvPicPr>
            <a:picLocks noChangeAspect="1"/>
          </p:cNvPicPr>
          <p:nvPr/>
        </p:nvPicPr>
        <p:blipFill>
          <a:blip r:embed="rId3"/>
          <a:stretch>
            <a:fillRect/>
          </a:stretch>
        </p:blipFill>
        <p:spPr>
          <a:xfrm>
            <a:off x="1382487" y="3401662"/>
            <a:ext cx="7668791" cy="3394136"/>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1094015" y="3401662"/>
                <a:ext cx="6019799"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a:t>
                </a:r>
                <a:r>
                  <a:rPr lang="en-GB" dirty="0">
                    <a:solidFill>
                      <a:schemeClr val="tx1"/>
                    </a:solidFill>
                    <a:latin typeface="Times New Roman" panose="02020603050405020304" pitchFamily="18" charset="0"/>
                    <a:cs typeface="Times New Roman" panose="02020603050405020304" pitchFamily="18" charset="0"/>
                  </a:rPr>
                  <a:t> 0+8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 8</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1094015" y="3401662"/>
                <a:ext cx="6019799" cy="646331"/>
              </a:xfrm>
              <a:prstGeom prst="rect">
                <a:avLst/>
              </a:prstGeom>
              <a:blipFill>
                <a:blip r:embed="rId4"/>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97046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555E76E4-B897-A787-A686-56C2EE3AA7A5}"/>
              </a:ext>
            </a:extLst>
          </p:cNvPr>
          <p:cNvPicPr>
            <a:picLocks noChangeAspect="1"/>
          </p:cNvPicPr>
          <p:nvPr/>
        </p:nvPicPr>
        <p:blipFill>
          <a:blip r:embed="rId2"/>
          <a:stretch>
            <a:fillRect/>
          </a:stretch>
        </p:blipFill>
        <p:spPr>
          <a:xfrm>
            <a:off x="1480457" y="68288"/>
            <a:ext cx="7529830" cy="3337585"/>
          </a:xfrm>
          <a:prstGeom prst="rect">
            <a:avLst/>
          </a:prstGeom>
        </p:spPr>
      </p:pic>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1480457" y="3470909"/>
            <a:ext cx="7529830" cy="3353186"/>
          </a:xfrm>
          <a:prstGeom prst="rect">
            <a:avLst/>
          </a:prstGeom>
        </p:spPr>
      </p:pic>
      <p:sp>
        <p:nvSpPr>
          <p:cNvPr id="10" name="Rectangle 9">
            <a:extLst>
              <a:ext uri="{FF2B5EF4-FFF2-40B4-BE49-F238E27FC236}">
                <a16:creationId xmlns:a16="http://schemas.microsoft.com/office/drawing/2014/main" id="{A6057819-489C-1896-6479-04EAA36BF7BA}"/>
              </a:ext>
            </a:extLst>
          </p:cNvPr>
          <p:cNvSpPr/>
          <p:nvPr/>
        </p:nvSpPr>
        <p:spPr>
          <a:xfrm>
            <a:off x="3509822" y="6260256"/>
            <a:ext cx="184731" cy="338554"/>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endParaRPr lang="en-US" sz="1600" dirty="0">
              <a:solidFill>
                <a:schemeClr val="accent6"/>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1132114" y="2838227"/>
                <a:ext cx="5889171"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a:t>
                </a:r>
                <a:r>
                  <a:rPr lang="en-GB" dirty="0">
                    <a:solidFill>
                      <a:schemeClr val="tx1"/>
                    </a:solidFill>
                    <a:latin typeface="Times New Roman" panose="02020603050405020304" pitchFamily="18" charset="0"/>
                    <a:cs typeface="Times New Roman" panose="02020603050405020304" pitchFamily="18" charset="0"/>
                  </a:rPr>
                  <a:t> 2+5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 7</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a:t>
                </a:r>
                <a:r>
                  <a:rPr lang="en-GB" dirty="0">
                    <a:solidFill>
                      <a:schemeClr val="tx1"/>
                    </a:solidFill>
                    <a:latin typeface="Times New Roman" panose="02020603050405020304" pitchFamily="18" charset="0"/>
                    <a:cs typeface="Times New Roman" panose="02020603050405020304" pitchFamily="18" charset="0"/>
                  </a:rPr>
                  <a:t> 2+6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 8</a:t>
                </a: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1132114" y="2838227"/>
                <a:ext cx="5889171" cy="1200329"/>
              </a:xfrm>
              <a:prstGeom prst="rect">
                <a:avLst/>
              </a:prstGeom>
              <a:blipFill>
                <a:blip r:embed="rId4"/>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62880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dissolv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457200" y="1600200"/>
            <a:ext cx="8229600" cy="2583318"/>
          </a:xfrm>
        </p:spPr>
        <p:txBody>
          <a:bodyPr/>
          <a:lstStyle/>
          <a:p>
            <a:endParaRPr lang="en-SE"/>
          </a:p>
        </p:txBody>
      </p:sp>
      <p:pic>
        <p:nvPicPr>
          <p:cNvPr id="5" name="Picture 4">
            <a:extLst>
              <a:ext uri="{FF2B5EF4-FFF2-40B4-BE49-F238E27FC236}">
                <a16:creationId xmlns:a16="http://schemas.microsoft.com/office/drawing/2014/main" id="{0C399817-47F0-D872-1CDA-4978BC3397EE}"/>
              </a:ext>
            </a:extLst>
          </p:cNvPr>
          <p:cNvPicPr>
            <a:picLocks noChangeAspect="1"/>
          </p:cNvPicPr>
          <p:nvPr/>
        </p:nvPicPr>
        <p:blipFill>
          <a:blip r:embed="rId2"/>
          <a:stretch>
            <a:fillRect/>
          </a:stretch>
        </p:blipFill>
        <p:spPr>
          <a:xfrm>
            <a:off x="1654631" y="78597"/>
            <a:ext cx="7402285" cy="3290712"/>
          </a:xfrm>
          <a:prstGeom prst="rect">
            <a:avLst/>
          </a:prstGeom>
        </p:spPr>
      </p:pic>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3"/>
          <a:stretch>
            <a:fillRect/>
          </a:stretch>
        </p:blipFill>
        <p:spPr>
          <a:xfrm>
            <a:off x="1654630" y="3450773"/>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1023258" y="2860426"/>
                <a:ext cx="5998028"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8 &lt;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a:t>
                </a:r>
                <a:r>
                  <a:rPr lang="en-GB" dirty="0">
                    <a:solidFill>
                      <a:schemeClr val="tx1"/>
                    </a:solidFill>
                    <a:latin typeface="Times New Roman" panose="02020603050405020304" pitchFamily="18" charset="0"/>
                    <a:cs typeface="Times New Roman" panose="02020603050405020304" pitchFamily="18" charset="0"/>
                  </a:rPr>
                  <a:t> 7+3 = 10</a:t>
                </a:r>
              </a:p>
              <a:p>
                <a:r>
                  <a:rPr lang="en-US" dirty="0">
                    <a:solidFill>
                      <a:schemeClr val="tx1"/>
                    </a:solidFill>
                    <a:latin typeface="Times New Roman" panose="02020603050405020304" pitchFamily="18" charset="0"/>
                    <a:cs typeface="Times New Roman" panose="02020603050405020304" pitchFamily="18" charset="0"/>
                  </a:rPr>
                  <a:t>No relaxation,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stays 8</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a:t>
                </a:r>
                <a:r>
                  <a:rPr lang="en-GB" dirty="0">
                    <a:solidFill>
                      <a:schemeClr val="tx1"/>
                    </a:solidFill>
                    <a:latin typeface="Times New Roman" panose="02020603050405020304" pitchFamily="18" charset="0"/>
                    <a:cs typeface="Times New Roman" panose="02020603050405020304" pitchFamily="18" charset="0"/>
                  </a:rPr>
                  <a:t>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 9</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1023258" y="2860426"/>
                <a:ext cx="5998028" cy="1200329"/>
              </a:xfrm>
              <a:prstGeom prst="rect">
                <a:avLst/>
              </a:prstGeom>
              <a:blipFill>
                <a:blip r:embed="rId4"/>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97662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1E8BC-11BF-CB42-48F0-48D70F2508B6}"/>
              </a:ext>
            </a:extLst>
          </p:cNvPr>
          <p:cNvSpPr>
            <a:spLocks noGrp="1"/>
          </p:cNvSpPr>
          <p:nvPr>
            <p:ph type="title"/>
          </p:nvPr>
        </p:nvSpPr>
        <p:spPr>
          <a:xfrm>
            <a:off x="457200" y="274638"/>
            <a:ext cx="8229600" cy="627624"/>
          </a:xfrm>
        </p:spPr>
        <p:txBody>
          <a:bodyPr>
            <a:normAutofit fontScale="90000"/>
          </a:bodyPr>
          <a:lstStyle/>
          <a:p>
            <a:endParaRPr lang="en-SE"/>
          </a:p>
        </p:txBody>
      </p:sp>
      <p:sp>
        <p:nvSpPr>
          <p:cNvPr id="3" name="Content Placeholder 2">
            <a:extLst>
              <a:ext uri="{FF2B5EF4-FFF2-40B4-BE49-F238E27FC236}">
                <a16:creationId xmlns:a16="http://schemas.microsoft.com/office/drawing/2014/main" id="{2B4F32DE-E297-7322-EB62-21C980DF3A90}"/>
              </a:ext>
            </a:extLst>
          </p:cNvPr>
          <p:cNvSpPr>
            <a:spLocks noGrp="1"/>
          </p:cNvSpPr>
          <p:nvPr>
            <p:ph idx="1"/>
          </p:nvPr>
        </p:nvSpPr>
        <p:spPr>
          <a:xfrm>
            <a:off x="457200" y="1600200"/>
            <a:ext cx="8229600" cy="2485217"/>
          </a:xfrm>
        </p:spPr>
        <p:txBody>
          <a:bodyPr/>
          <a:lstStyle/>
          <a:p>
            <a:endParaRPr lang="en-SE"/>
          </a:p>
        </p:txBody>
      </p:sp>
      <p:pic>
        <p:nvPicPr>
          <p:cNvPr id="5" name="Picture 4">
            <a:extLst>
              <a:ext uri="{FF2B5EF4-FFF2-40B4-BE49-F238E27FC236}">
                <a16:creationId xmlns:a16="http://schemas.microsoft.com/office/drawing/2014/main" id="{9D36A7D2-54ED-1935-4B29-54F67D9CCA5C}"/>
              </a:ext>
            </a:extLst>
          </p:cNvPr>
          <p:cNvPicPr>
            <a:picLocks noChangeAspect="1"/>
          </p:cNvPicPr>
          <p:nvPr/>
        </p:nvPicPr>
        <p:blipFill>
          <a:blip r:embed="rId2"/>
          <a:stretch>
            <a:fillRect/>
          </a:stretch>
        </p:blipFill>
        <p:spPr>
          <a:xfrm>
            <a:off x="1783757" y="60013"/>
            <a:ext cx="7377571" cy="3308685"/>
          </a:xfrm>
          <a:prstGeom prst="rect">
            <a:avLst/>
          </a:prstGeom>
        </p:spPr>
      </p:pic>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3"/>
          <a:srcRect/>
          <a:stretch/>
        </p:blipFill>
        <p:spPr>
          <a:xfrm>
            <a:off x="1787023" y="3430593"/>
            <a:ext cx="7411810" cy="3322286"/>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BA61F58A-D3A3-86DE-6EA5-E362546AC44D}"/>
                  </a:ext>
                </a:extLst>
              </p:cNvPr>
              <p:cNvSpPr/>
              <p:nvPr/>
            </p:nvSpPr>
            <p:spPr>
              <a:xfrm>
                <a:off x="1023258" y="3183591"/>
                <a:ext cx="5998028"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a:t>
                </a:r>
                <a:r>
                  <a:rPr lang="en-GB" dirty="0">
                    <a:solidFill>
                      <a:schemeClr val="tx1"/>
                    </a:solidFill>
                    <a:latin typeface="Times New Roman" panose="02020603050405020304" pitchFamily="18" charset="0"/>
                    <a:cs typeface="Times New Roman" panose="02020603050405020304" pitchFamily="18" charset="0"/>
                  </a:rPr>
                  <a:t> 9+3 = 12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 12</a:t>
                </a:r>
              </a:p>
            </p:txBody>
          </p:sp>
        </mc:Choice>
        <mc:Fallback xmlns="">
          <p:sp>
            <p:nvSpPr>
              <p:cNvPr id="8" name="Rectangle 7">
                <a:extLst>
                  <a:ext uri="{FF2B5EF4-FFF2-40B4-BE49-F238E27FC236}">
                    <a16:creationId xmlns:a16="http://schemas.microsoft.com/office/drawing/2014/main" id="{BA61F58A-D3A3-86DE-6EA5-E362546AC44D}"/>
                  </a:ext>
                </a:extLst>
              </p:cNvPr>
              <p:cNvSpPr>
                <a:spLocks noRot="1" noChangeAspect="1" noMove="1" noResize="1" noEditPoints="1" noAdjustHandles="1" noChangeArrowheads="1" noChangeShapeType="1" noTextEdit="1"/>
              </p:cNvSpPr>
              <p:nvPr/>
            </p:nvSpPr>
            <p:spPr>
              <a:xfrm>
                <a:off x="1023258" y="3183591"/>
                <a:ext cx="5998028" cy="646331"/>
              </a:xfrm>
              <a:prstGeom prst="rect">
                <a:avLst/>
              </a:prstGeom>
              <a:blipFill>
                <a:blip r:embed="rId4"/>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2152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p:txBody>
          <a:bodyPr/>
          <a:lstStyle/>
          <a:p>
            <a:r>
              <a:rPr lang="en-GB" dirty="0"/>
              <a:t>Table contains the shortest distance to each node N from the source node A, and its previous node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807014" y="2960913"/>
            <a:ext cx="7377571" cy="3258004"/>
          </a:xfrm>
          <a:prstGeom prst="rect">
            <a:avLst/>
          </a:prstGeom>
        </p:spPr>
      </p:pic>
    </p:spTree>
    <p:extLst>
      <p:ext uri="{BB962C8B-B14F-4D97-AF65-F5344CB8AC3E}">
        <p14:creationId xmlns:p14="http://schemas.microsoft.com/office/powerpoint/2010/main" val="2131682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dirty="0"/>
              <a:t>In this lecture we study </a:t>
            </a:r>
            <a:r>
              <a:rPr lang="en-US" dirty="0">
                <a:solidFill>
                  <a:schemeClr val="accent1"/>
                </a:solidFill>
              </a:rPr>
              <a:t>shortest-paths</a:t>
            </a:r>
            <a:r>
              <a:rPr lang="en-US" dirty="0"/>
              <a:t> problems. We begin by analyzing some basic properties of shortest paths and a generic algorithm for the problem. </a:t>
            </a:r>
          </a:p>
          <a:p>
            <a:r>
              <a:rPr lang="en-US" dirty="0"/>
              <a:t>We introduce and analyze </a:t>
            </a:r>
            <a:r>
              <a:rPr lang="en-US" dirty="0">
                <a:solidFill>
                  <a:srgbClr val="C00000"/>
                </a:solidFill>
              </a:rPr>
              <a:t>Dijkstra's algorithm </a:t>
            </a:r>
            <a:r>
              <a:rPr lang="en-US" dirty="0"/>
              <a:t>for shortest-paths problems with nonnegative weights. </a:t>
            </a:r>
          </a:p>
          <a:p>
            <a:r>
              <a:rPr lang="en-US" dirty="0"/>
              <a:t>Next, we consider </a:t>
            </a:r>
            <a:r>
              <a:rPr lang="en-GB" dirty="0">
                <a:solidFill>
                  <a:srgbClr val="C00000"/>
                </a:solidFill>
              </a:rPr>
              <a:t>Topological Sort </a:t>
            </a:r>
            <a:r>
              <a:rPr lang="en-GB" dirty="0"/>
              <a:t>for Edge-weighted DAG</a:t>
            </a:r>
            <a:r>
              <a:rPr lang="en-US" dirty="0"/>
              <a:t>, which works even if the weights are negative. </a:t>
            </a:r>
          </a:p>
          <a:p>
            <a:r>
              <a:rPr lang="en-US" dirty="0"/>
              <a:t>We conclude with the </a:t>
            </a:r>
            <a:r>
              <a:rPr lang="en-US" dirty="0">
                <a:solidFill>
                  <a:srgbClr val="C00000"/>
                </a:solidFill>
              </a:rPr>
              <a:t>Bellman–Ford </a:t>
            </a:r>
            <a:r>
              <a:rPr lang="en-US" dirty="0"/>
              <a:t>algorithm for edge-weighted digraphs with no negative cycles. </a:t>
            </a:r>
          </a:p>
          <a:p>
            <a:r>
              <a:rPr lang="en-US" dirty="0"/>
              <a:t>We conclude with the Floyd </a:t>
            </a:r>
            <a:r>
              <a:rPr lang="en-US" dirty="0" err="1"/>
              <a:t>Warshall</a:t>
            </a:r>
            <a:r>
              <a:rPr lang="en-US" dirty="0"/>
              <a:t> Algorithm for all-pairs shortest path</a:t>
            </a:r>
          </a:p>
        </p:txBody>
      </p:sp>
    </p:spTree>
    <p:extLst>
      <p:ext uri="{BB962C8B-B14F-4D97-AF65-F5344CB8AC3E}">
        <p14:creationId xmlns:p14="http://schemas.microsoft.com/office/powerpoint/2010/main" val="13660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p:txBody>
          <a:bodyPr/>
          <a:lstStyle/>
          <a:p>
            <a:r>
              <a:rPr lang="en-GB" dirty="0"/>
              <a:t>C’s previous node is F; F’s previous node is D; D’s previous node is B; B’s previous node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2"/>
          <a:srcRect/>
          <a:stretch/>
        </p:blipFill>
        <p:spPr>
          <a:xfrm>
            <a:off x="815349" y="2960913"/>
            <a:ext cx="7360901" cy="3258004"/>
          </a:xfrm>
          <a:prstGeom prst="rect">
            <a:avLst/>
          </a:prstGeom>
        </p:spPr>
      </p:pic>
    </p:spTree>
    <p:extLst>
      <p:ext uri="{BB962C8B-B14F-4D97-AF65-F5344CB8AC3E}">
        <p14:creationId xmlns:p14="http://schemas.microsoft.com/office/powerpoint/2010/main" val="3474384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AB59-F7FE-2943-BB31-489348766047}"/>
              </a:ext>
            </a:extLst>
          </p:cNvPr>
          <p:cNvSpPr>
            <a:spLocks noGrp="1"/>
          </p:cNvSpPr>
          <p:nvPr>
            <p:ph type="title"/>
          </p:nvPr>
        </p:nvSpPr>
        <p:spPr>
          <a:xfrm>
            <a:off x="29024" y="274638"/>
            <a:ext cx="6923695" cy="1143000"/>
          </a:xfrm>
        </p:spPr>
        <p:txBody>
          <a:bodyPr>
            <a:normAutofit/>
          </a:bodyPr>
          <a:lstStyle/>
          <a:p>
            <a:r>
              <a:rPr lang="en-US" dirty="0"/>
              <a:t>Dijkstra’s Algorithm 2</a:t>
            </a:r>
            <a:r>
              <a:rPr lang="en-US" baseline="30000" dirty="0"/>
              <a:t>nd</a:t>
            </a:r>
            <a:r>
              <a:rPr lang="en-US" dirty="0"/>
              <a:t> Example</a:t>
            </a:r>
          </a:p>
        </p:txBody>
      </p:sp>
      <p:sp>
        <p:nvSpPr>
          <p:cNvPr id="4" name="Rectangle 3">
            <a:extLst>
              <a:ext uri="{FF2B5EF4-FFF2-40B4-BE49-F238E27FC236}">
                <a16:creationId xmlns:a16="http://schemas.microsoft.com/office/drawing/2014/main" id="{1EF8B243-E197-554E-9976-45A023D7EF4B}"/>
              </a:ext>
            </a:extLst>
          </p:cNvPr>
          <p:cNvSpPr/>
          <p:nvPr/>
        </p:nvSpPr>
        <p:spPr>
          <a:xfrm>
            <a:off x="358439" y="1409490"/>
            <a:ext cx="5413187" cy="892552"/>
          </a:xfrm>
          <a:prstGeom prst="rect">
            <a:avLst/>
          </a:prstGeom>
          <a:solidFill>
            <a:srgbClr val="E6A20E"/>
          </a:solidFill>
        </p:spPr>
        <p:txBody>
          <a:bodyPr wrap="square">
            <a:spAutoFit/>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vertices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(non-tree vertex with the lowest </a:t>
            </a:r>
            <a:r>
              <a:rPr lang="en-US" sz="1400" dirty="0" err="1">
                <a:latin typeface="Arial"/>
                <a:cs typeface="Arial"/>
              </a:rPr>
              <a:t>distTo</a:t>
            </a:r>
            <a:r>
              <a:rPr lang="en-US" sz="1400" dirty="0">
                <a:latin typeface="Arial"/>
                <a:cs typeface="Arial"/>
              </a:rPr>
              <a:t>[ ] value). </a:t>
            </a:r>
          </a:p>
          <a:p>
            <a:pPr indent="-285750">
              <a:spcBef>
                <a:spcPts val="300"/>
              </a:spcBef>
              <a:spcAft>
                <a:spcPts val="300"/>
              </a:spcAft>
              <a:buClr>
                <a:schemeClr val="accent1"/>
              </a:buClr>
              <a:buFont typeface="Wingdings" pitchFamily="2" charset="2"/>
              <a:buChar char="§"/>
            </a:pPr>
            <a:r>
              <a:rPr lang="en-US" sz="1400" dirty="0">
                <a:latin typeface="Arial"/>
                <a:cs typeface="Arial"/>
              </a:rPr>
              <a:t>Add vertex to tree and relax all edges pointing from that vertex.</a:t>
            </a:r>
          </a:p>
        </p:txBody>
      </p:sp>
      <p:sp>
        <p:nvSpPr>
          <p:cNvPr id="5" name="Oval 4">
            <a:extLst>
              <a:ext uri="{FF2B5EF4-FFF2-40B4-BE49-F238E27FC236}">
                <a16:creationId xmlns:a16="http://schemas.microsoft.com/office/drawing/2014/main" id="{C1B0B803-DC56-6C4E-8A37-102BA22D1235}"/>
              </a:ext>
            </a:extLst>
          </p:cNvPr>
          <p:cNvSpPr/>
          <p:nvPr/>
        </p:nvSpPr>
        <p:spPr>
          <a:xfrm>
            <a:off x="2314004" y="22957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1A6E6DC-A899-3740-83D8-ED33D9227501}"/>
              </a:ext>
            </a:extLst>
          </p:cNvPr>
          <p:cNvCxnSpPr>
            <a:cxnSpLocks/>
            <a:stCxn id="20" idx="1"/>
            <a:endCxn id="5" idx="5"/>
          </p:cNvCxnSpPr>
          <p:nvPr/>
        </p:nvCxnSpPr>
        <p:spPr>
          <a:xfrm flipH="1" flipV="1">
            <a:off x="2712024" y="2711248"/>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ED50282-1CDC-EB45-A284-3BF9FC7EF4F0}"/>
              </a:ext>
            </a:extLst>
          </p:cNvPr>
          <p:cNvCxnSpPr>
            <a:cxnSpLocks/>
            <a:stCxn id="21" idx="5"/>
            <a:endCxn id="24" idx="0"/>
          </p:cNvCxnSpPr>
          <p:nvPr/>
        </p:nvCxnSpPr>
        <p:spPr>
          <a:xfrm>
            <a:off x="4384660" y="30805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57F88D9-0695-734F-983B-2FEB42C07A9D}"/>
              </a:ext>
            </a:extLst>
          </p:cNvPr>
          <p:cNvCxnSpPr>
            <a:cxnSpLocks/>
            <a:stCxn id="25" idx="7"/>
            <a:endCxn id="20" idx="3"/>
          </p:cNvCxnSpPr>
          <p:nvPr/>
        </p:nvCxnSpPr>
        <p:spPr>
          <a:xfrm flipV="1">
            <a:off x="3176632" y="4146279"/>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C5CD5A0-E7BE-7649-9D93-F93AF96841A0}"/>
              </a:ext>
            </a:extLst>
          </p:cNvPr>
          <p:cNvCxnSpPr>
            <a:cxnSpLocks/>
            <a:stCxn id="21" idx="2"/>
            <a:endCxn id="5" idx="6"/>
          </p:cNvCxnSpPr>
          <p:nvPr/>
        </p:nvCxnSpPr>
        <p:spPr>
          <a:xfrm flipH="1" flipV="1">
            <a:off x="2780312" y="2539151"/>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45BE30D-F6C3-2346-8636-C06D51A7B98E}"/>
              </a:ext>
            </a:extLst>
          </p:cNvPr>
          <p:cNvCxnSpPr>
            <a:cxnSpLocks/>
            <a:stCxn id="23" idx="4"/>
            <a:endCxn id="22" idx="0"/>
          </p:cNvCxnSpPr>
          <p:nvPr/>
        </p:nvCxnSpPr>
        <p:spPr>
          <a:xfrm>
            <a:off x="922738" y="39821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62D2447-2C4D-8044-9FF5-D99841A5BB45}"/>
              </a:ext>
            </a:extLst>
          </p:cNvPr>
          <p:cNvCxnSpPr>
            <a:cxnSpLocks/>
            <a:stCxn id="5" idx="4"/>
            <a:endCxn id="26" idx="0"/>
          </p:cNvCxnSpPr>
          <p:nvPr/>
        </p:nvCxnSpPr>
        <p:spPr>
          <a:xfrm flipH="1">
            <a:off x="2216122" y="2782532"/>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20CF878-0799-0E48-AD4D-123E7836EC27}"/>
              </a:ext>
            </a:extLst>
          </p:cNvPr>
          <p:cNvCxnSpPr>
            <a:cxnSpLocks/>
            <a:stCxn id="26" idx="4"/>
            <a:endCxn id="25" idx="1"/>
          </p:cNvCxnSpPr>
          <p:nvPr/>
        </p:nvCxnSpPr>
        <p:spPr>
          <a:xfrm>
            <a:off x="2216122" y="4160247"/>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4F0A2D-0183-7745-A934-902DD1C9C372}"/>
              </a:ext>
            </a:extLst>
          </p:cNvPr>
          <p:cNvCxnSpPr>
            <a:cxnSpLocks/>
            <a:stCxn id="22" idx="7"/>
            <a:endCxn id="26" idx="3"/>
          </p:cNvCxnSpPr>
          <p:nvPr/>
        </p:nvCxnSpPr>
        <p:spPr>
          <a:xfrm flipV="1">
            <a:off x="1320757" y="40889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FA5EE5E-7B89-5843-AC6C-DD43755758FF}"/>
              </a:ext>
            </a:extLst>
          </p:cNvPr>
          <p:cNvCxnSpPr>
            <a:cxnSpLocks/>
            <a:stCxn id="22" idx="6"/>
            <a:endCxn id="24" idx="3"/>
          </p:cNvCxnSpPr>
          <p:nvPr/>
        </p:nvCxnSpPr>
        <p:spPr>
          <a:xfrm>
            <a:off x="1389046" y="5133423"/>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BF4BC87-86E5-AC49-B67B-59A4BB3D4DA4}"/>
              </a:ext>
            </a:extLst>
          </p:cNvPr>
          <p:cNvCxnSpPr>
            <a:cxnSpLocks/>
            <a:stCxn id="25" idx="6"/>
            <a:endCxn id="24" idx="2"/>
          </p:cNvCxnSpPr>
          <p:nvPr/>
        </p:nvCxnSpPr>
        <p:spPr>
          <a:xfrm>
            <a:off x="3244921" y="4789227"/>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85EEB1A-BA4B-754D-A7AB-86759ACD5787}"/>
              </a:ext>
            </a:extLst>
          </p:cNvPr>
          <p:cNvCxnSpPr>
            <a:cxnSpLocks/>
            <a:stCxn id="25" idx="2"/>
            <a:endCxn id="22" idx="6"/>
          </p:cNvCxnSpPr>
          <p:nvPr/>
        </p:nvCxnSpPr>
        <p:spPr>
          <a:xfrm flipH="1">
            <a:off x="1389046" y="47892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FD2351B-8007-BD41-9E6A-FDFD8BAA7E57}"/>
              </a:ext>
            </a:extLst>
          </p:cNvPr>
          <p:cNvCxnSpPr>
            <a:cxnSpLocks/>
            <a:stCxn id="23" idx="6"/>
            <a:endCxn id="26" idx="2"/>
          </p:cNvCxnSpPr>
          <p:nvPr/>
        </p:nvCxnSpPr>
        <p:spPr>
          <a:xfrm>
            <a:off x="1155892" y="3738786"/>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3E0F73C-C43E-7640-BEE6-8C0A53F13B56}"/>
              </a:ext>
            </a:extLst>
          </p:cNvPr>
          <p:cNvCxnSpPr>
            <a:cxnSpLocks/>
            <a:stCxn id="20" idx="2"/>
            <a:endCxn id="26" idx="6"/>
          </p:cNvCxnSpPr>
          <p:nvPr/>
        </p:nvCxnSpPr>
        <p:spPr>
          <a:xfrm flipH="1" flipV="1">
            <a:off x="2449276" y="3916866"/>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96D9950-AA7E-9A43-850F-F3297AED9EB3}"/>
              </a:ext>
            </a:extLst>
          </p:cNvPr>
          <p:cNvCxnSpPr>
            <a:cxnSpLocks/>
            <a:stCxn id="5" idx="3"/>
            <a:endCxn id="23" idx="7"/>
          </p:cNvCxnSpPr>
          <p:nvPr/>
        </p:nvCxnSpPr>
        <p:spPr>
          <a:xfrm flipH="1">
            <a:off x="1087603" y="2711248"/>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014240CA-BC00-034A-B48A-FD65DD7F1445}"/>
              </a:ext>
            </a:extLst>
          </p:cNvPr>
          <p:cNvSpPr/>
          <p:nvPr/>
        </p:nvSpPr>
        <p:spPr>
          <a:xfrm>
            <a:off x="3577794" y="37308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9D655EE1-46F7-674B-B2C5-46842D333AA0}"/>
              </a:ext>
            </a:extLst>
          </p:cNvPr>
          <p:cNvSpPr/>
          <p:nvPr/>
        </p:nvSpPr>
        <p:spPr>
          <a:xfrm>
            <a:off x="3986641" y="26650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DD43AFB-687D-9042-B80A-3AD361510FAE}"/>
              </a:ext>
            </a:extLst>
          </p:cNvPr>
          <p:cNvSpPr/>
          <p:nvPr/>
        </p:nvSpPr>
        <p:spPr>
          <a:xfrm>
            <a:off x="922738" y="48900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7160B74B-D58F-1D41-ACF9-F22B5A741443}"/>
              </a:ext>
            </a:extLst>
          </p:cNvPr>
          <p:cNvSpPr/>
          <p:nvPr/>
        </p:nvSpPr>
        <p:spPr>
          <a:xfrm>
            <a:off x="689584" y="34954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14C5A70-6C0A-E240-9728-9E92D10D9BAA}"/>
              </a:ext>
            </a:extLst>
          </p:cNvPr>
          <p:cNvSpPr/>
          <p:nvPr/>
        </p:nvSpPr>
        <p:spPr>
          <a:xfrm>
            <a:off x="5266334" y="51064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14D0A38-4E58-7B41-A3F2-755DB23BC779}"/>
              </a:ext>
            </a:extLst>
          </p:cNvPr>
          <p:cNvSpPr/>
          <p:nvPr/>
        </p:nvSpPr>
        <p:spPr>
          <a:xfrm>
            <a:off x="2778613" y="45458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6D99520-CE47-B146-BCB8-D5344412C990}"/>
              </a:ext>
            </a:extLst>
          </p:cNvPr>
          <p:cNvSpPr/>
          <p:nvPr/>
        </p:nvSpPr>
        <p:spPr>
          <a:xfrm>
            <a:off x="1982968" y="36734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F0E754E7-73AE-8E4E-811D-9B9301ACD171}"/>
              </a:ext>
            </a:extLst>
          </p:cNvPr>
          <p:cNvCxnSpPr>
            <a:cxnSpLocks/>
            <a:stCxn id="21" idx="4"/>
            <a:endCxn id="20" idx="0"/>
          </p:cNvCxnSpPr>
          <p:nvPr/>
        </p:nvCxnSpPr>
        <p:spPr>
          <a:xfrm flipH="1">
            <a:off x="3810948" y="3151844"/>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582A89B-148F-6047-B569-FCCA63EDCC4C}"/>
              </a:ext>
            </a:extLst>
          </p:cNvPr>
          <p:cNvCxnSpPr>
            <a:cxnSpLocks/>
            <a:stCxn id="20" idx="5"/>
            <a:endCxn id="24" idx="1"/>
          </p:cNvCxnSpPr>
          <p:nvPr/>
        </p:nvCxnSpPr>
        <p:spPr>
          <a:xfrm>
            <a:off x="3975813" y="4146279"/>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64C0DAB-64D0-5740-AA32-1444108DE2E7}"/>
              </a:ext>
            </a:extLst>
          </p:cNvPr>
          <p:cNvSpPr txBox="1"/>
          <p:nvPr/>
        </p:nvSpPr>
        <p:spPr>
          <a:xfrm>
            <a:off x="3306989" y="43307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D78C71B-AB16-3E4F-B228-17154AECE7EC}"/>
              </a:ext>
            </a:extLst>
          </p:cNvPr>
          <p:cNvSpPr txBox="1"/>
          <p:nvPr/>
        </p:nvSpPr>
        <p:spPr>
          <a:xfrm>
            <a:off x="3875770" y="336093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AA933F-9C78-2C46-9D2A-D88A3374C84D}"/>
              </a:ext>
            </a:extLst>
          </p:cNvPr>
          <p:cNvSpPr txBox="1"/>
          <p:nvPr/>
        </p:nvSpPr>
        <p:spPr>
          <a:xfrm>
            <a:off x="2379599" y="43008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0306A9B-71C9-9949-8933-D4AE19519F92}"/>
              </a:ext>
            </a:extLst>
          </p:cNvPr>
          <p:cNvSpPr txBox="1"/>
          <p:nvPr/>
        </p:nvSpPr>
        <p:spPr>
          <a:xfrm>
            <a:off x="2271378" y="31640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19EA7A5-3613-6D49-AD74-F0FA976EEA92}"/>
              </a:ext>
            </a:extLst>
          </p:cNvPr>
          <p:cNvSpPr txBox="1"/>
          <p:nvPr/>
        </p:nvSpPr>
        <p:spPr>
          <a:xfrm>
            <a:off x="3048358" y="31433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F13B05-E744-6642-A553-8FBFB43EC0EA}"/>
              </a:ext>
            </a:extLst>
          </p:cNvPr>
          <p:cNvSpPr txBox="1"/>
          <p:nvPr/>
        </p:nvSpPr>
        <p:spPr>
          <a:xfrm>
            <a:off x="1430772" y="37748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E9B3999C-8AA2-0E47-A286-A2DB654D06E9}"/>
              </a:ext>
            </a:extLst>
          </p:cNvPr>
          <p:cNvSpPr txBox="1"/>
          <p:nvPr/>
        </p:nvSpPr>
        <p:spPr>
          <a:xfrm>
            <a:off x="3337797" y="262660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4DB202A-A1BB-5F46-BB04-1391B3E35A85}"/>
              </a:ext>
            </a:extLst>
          </p:cNvPr>
          <p:cNvSpPr txBox="1"/>
          <p:nvPr/>
        </p:nvSpPr>
        <p:spPr>
          <a:xfrm>
            <a:off x="1630223" y="305324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19C621E-6E89-2648-8B0A-920506B9DDC5}"/>
              </a:ext>
            </a:extLst>
          </p:cNvPr>
          <p:cNvSpPr txBox="1"/>
          <p:nvPr/>
        </p:nvSpPr>
        <p:spPr>
          <a:xfrm>
            <a:off x="2915318" y="38438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AFB26CB-192F-4343-A2AA-1B1A3D975BF5}"/>
              </a:ext>
            </a:extLst>
          </p:cNvPr>
          <p:cNvSpPr txBox="1"/>
          <p:nvPr/>
        </p:nvSpPr>
        <p:spPr>
          <a:xfrm>
            <a:off x="941029" y="431965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3764840-78F2-BF4D-B8A1-9DB1A6D40D3F}"/>
              </a:ext>
            </a:extLst>
          </p:cNvPr>
          <p:cNvSpPr txBox="1"/>
          <p:nvPr/>
        </p:nvSpPr>
        <p:spPr>
          <a:xfrm>
            <a:off x="1630856" y="436514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4604790-B3C7-2E4F-A055-2D3793AE65D1}"/>
              </a:ext>
            </a:extLst>
          </p:cNvPr>
          <p:cNvSpPr txBox="1"/>
          <p:nvPr/>
        </p:nvSpPr>
        <p:spPr>
          <a:xfrm>
            <a:off x="2071512" y="48400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D9E43A1-2432-2942-AAF2-D7D0C404B6ED}"/>
              </a:ext>
            </a:extLst>
          </p:cNvPr>
          <p:cNvSpPr txBox="1"/>
          <p:nvPr/>
        </p:nvSpPr>
        <p:spPr>
          <a:xfrm>
            <a:off x="4383062" y="445150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56A7B2D-0E3C-BF42-B58B-25FB8366045B}"/>
              </a:ext>
            </a:extLst>
          </p:cNvPr>
          <p:cNvSpPr txBox="1"/>
          <p:nvPr/>
        </p:nvSpPr>
        <p:spPr>
          <a:xfrm>
            <a:off x="4724833" y="382907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64D7F63-4055-7247-A04C-63AFA7281326}"/>
              </a:ext>
            </a:extLst>
          </p:cNvPr>
          <p:cNvSpPr txBox="1"/>
          <p:nvPr/>
        </p:nvSpPr>
        <p:spPr>
          <a:xfrm>
            <a:off x="3786350" y="491086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A2A310B5-82B9-AD49-B18F-104C25E767B2}"/>
              </a:ext>
            </a:extLst>
          </p:cNvPr>
          <p:cNvSpPr txBox="1"/>
          <p:nvPr/>
        </p:nvSpPr>
        <p:spPr>
          <a:xfrm>
            <a:off x="3052919" y="52202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465CD3E6-26AB-FB49-B705-E96FAFA1EDE7}"/>
              </a:ext>
            </a:extLst>
          </p:cNvPr>
          <p:cNvSpPr/>
          <p:nvPr/>
        </p:nvSpPr>
        <p:spPr>
          <a:xfrm>
            <a:off x="370519" y="541295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source vertex 0</a:t>
            </a:r>
          </a:p>
          <a:p>
            <a:r>
              <a:rPr lang="en-US" sz="1200" dirty="0">
                <a:solidFill>
                  <a:srgbClr val="8C3023"/>
                </a:solidFill>
                <a:latin typeface="LucidaGrande" panose="020B0600040502020204" pitchFamily="34" charset="0"/>
              </a:rPr>
              <a:t>relax all edges adjacent from 0</a:t>
            </a:r>
          </a:p>
          <a:p>
            <a:r>
              <a:rPr lang="en-US" sz="1200" dirty="0">
                <a:solidFill>
                  <a:srgbClr val="8C3023"/>
                </a:solidFill>
                <a:latin typeface="LucidaGrande" panose="020B0600040502020204" pitchFamily="34" charset="0"/>
              </a:rPr>
              <a:t>choose vertex 1  </a:t>
            </a:r>
          </a:p>
          <a:p>
            <a:r>
              <a:rPr lang="en-US" sz="1200" dirty="0">
                <a:solidFill>
                  <a:srgbClr val="8C3023"/>
                </a:solidFill>
                <a:latin typeface="LucidaGrande" panose="020B0600040502020204" pitchFamily="34" charset="0"/>
              </a:rPr>
              <a:t>relax all edges adjacent from 1</a:t>
            </a:r>
          </a:p>
        </p:txBody>
      </p:sp>
      <p:sp>
        <p:nvSpPr>
          <p:cNvPr id="50" name="Rectangle 49">
            <a:extLst>
              <a:ext uri="{FF2B5EF4-FFF2-40B4-BE49-F238E27FC236}">
                <a16:creationId xmlns:a16="http://schemas.microsoft.com/office/drawing/2014/main" id="{3E8B5DAF-B34A-3344-B845-B47F2697E6A4}"/>
              </a:ext>
            </a:extLst>
          </p:cNvPr>
          <p:cNvSpPr/>
          <p:nvPr/>
        </p:nvSpPr>
        <p:spPr>
          <a:xfrm>
            <a:off x="6368244" y="2387387"/>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A0B1934-6482-C241-BA3D-7562CC27D130}"/>
              </a:ext>
            </a:extLst>
          </p:cNvPr>
          <p:cNvSpPr/>
          <p:nvPr/>
        </p:nvSpPr>
        <p:spPr>
          <a:xfrm>
            <a:off x="6368244" y="2787821"/>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E2C1BECD-7AE2-8140-AACD-690FCD70C543}"/>
              </a:ext>
            </a:extLst>
          </p:cNvPr>
          <p:cNvCxnSpPr/>
          <p:nvPr/>
        </p:nvCxnSpPr>
        <p:spPr>
          <a:xfrm>
            <a:off x="6322180" y="2733266"/>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02946AE-684C-EF41-9A90-63C54748B5D1}"/>
                  </a:ext>
                </a:extLst>
              </p:cNvPr>
              <p:cNvSpPr/>
              <p:nvPr/>
            </p:nvSpPr>
            <p:spPr>
              <a:xfrm>
                <a:off x="6873342" y="2758400"/>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5" name="Rectangle 54">
                <a:extLst>
                  <a:ext uri="{FF2B5EF4-FFF2-40B4-BE49-F238E27FC236}">
                    <a16:creationId xmlns:a16="http://schemas.microsoft.com/office/drawing/2014/main" id="{002946AE-684C-EF41-9A90-63C54748B5D1}"/>
                  </a:ext>
                </a:extLst>
              </p:cNvPr>
              <p:cNvSpPr>
                <a:spLocks noRot="1" noChangeAspect="1" noMove="1" noResize="1" noEditPoints="1" noAdjustHandles="1" noChangeArrowheads="1" noChangeShapeType="1" noTextEdit="1"/>
              </p:cNvSpPr>
              <p:nvPr/>
            </p:nvSpPr>
            <p:spPr>
              <a:xfrm>
                <a:off x="6873342" y="2758400"/>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903FAA4-C2A3-224C-9E07-AEADBCEC8899}"/>
              </a:ext>
            </a:extLst>
          </p:cNvPr>
          <p:cNvSpPr/>
          <p:nvPr/>
        </p:nvSpPr>
        <p:spPr>
          <a:xfrm>
            <a:off x="6409234" y="4648633"/>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723A46E8-1D6D-1D4C-A063-24B19748ED16}"/>
              </a:ext>
            </a:extLst>
          </p:cNvPr>
          <p:cNvSpPr/>
          <p:nvPr/>
        </p:nvSpPr>
        <p:spPr>
          <a:xfrm>
            <a:off x="6409234" y="5040678"/>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8" name="Straight Connector 57">
            <a:extLst>
              <a:ext uri="{FF2B5EF4-FFF2-40B4-BE49-F238E27FC236}">
                <a16:creationId xmlns:a16="http://schemas.microsoft.com/office/drawing/2014/main" id="{0C5112D6-641F-2C40-A4AC-A8DE3FAC9781}"/>
              </a:ext>
            </a:extLst>
          </p:cNvPr>
          <p:cNvCxnSpPr/>
          <p:nvPr/>
        </p:nvCxnSpPr>
        <p:spPr>
          <a:xfrm>
            <a:off x="6363170" y="4986123"/>
            <a:ext cx="117445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68E8B36A-199D-1743-82D7-17D578EA4B34}"/>
              </a:ext>
            </a:extLst>
          </p:cNvPr>
          <p:cNvSpPr/>
          <p:nvPr/>
        </p:nvSpPr>
        <p:spPr>
          <a:xfrm>
            <a:off x="6914332" y="5019646"/>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62" name="Straight Connector 61">
            <a:extLst>
              <a:ext uri="{FF2B5EF4-FFF2-40B4-BE49-F238E27FC236}">
                <a16:creationId xmlns:a16="http://schemas.microsoft.com/office/drawing/2014/main" id="{FF738779-E174-5842-A607-555D3EA910BD}"/>
              </a:ext>
            </a:extLst>
          </p:cNvPr>
          <p:cNvCxnSpPr/>
          <p:nvPr/>
        </p:nvCxnSpPr>
        <p:spPr>
          <a:xfrm>
            <a:off x="6950396" y="31296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D2F90AC-99B1-CC4C-A08A-E9F5496944DE}"/>
              </a:ext>
            </a:extLst>
          </p:cNvPr>
          <p:cNvCxnSpPr/>
          <p:nvPr/>
        </p:nvCxnSpPr>
        <p:spPr>
          <a:xfrm>
            <a:off x="6952719" y="43402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2AE1D63-0F29-0841-B0CF-4E44C4D7057C}"/>
              </a:ext>
            </a:extLst>
          </p:cNvPr>
          <p:cNvCxnSpPr/>
          <p:nvPr/>
        </p:nvCxnSpPr>
        <p:spPr>
          <a:xfrm>
            <a:off x="6952719" y="37265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578572B6-20F0-1E40-91BF-FE6C422E638D}"/>
              </a:ext>
            </a:extLst>
          </p:cNvPr>
          <p:cNvSpPr/>
          <p:nvPr/>
        </p:nvSpPr>
        <p:spPr>
          <a:xfrm>
            <a:off x="7330506" y="2758400"/>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66" name="Rectangle 65">
            <a:extLst>
              <a:ext uri="{FF2B5EF4-FFF2-40B4-BE49-F238E27FC236}">
                <a16:creationId xmlns:a16="http://schemas.microsoft.com/office/drawing/2014/main" id="{3B80220C-C712-864F-A9C1-2D630E2FA539}"/>
              </a:ext>
            </a:extLst>
          </p:cNvPr>
          <p:cNvSpPr/>
          <p:nvPr/>
        </p:nvSpPr>
        <p:spPr>
          <a:xfrm>
            <a:off x="7330506" y="5040677"/>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7" name="Straight Connector 66">
            <a:extLst>
              <a:ext uri="{FF2B5EF4-FFF2-40B4-BE49-F238E27FC236}">
                <a16:creationId xmlns:a16="http://schemas.microsoft.com/office/drawing/2014/main" id="{AC30E573-421A-7940-84B8-8F1E95C5E777}"/>
              </a:ext>
            </a:extLst>
          </p:cNvPr>
          <p:cNvCxnSpPr/>
          <p:nvPr/>
        </p:nvCxnSpPr>
        <p:spPr>
          <a:xfrm>
            <a:off x="6966867" y="536824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61AC77C-942B-0845-901B-C9793715A824}"/>
              </a:ext>
            </a:extLst>
          </p:cNvPr>
          <p:cNvCxnSpPr/>
          <p:nvPr/>
        </p:nvCxnSpPr>
        <p:spPr>
          <a:xfrm>
            <a:off x="6969190" y="66208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0F453E-008A-0E49-83FA-A693D10CE763}"/>
              </a:ext>
            </a:extLst>
          </p:cNvPr>
          <p:cNvCxnSpPr/>
          <p:nvPr/>
        </p:nvCxnSpPr>
        <p:spPr>
          <a:xfrm>
            <a:off x="6969190" y="59987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77864E6-6A40-4F45-A310-0ACF7FDD9AF6}"/>
              </a:ext>
            </a:extLst>
          </p:cNvPr>
          <p:cNvCxnSpPr/>
          <p:nvPr/>
        </p:nvCxnSpPr>
        <p:spPr>
          <a:xfrm>
            <a:off x="6950396" y="35241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363CE03-FD8A-4244-9629-6DC375579BD8}"/>
              </a:ext>
            </a:extLst>
          </p:cNvPr>
          <p:cNvCxnSpPr/>
          <p:nvPr/>
        </p:nvCxnSpPr>
        <p:spPr>
          <a:xfrm>
            <a:off x="6950396"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B7AD8E8-F43A-FC41-9D12-11DD2552B313}"/>
              </a:ext>
            </a:extLst>
          </p:cNvPr>
          <p:cNvCxnSpPr/>
          <p:nvPr/>
        </p:nvCxnSpPr>
        <p:spPr>
          <a:xfrm>
            <a:off x="6966867" y="5581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149C30B8-9EFB-BD49-AD90-CC2B7BB0AD66}"/>
              </a:ext>
            </a:extLst>
          </p:cNvPr>
          <p:cNvCxnSpPr/>
          <p:nvPr/>
        </p:nvCxnSpPr>
        <p:spPr>
          <a:xfrm>
            <a:off x="6966867" y="578992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550CF9D1-D5A6-304B-AEF7-5E889EF872ED}"/>
              </a:ext>
            </a:extLst>
          </p:cNvPr>
          <p:cNvSpPr/>
          <p:nvPr/>
        </p:nvSpPr>
        <p:spPr>
          <a:xfrm>
            <a:off x="3150983" y="542747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vertex 7</a:t>
            </a:r>
          </a:p>
          <a:p>
            <a:r>
              <a:rPr lang="en-US" sz="1200" dirty="0">
                <a:solidFill>
                  <a:srgbClr val="8C3023"/>
                </a:solidFill>
                <a:latin typeface="LucidaGrande" panose="020B0600040502020204" pitchFamily="34" charset="0"/>
              </a:rPr>
              <a:t>relax all edges adjacent from 7</a:t>
            </a:r>
          </a:p>
          <a:p>
            <a:r>
              <a:rPr lang="en-US" sz="1200" dirty="0">
                <a:solidFill>
                  <a:srgbClr val="8C3023"/>
                </a:solidFill>
                <a:latin typeface="LucidaGrande" panose="020B0600040502020204" pitchFamily="34" charset="0"/>
              </a:rPr>
              <a:t>choose vertex 4</a:t>
            </a:r>
          </a:p>
          <a:p>
            <a:r>
              <a:rPr lang="en-US" sz="1200" dirty="0">
                <a:solidFill>
                  <a:srgbClr val="8C3023"/>
                </a:solidFill>
                <a:latin typeface="LucidaGrande" panose="020B0600040502020204" pitchFamily="34" charset="0"/>
              </a:rPr>
              <a:t>relax all edges adjacent from 4</a:t>
            </a:r>
          </a:p>
        </p:txBody>
      </p:sp>
      <p:sp>
        <p:nvSpPr>
          <p:cNvPr id="77" name="Rectangle 76">
            <a:extLst>
              <a:ext uri="{FF2B5EF4-FFF2-40B4-BE49-F238E27FC236}">
                <a16:creationId xmlns:a16="http://schemas.microsoft.com/office/drawing/2014/main" id="{1C757825-051A-F147-B776-92788476DF42}"/>
              </a:ext>
            </a:extLst>
          </p:cNvPr>
          <p:cNvSpPr/>
          <p:nvPr/>
        </p:nvSpPr>
        <p:spPr>
          <a:xfrm>
            <a:off x="7702022" y="27583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78" name="Straight Connector 77">
            <a:extLst>
              <a:ext uri="{FF2B5EF4-FFF2-40B4-BE49-F238E27FC236}">
                <a16:creationId xmlns:a16="http://schemas.microsoft.com/office/drawing/2014/main" id="{69AA42E5-AEEE-7E4E-9E64-5CCBF5FB27C5}"/>
              </a:ext>
            </a:extLst>
          </p:cNvPr>
          <p:cNvCxnSpPr/>
          <p:nvPr/>
        </p:nvCxnSpPr>
        <p:spPr>
          <a:xfrm>
            <a:off x="6952719"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AF46E1B-9C53-8A48-9F99-4FE192259368}"/>
              </a:ext>
            </a:extLst>
          </p:cNvPr>
          <p:cNvCxnSpPr/>
          <p:nvPr/>
        </p:nvCxnSpPr>
        <p:spPr>
          <a:xfrm>
            <a:off x="7417393"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351607A-7940-AF4A-B69A-39C66A0F360D}"/>
              </a:ext>
            </a:extLst>
          </p:cNvPr>
          <p:cNvCxnSpPr/>
          <p:nvPr/>
        </p:nvCxnSpPr>
        <p:spPr>
          <a:xfrm>
            <a:off x="6973715"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64145C6-2297-7C43-A991-0D7EC3A6C60C}"/>
              </a:ext>
            </a:extLst>
          </p:cNvPr>
          <p:cNvCxnSpPr/>
          <p:nvPr/>
        </p:nvCxnSpPr>
        <p:spPr>
          <a:xfrm>
            <a:off x="7379144"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1B489F0C-224A-0849-A613-CD44D2E262F6}"/>
              </a:ext>
            </a:extLst>
          </p:cNvPr>
          <p:cNvSpPr/>
          <p:nvPr/>
        </p:nvSpPr>
        <p:spPr>
          <a:xfrm>
            <a:off x="7634727" y="503816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83" name="Straight Arrow Connector 82">
            <a:extLst>
              <a:ext uri="{FF2B5EF4-FFF2-40B4-BE49-F238E27FC236}">
                <a16:creationId xmlns:a16="http://schemas.microsoft.com/office/drawing/2014/main" id="{41055547-3818-AF4E-8B88-B7ED4667B4C9}"/>
              </a:ext>
            </a:extLst>
          </p:cNvPr>
          <p:cNvCxnSpPr>
            <a:cxnSpLocks/>
          </p:cNvCxnSpPr>
          <p:nvPr/>
        </p:nvCxnSpPr>
        <p:spPr>
          <a:xfrm>
            <a:off x="5786364" y="289676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6443EBF7-693E-5D40-8499-F7EFCC5C56D2}"/>
              </a:ext>
            </a:extLst>
          </p:cNvPr>
          <p:cNvCxnSpPr>
            <a:cxnSpLocks/>
          </p:cNvCxnSpPr>
          <p:nvPr/>
        </p:nvCxnSpPr>
        <p:spPr>
          <a:xfrm>
            <a:off x="5786364" y="310586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3B6EFA4-66E0-CF41-BE1D-C751D90C8E13}"/>
              </a:ext>
            </a:extLst>
          </p:cNvPr>
          <p:cNvCxnSpPr>
            <a:cxnSpLocks/>
          </p:cNvCxnSpPr>
          <p:nvPr/>
        </p:nvCxnSpPr>
        <p:spPr>
          <a:xfrm>
            <a:off x="5786364" y="3314961"/>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5F3361D0-D5BF-FB40-9802-4AC86EFFD938}"/>
              </a:ext>
            </a:extLst>
          </p:cNvPr>
          <p:cNvCxnSpPr>
            <a:cxnSpLocks/>
          </p:cNvCxnSpPr>
          <p:nvPr/>
        </p:nvCxnSpPr>
        <p:spPr>
          <a:xfrm>
            <a:off x="5786364" y="3524059"/>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FF0A935-D5A8-014F-A26E-08B67FB200B8}"/>
              </a:ext>
            </a:extLst>
          </p:cNvPr>
          <p:cNvCxnSpPr>
            <a:cxnSpLocks/>
          </p:cNvCxnSpPr>
          <p:nvPr/>
        </p:nvCxnSpPr>
        <p:spPr>
          <a:xfrm>
            <a:off x="5786364" y="3733157"/>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0E99929-6E4B-B149-9A0F-D45D5D868345}"/>
              </a:ext>
            </a:extLst>
          </p:cNvPr>
          <p:cNvCxnSpPr>
            <a:cxnSpLocks/>
          </p:cNvCxnSpPr>
          <p:nvPr/>
        </p:nvCxnSpPr>
        <p:spPr>
          <a:xfrm>
            <a:off x="5786364" y="394225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DFBCFAFD-63B3-6943-84F6-33A147B47FD8}"/>
              </a:ext>
            </a:extLst>
          </p:cNvPr>
          <p:cNvCxnSpPr>
            <a:cxnSpLocks/>
          </p:cNvCxnSpPr>
          <p:nvPr/>
        </p:nvCxnSpPr>
        <p:spPr>
          <a:xfrm>
            <a:off x="5786364" y="41513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F46357F-3502-8B49-97E2-31CE6DFCB83F}"/>
              </a:ext>
            </a:extLst>
          </p:cNvPr>
          <p:cNvCxnSpPr>
            <a:cxnSpLocks/>
          </p:cNvCxnSpPr>
          <p:nvPr/>
        </p:nvCxnSpPr>
        <p:spPr>
          <a:xfrm>
            <a:off x="5786364" y="436045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70D9AFC-C505-5E47-97DF-D4817BE4315E}"/>
              </a:ext>
            </a:extLst>
          </p:cNvPr>
          <p:cNvCxnSpPr/>
          <p:nvPr/>
        </p:nvCxnSpPr>
        <p:spPr>
          <a:xfrm>
            <a:off x="6950396" y="41513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98DBF51-CCF5-E84A-993A-06E68CFB46EA}"/>
              </a:ext>
            </a:extLst>
          </p:cNvPr>
          <p:cNvCxnSpPr/>
          <p:nvPr/>
        </p:nvCxnSpPr>
        <p:spPr>
          <a:xfrm>
            <a:off x="7418920"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447315A-3BF6-234F-9D8B-3B87E43E363F}"/>
              </a:ext>
            </a:extLst>
          </p:cNvPr>
          <p:cNvCxnSpPr/>
          <p:nvPr/>
        </p:nvCxnSpPr>
        <p:spPr>
          <a:xfrm>
            <a:off x="6982379" y="64112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EA650920-2234-B84F-B34E-74CC9811BE12}"/>
              </a:ext>
            </a:extLst>
          </p:cNvPr>
          <p:cNvCxnSpPr/>
          <p:nvPr/>
        </p:nvCxnSpPr>
        <p:spPr>
          <a:xfrm>
            <a:off x="7375402"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425C2E8-F2BA-5F4F-B5EC-3B7905AE8682}"/>
              </a:ext>
            </a:extLst>
          </p:cNvPr>
          <p:cNvCxnSpPr>
            <a:cxnSpLocks/>
          </p:cNvCxnSpPr>
          <p:nvPr/>
        </p:nvCxnSpPr>
        <p:spPr>
          <a:xfrm>
            <a:off x="6940772" y="289618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09CFF1FF-918A-CA42-A703-28190C1C7D3F}"/>
              </a:ext>
            </a:extLst>
          </p:cNvPr>
          <p:cNvSpPr/>
          <p:nvPr/>
        </p:nvSpPr>
        <p:spPr>
          <a:xfrm>
            <a:off x="6617176" y="785712"/>
            <a:ext cx="2497800" cy="1754326"/>
          </a:xfrm>
          <a:prstGeom prst="rect">
            <a:avLst/>
          </a:prstGeom>
        </p:spPr>
        <p:txBody>
          <a:bodyPr wrap="none">
            <a:spAutoFit/>
          </a:bodyPr>
          <a:lstStyle/>
          <a:p>
            <a:r>
              <a:rPr lang="en-US" sz="1200" dirty="0">
                <a:solidFill>
                  <a:srgbClr val="8C3023"/>
                </a:solidFill>
                <a:latin typeface="LucidaGrande" panose="020B0600040502020204" pitchFamily="34" charset="0"/>
              </a:rPr>
              <a:t>choose vertex 5</a:t>
            </a:r>
          </a:p>
          <a:p>
            <a:r>
              <a:rPr lang="en-US" sz="1200" dirty="0">
                <a:solidFill>
                  <a:srgbClr val="8C3023"/>
                </a:solidFill>
                <a:latin typeface="LucidaGrande" panose="020B0600040502020204" pitchFamily="34" charset="0"/>
              </a:rPr>
              <a:t>relax all edges adjacent from 5</a:t>
            </a:r>
          </a:p>
          <a:p>
            <a:r>
              <a:rPr lang="en-US" sz="1200" dirty="0">
                <a:solidFill>
                  <a:srgbClr val="8C3023"/>
                </a:solidFill>
                <a:latin typeface="LucidaGrande" panose="020B0600040502020204" pitchFamily="34" charset="0"/>
              </a:rPr>
              <a:t>choose vertex 2</a:t>
            </a:r>
          </a:p>
          <a:p>
            <a:r>
              <a:rPr lang="en-US" sz="1200" dirty="0">
                <a:solidFill>
                  <a:srgbClr val="8C3023"/>
                </a:solidFill>
                <a:latin typeface="LucidaGrande" panose="020B0600040502020204" pitchFamily="34" charset="0"/>
              </a:rPr>
              <a:t>relax all edges adjacent from 2</a:t>
            </a:r>
          </a:p>
          <a:p>
            <a:r>
              <a:rPr lang="en-US" sz="1200" dirty="0">
                <a:solidFill>
                  <a:srgbClr val="8C3023"/>
                </a:solidFill>
                <a:latin typeface="LucidaGrande" panose="020B0600040502020204" pitchFamily="34" charset="0"/>
              </a:rPr>
              <a:t>choose vertex 3</a:t>
            </a:r>
          </a:p>
          <a:p>
            <a:r>
              <a:rPr lang="en-US" sz="1200" dirty="0">
                <a:solidFill>
                  <a:srgbClr val="8C3023"/>
                </a:solidFill>
                <a:latin typeface="LucidaGrande" panose="020B0600040502020204" pitchFamily="34" charset="0"/>
              </a:rPr>
              <a:t>relax all edges adjacent from 3</a:t>
            </a:r>
          </a:p>
          <a:p>
            <a:r>
              <a:rPr lang="en-US" sz="1200" dirty="0">
                <a:solidFill>
                  <a:srgbClr val="8C3023"/>
                </a:solidFill>
                <a:latin typeface="LucidaGrande" panose="020B0600040502020204" pitchFamily="34" charset="0"/>
              </a:rPr>
              <a:t>choose vertex 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99" name="Straight Connector 98">
            <a:extLst>
              <a:ext uri="{FF2B5EF4-FFF2-40B4-BE49-F238E27FC236}">
                <a16:creationId xmlns:a16="http://schemas.microsoft.com/office/drawing/2014/main" id="{62D8E8D5-A45C-4949-A3B9-F4D06FDAB167}"/>
              </a:ext>
            </a:extLst>
          </p:cNvPr>
          <p:cNvCxnSpPr/>
          <p:nvPr/>
        </p:nvCxnSpPr>
        <p:spPr>
          <a:xfrm>
            <a:off x="7403377" y="41470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E86FEA4E-1484-AC41-BC06-D28C8327E6F3}"/>
              </a:ext>
            </a:extLst>
          </p:cNvPr>
          <p:cNvCxnSpPr/>
          <p:nvPr/>
        </p:nvCxnSpPr>
        <p:spPr>
          <a:xfrm>
            <a:off x="7786837" y="33063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4BE6F0C3-38F0-2645-8C9F-A9E758DC0275}"/>
              </a:ext>
            </a:extLst>
          </p:cNvPr>
          <p:cNvSpPr/>
          <p:nvPr/>
        </p:nvSpPr>
        <p:spPr>
          <a:xfrm>
            <a:off x="8003315" y="275839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102" name="Straight Connector 101">
            <a:extLst>
              <a:ext uri="{FF2B5EF4-FFF2-40B4-BE49-F238E27FC236}">
                <a16:creationId xmlns:a16="http://schemas.microsoft.com/office/drawing/2014/main" id="{01864ECE-36A1-2E4D-982B-31F12E52E203}"/>
              </a:ext>
            </a:extLst>
          </p:cNvPr>
          <p:cNvCxnSpPr/>
          <p:nvPr/>
        </p:nvCxnSpPr>
        <p:spPr>
          <a:xfrm>
            <a:off x="7385234" y="64177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33749A7-B35E-5D42-925A-94D5CB220A99}"/>
              </a:ext>
            </a:extLst>
          </p:cNvPr>
          <p:cNvCxnSpPr/>
          <p:nvPr/>
        </p:nvCxnSpPr>
        <p:spPr>
          <a:xfrm>
            <a:off x="7668026"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4" name="Rectangle 103">
            <a:extLst>
              <a:ext uri="{FF2B5EF4-FFF2-40B4-BE49-F238E27FC236}">
                <a16:creationId xmlns:a16="http://schemas.microsoft.com/office/drawing/2014/main" id="{70B61828-4306-DD46-9DFC-C63FBE116A40}"/>
              </a:ext>
            </a:extLst>
          </p:cNvPr>
          <p:cNvSpPr/>
          <p:nvPr/>
        </p:nvSpPr>
        <p:spPr>
          <a:xfrm>
            <a:off x="7887684" y="5030419"/>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107" name="Straight Connector 106">
            <a:extLst>
              <a:ext uri="{FF2B5EF4-FFF2-40B4-BE49-F238E27FC236}">
                <a16:creationId xmlns:a16="http://schemas.microsoft.com/office/drawing/2014/main" id="{3E88EFD1-33A0-024F-8416-BB07EE922285}"/>
              </a:ext>
            </a:extLst>
          </p:cNvPr>
          <p:cNvCxnSpPr/>
          <p:nvPr/>
        </p:nvCxnSpPr>
        <p:spPr>
          <a:xfrm>
            <a:off x="7786837" y="413384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D8083755-4068-C241-B1C0-4D65D76A7896}"/>
              </a:ext>
            </a:extLst>
          </p:cNvPr>
          <p:cNvCxnSpPr/>
          <p:nvPr/>
        </p:nvCxnSpPr>
        <p:spPr>
          <a:xfrm>
            <a:off x="7422224" y="35083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26CB279-B7C6-0947-B1BC-27DA5F5A048C}"/>
              </a:ext>
            </a:extLst>
          </p:cNvPr>
          <p:cNvCxnSpPr/>
          <p:nvPr/>
        </p:nvCxnSpPr>
        <p:spPr>
          <a:xfrm>
            <a:off x="7668026" y="64196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05893544-0CAE-D04A-90A3-6B3FEAC4BF32}"/>
              </a:ext>
            </a:extLst>
          </p:cNvPr>
          <p:cNvCxnSpPr/>
          <p:nvPr/>
        </p:nvCxnSpPr>
        <p:spPr>
          <a:xfrm>
            <a:off x="7375402" y="579831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845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dissolve">
                                      <p:cBhvr>
                                        <p:cTn id="99" dur="500"/>
                                        <p:tgtEl>
                                          <p:spTgt spid="3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dissolve">
                                      <p:cBhvr>
                                        <p:cTn id="102" dur="500"/>
                                        <p:tgtEl>
                                          <p:spTgt spid="3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dissolve">
                                      <p:cBhvr>
                                        <p:cTn id="105" dur="500"/>
                                        <p:tgtEl>
                                          <p:spTgt spid="3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dissolve">
                                      <p:cBhvr>
                                        <p:cTn id="108" dur="500"/>
                                        <p:tgtEl>
                                          <p:spTgt spid="3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dissolve">
                                      <p:cBhvr>
                                        <p:cTn id="111" dur="500"/>
                                        <p:tgtEl>
                                          <p:spTgt spid="3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dissolve">
                                      <p:cBhvr>
                                        <p:cTn id="114" dur="500"/>
                                        <p:tgtEl>
                                          <p:spTgt spid="3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dissolve">
                                      <p:cBhvr>
                                        <p:cTn id="117" dur="500"/>
                                        <p:tgtEl>
                                          <p:spTgt spid="4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dissolve">
                                      <p:cBhvr>
                                        <p:cTn id="120" dur="500"/>
                                        <p:tgtEl>
                                          <p:spTgt spid="4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dissolve">
                                      <p:cBhvr>
                                        <p:cTn id="123" dur="500"/>
                                        <p:tgtEl>
                                          <p:spTgt spid="4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dissolve">
                                      <p:cBhvr>
                                        <p:cTn id="126" dur="500"/>
                                        <p:tgtEl>
                                          <p:spTgt spid="4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dissolve">
                                      <p:cBhvr>
                                        <p:cTn id="129" dur="500"/>
                                        <p:tgtEl>
                                          <p:spTgt spid="4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dissolve">
                                      <p:cBhvr>
                                        <p:cTn id="132" dur="500"/>
                                        <p:tgtEl>
                                          <p:spTgt spid="50"/>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dissolve">
                                      <p:cBhvr>
                                        <p:cTn id="135" dur="500"/>
                                        <p:tgtEl>
                                          <p:spTgt spid="52"/>
                                        </p:tgtEl>
                                      </p:cBhvr>
                                    </p:animEffect>
                                  </p:childTnLst>
                                </p:cTn>
                              </p:par>
                              <p:par>
                                <p:cTn id="136" presetID="9" presetClass="entr" presetSubtype="0" fill="hold"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dissolve">
                                      <p:cBhvr>
                                        <p:cTn id="138" dur="500"/>
                                        <p:tgtEl>
                                          <p:spTgt spid="53"/>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dissolve">
                                      <p:cBhvr>
                                        <p:cTn id="141" dur="500"/>
                                        <p:tgtEl>
                                          <p:spTgt spid="56"/>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dissolve">
                                      <p:cBhvr>
                                        <p:cTn id="144" dur="500"/>
                                        <p:tgtEl>
                                          <p:spTgt spid="57"/>
                                        </p:tgtEl>
                                      </p:cBhvr>
                                    </p:animEffect>
                                  </p:childTnLst>
                                </p:cTn>
                              </p:par>
                              <p:par>
                                <p:cTn id="145" presetID="9" presetClass="entr" presetSubtype="0" fill="hold" nodeType="with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dissolve">
                                      <p:cBhvr>
                                        <p:cTn id="147" dur="500"/>
                                        <p:tgtEl>
                                          <p:spTgt spid="58"/>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dissolve">
                                      <p:cBhvr>
                                        <p:cTn id="153" dur="50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nodeType="clickEffect">
                                  <p:stCondLst>
                                    <p:cond delay="0"/>
                                  </p:stCondLst>
                                  <p:childTnLst>
                                    <p:set>
                                      <p:cBhvr>
                                        <p:cTn id="162" dur="1" fill="hold">
                                          <p:stCondLst>
                                            <p:cond delay="0"/>
                                          </p:stCondLst>
                                        </p:cTn>
                                        <p:tgtEl>
                                          <p:spTgt spid="49">
                                            <p:txEl>
                                              <p:pRg st="0" end="0"/>
                                            </p:txEl>
                                          </p:spTgt>
                                        </p:tgtEl>
                                        <p:attrNameLst>
                                          <p:attrName>style.visibility</p:attrName>
                                        </p:attrNameLst>
                                      </p:cBhvr>
                                      <p:to>
                                        <p:strVal val="visible"/>
                                      </p:to>
                                    </p:set>
                                    <p:animEffect transition="in" filter="dissolve">
                                      <p:cBhvr>
                                        <p:cTn id="163" dur="500"/>
                                        <p:tgtEl>
                                          <p:spTgt spid="49">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mph" presetSubtype="2" fill="hold" nodeType="clickEffect">
                                  <p:stCondLst>
                                    <p:cond delay="0"/>
                                  </p:stCondLst>
                                  <p:childTnLst>
                                    <p:animClr clrSpc="rgb" dir="cw">
                                      <p:cBhvr>
                                        <p:cTn id="167" dur="2000" fill="hold"/>
                                        <p:tgtEl>
                                          <p:spTgt spid="23"/>
                                        </p:tgtEl>
                                        <p:attrNameLst>
                                          <p:attrName>fillcolor</p:attrName>
                                        </p:attrNameLst>
                                      </p:cBhvr>
                                      <p:to>
                                        <a:schemeClr val="accent2"/>
                                      </p:to>
                                    </p:animClr>
                                    <p:set>
                                      <p:cBhvr>
                                        <p:cTn id="168" dur="2000" fill="hold"/>
                                        <p:tgtEl>
                                          <p:spTgt spid="23"/>
                                        </p:tgtEl>
                                        <p:attrNameLst>
                                          <p:attrName>fill.type</p:attrName>
                                        </p:attrNameLst>
                                      </p:cBhvr>
                                      <p:to>
                                        <p:strVal val="solid"/>
                                      </p:to>
                                    </p:set>
                                    <p:set>
                                      <p:cBhvr>
                                        <p:cTn id="169" dur="2000" fill="hold"/>
                                        <p:tgtEl>
                                          <p:spTgt spid="23"/>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dissolve">
                                      <p:cBhvr>
                                        <p:cTn id="174" dur="500"/>
                                        <p:tgtEl>
                                          <p:spTgt spid="96"/>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65">
                                            <p:txEl>
                                              <p:pRg st="0" end="0"/>
                                            </p:txEl>
                                          </p:spTgt>
                                        </p:tgtEl>
                                        <p:attrNameLst>
                                          <p:attrName>style.visibility</p:attrName>
                                        </p:attrNameLst>
                                      </p:cBhvr>
                                      <p:to>
                                        <p:strVal val="visible"/>
                                      </p:to>
                                    </p:set>
                                    <p:animEffect transition="in" filter="dissolve">
                                      <p:cBhvr>
                                        <p:cTn id="179" dur="500"/>
                                        <p:tgtEl>
                                          <p:spTgt spid="65">
                                            <p:txEl>
                                              <p:pRg st="0" end="0"/>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49">
                                            <p:txEl>
                                              <p:pRg st="1" end="1"/>
                                            </p:txEl>
                                          </p:spTgt>
                                        </p:tgtEl>
                                        <p:attrNameLst>
                                          <p:attrName>style.visibility</p:attrName>
                                        </p:attrNameLst>
                                      </p:cBhvr>
                                      <p:to>
                                        <p:strVal val="visible"/>
                                      </p:to>
                                    </p:set>
                                    <p:animEffect transition="in" filter="dissolve">
                                      <p:cBhvr>
                                        <p:cTn id="184" dur="500"/>
                                        <p:tgtEl>
                                          <p:spTgt spid="49">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7" presetClass="emph" presetSubtype="2" fill="hold" nodeType="clickEffect">
                                  <p:stCondLst>
                                    <p:cond delay="0"/>
                                  </p:stCondLst>
                                  <p:childTnLst>
                                    <p:animClr clrSpc="rgb" dir="cw">
                                      <p:cBhvr>
                                        <p:cTn id="188" dur="2000" fill="hold"/>
                                        <p:tgtEl>
                                          <p:spTgt spid="19"/>
                                        </p:tgtEl>
                                        <p:attrNameLst>
                                          <p:attrName>stroke.color</p:attrName>
                                        </p:attrNameLst>
                                      </p:cBhvr>
                                      <p:to>
                                        <a:schemeClr val="accent2"/>
                                      </p:to>
                                    </p:animClr>
                                    <p:set>
                                      <p:cBhvr>
                                        <p:cTn id="189" dur="2000" fill="hold"/>
                                        <p:tgtEl>
                                          <p:spTgt spid="19"/>
                                        </p:tgtEl>
                                        <p:attrNameLst>
                                          <p:attrName>stroke.on</p:attrName>
                                        </p:attrNameLst>
                                      </p:cBhvr>
                                      <p:to>
                                        <p:strVal val="true"/>
                                      </p:to>
                                    </p:set>
                                  </p:childTnLst>
                                </p:cTn>
                              </p:par>
                              <p:par>
                                <p:cTn id="190" presetID="7" presetClass="emph" presetSubtype="2" fill="hold" nodeType="withEffect">
                                  <p:stCondLst>
                                    <p:cond delay="0"/>
                                  </p:stCondLst>
                                  <p:childTnLst>
                                    <p:animClr clrSpc="rgb" dir="cw">
                                      <p:cBhvr>
                                        <p:cTn id="191" dur="2000" fill="hold"/>
                                        <p:tgtEl>
                                          <p:spTgt spid="17"/>
                                        </p:tgtEl>
                                        <p:attrNameLst>
                                          <p:attrName>stroke.color</p:attrName>
                                        </p:attrNameLst>
                                      </p:cBhvr>
                                      <p:to>
                                        <a:schemeClr val="accent2"/>
                                      </p:to>
                                    </p:animClr>
                                    <p:set>
                                      <p:cBhvr>
                                        <p:cTn id="192" dur="2000" fill="hold"/>
                                        <p:tgtEl>
                                          <p:spTgt spid="17"/>
                                        </p:tgtEl>
                                        <p:attrNameLst>
                                          <p:attrName>stroke.on</p:attrName>
                                        </p:attrNameLst>
                                      </p:cBhvr>
                                      <p:to>
                                        <p:strVal val="true"/>
                                      </p:to>
                                    </p:set>
                                  </p:childTnLst>
                                </p:cTn>
                              </p:par>
                              <p:par>
                                <p:cTn id="193" presetID="7" presetClass="emph" presetSubtype="2" fill="hold" nodeType="withEffect">
                                  <p:stCondLst>
                                    <p:cond delay="0"/>
                                  </p:stCondLst>
                                  <p:childTnLst>
                                    <p:animClr clrSpc="rgb" dir="cw">
                                      <p:cBhvr>
                                        <p:cTn id="194" dur="2000" fill="hold"/>
                                        <p:tgtEl>
                                          <p:spTgt spid="10"/>
                                        </p:tgtEl>
                                        <p:attrNameLst>
                                          <p:attrName>stroke.color</p:attrName>
                                        </p:attrNameLst>
                                      </p:cBhvr>
                                      <p:to>
                                        <a:schemeClr val="accent2"/>
                                      </p:to>
                                    </p:animClr>
                                    <p:set>
                                      <p:cBhvr>
                                        <p:cTn id="195" dur="2000" fill="hold"/>
                                        <p:tgtEl>
                                          <p:spTgt spid="10"/>
                                        </p:tgtEl>
                                        <p:attrNameLst>
                                          <p:attrName>stroke.on</p:attrName>
                                        </p:attrNameLst>
                                      </p:cBhvr>
                                      <p:to>
                                        <p:strVal val="true"/>
                                      </p:to>
                                    </p:se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nodeType="clickEffect">
                                  <p:stCondLst>
                                    <p:cond delay="0"/>
                                  </p:stCondLst>
                                  <p:childTnLst>
                                    <p:set>
                                      <p:cBhvr>
                                        <p:cTn id="199" dur="1" fill="hold">
                                          <p:stCondLst>
                                            <p:cond delay="0"/>
                                          </p:stCondLst>
                                        </p:cTn>
                                        <p:tgtEl>
                                          <p:spTgt spid="62"/>
                                        </p:tgtEl>
                                        <p:attrNameLst>
                                          <p:attrName>style.visibility</p:attrName>
                                        </p:attrNameLst>
                                      </p:cBhvr>
                                      <p:to>
                                        <p:strVal val="visible"/>
                                      </p:to>
                                    </p:set>
                                    <p:animEffect transition="in" filter="dissolve">
                                      <p:cBhvr>
                                        <p:cTn id="200" dur="500"/>
                                        <p:tgtEl>
                                          <p:spTgt spid="62"/>
                                        </p:tgtEl>
                                      </p:cBhvr>
                                    </p:animEffect>
                                  </p:childTnLst>
                                </p:cTn>
                              </p:par>
                              <p:par>
                                <p:cTn id="201" presetID="9" presetClass="entr" presetSubtype="0" fill="hold" nodeType="with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dissolve">
                                      <p:cBhvr>
                                        <p:cTn id="203" dur="500"/>
                                        <p:tgtEl>
                                          <p:spTgt spid="64"/>
                                        </p:tgtEl>
                                      </p:cBhvr>
                                    </p:animEffect>
                                  </p:childTnLst>
                                </p:cTn>
                              </p:par>
                              <p:par>
                                <p:cTn id="204" presetID="9" presetClass="entr" presetSubtype="0" fill="hold" nodeType="withEffect">
                                  <p:stCondLst>
                                    <p:cond delay="0"/>
                                  </p:stCondLst>
                                  <p:childTnLst>
                                    <p:set>
                                      <p:cBhvr>
                                        <p:cTn id="205" dur="1" fill="hold">
                                          <p:stCondLst>
                                            <p:cond delay="0"/>
                                          </p:stCondLst>
                                        </p:cTn>
                                        <p:tgtEl>
                                          <p:spTgt spid="63"/>
                                        </p:tgtEl>
                                        <p:attrNameLst>
                                          <p:attrName>style.visibility</p:attrName>
                                        </p:attrNameLst>
                                      </p:cBhvr>
                                      <p:to>
                                        <p:strVal val="visible"/>
                                      </p:to>
                                    </p:set>
                                    <p:animEffect transition="in" filter="dissolve">
                                      <p:cBhvr>
                                        <p:cTn id="206" dur="500"/>
                                        <p:tgtEl>
                                          <p:spTgt spid="63"/>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65">
                                            <p:txEl>
                                              <p:pRg st="1" end="1"/>
                                            </p:txEl>
                                          </p:spTgt>
                                        </p:tgtEl>
                                        <p:attrNameLst>
                                          <p:attrName>style.visibility</p:attrName>
                                        </p:attrNameLst>
                                      </p:cBhvr>
                                      <p:to>
                                        <p:strVal val="visible"/>
                                      </p:to>
                                    </p:set>
                                    <p:animEffect transition="in" filter="dissolve">
                                      <p:cBhvr>
                                        <p:cTn id="211" dur="500"/>
                                        <p:tgtEl>
                                          <p:spTgt spid="65">
                                            <p:txEl>
                                              <p:pRg st="1" end="1"/>
                                            </p:txEl>
                                          </p:spTgt>
                                        </p:tgtEl>
                                      </p:cBhvr>
                                    </p:animEffect>
                                  </p:childTnLst>
                                </p:cTn>
                              </p:par>
                              <p:par>
                                <p:cTn id="212" presetID="9" presetClass="entr" presetSubtype="0" fill="hold" nodeType="withEffect">
                                  <p:stCondLst>
                                    <p:cond delay="0"/>
                                  </p:stCondLst>
                                  <p:childTnLst>
                                    <p:set>
                                      <p:cBhvr>
                                        <p:cTn id="213" dur="1" fill="hold">
                                          <p:stCondLst>
                                            <p:cond delay="0"/>
                                          </p:stCondLst>
                                        </p:cTn>
                                        <p:tgtEl>
                                          <p:spTgt spid="65">
                                            <p:txEl>
                                              <p:pRg st="4" end="4"/>
                                            </p:txEl>
                                          </p:spTgt>
                                        </p:tgtEl>
                                        <p:attrNameLst>
                                          <p:attrName>style.visibility</p:attrName>
                                        </p:attrNameLst>
                                      </p:cBhvr>
                                      <p:to>
                                        <p:strVal val="visible"/>
                                      </p:to>
                                    </p:set>
                                    <p:animEffect transition="in" filter="dissolve">
                                      <p:cBhvr>
                                        <p:cTn id="214" dur="500"/>
                                        <p:tgtEl>
                                          <p:spTgt spid="65">
                                            <p:txEl>
                                              <p:pRg st="4" end="4"/>
                                            </p:txEl>
                                          </p:spTgt>
                                        </p:tgtEl>
                                      </p:cBhvr>
                                    </p:animEffect>
                                  </p:childTnLst>
                                </p:cTn>
                              </p:par>
                              <p:par>
                                <p:cTn id="215" presetID="9" presetClass="entr" presetSubtype="0" fill="hold" nodeType="withEffect">
                                  <p:stCondLst>
                                    <p:cond delay="0"/>
                                  </p:stCondLst>
                                  <p:childTnLst>
                                    <p:set>
                                      <p:cBhvr>
                                        <p:cTn id="216" dur="1" fill="hold">
                                          <p:stCondLst>
                                            <p:cond delay="0"/>
                                          </p:stCondLst>
                                        </p:cTn>
                                        <p:tgtEl>
                                          <p:spTgt spid="65">
                                            <p:txEl>
                                              <p:pRg st="7" end="7"/>
                                            </p:txEl>
                                          </p:spTgt>
                                        </p:tgtEl>
                                        <p:attrNameLst>
                                          <p:attrName>style.visibility</p:attrName>
                                        </p:attrNameLst>
                                      </p:cBhvr>
                                      <p:to>
                                        <p:strVal val="visible"/>
                                      </p:to>
                                    </p:set>
                                    <p:animEffect transition="in" filter="dissolve">
                                      <p:cBhvr>
                                        <p:cTn id="217" dur="500"/>
                                        <p:tgtEl>
                                          <p:spTgt spid="65">
                                            <p:txEl>
                                              <p:pRg st="7" end="7"/>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nodeType="clickEffect">
                                  <p:stCondLst>
                                    <p:cond delay="0"/>
                                  </p:stCondLst>
                                  <p:childTnLst>
                                    <p:set>
                                      <p:cBhvr>
                                        <p:cTn id="221" dur="1" fill="hold">
                                          <p:stCondLst>
                                            <p:cond delay="0"/>
                                          </p:stCondLst>
                                        </p:cTn>
                                        <p:tgtEl>
                                          <p:spTgt spid="67"/>
                                        </p:tgtEl>
                                        <p:attrNameLst>
                                          <p:attrName>style.visibility</p:attrName>
                                        </p:attrNameLst>
                                      </p:cBhvr>
                                      <p:to>
                                        <p:strVal val="visible"/>
                                      </p:to>
                                    </p:set>
                                    <p:animEffect transition="in" filter="dissolve">
                                      <p:cBhvr>
                                        <p:cTn id="222" dur="500"/>
                                        <p:tgtEl>
                                          <p:spTgt spid="67"/>
                                        </p:tgtEl>
                                      </p:cBhvr>
                                    </p:animEffect>
                                  </p:childTnLst>
                                </p:cTn>
                              </p:par>
                              <p:par>
                                <p:cTn id="223" presetID="9" presetClass="entr" presetSubtype="0" fill="hold" nodeType="withEffect">
                                  <p:stCondLst>
                                    <p:cond delay="0"/>
                                  </p:stCondLst>
                                  <p:childTnLst>
                                    <p:set>
                                      <p:cBhvr>
                                        <p:cTn id="224" dur="1" fill="hold">
                                          <p:stCondLst>
                                            <p:cond delay="0"/>
                                          </p:stCondLst>
                                        </p:cTn>
                                        <p:tgtEl>
                                          <p:spTgt spid="69"/>
                                        </p:tgtEl>
                                        <p:attrNameLst>
                                          <p:attrName>style.visibility</p:attrName>
                                        </p:attrNameLst>
                                      </p:cBhvr>
                                      <p:to>
                                        <p:strVal val="visible"/>
                                      </p:to>
                                    </p:set>
                                    <p:animEffect transition="in" filter="dissolve">
                                      <p:cBhvr>
                                        <p:cTn id="225" dur="500"/>
                                        <p:tgtEl>
                                          <p:spTgt spid="69"/>
                                        </p:tgtEl>
                                      </p:cBhvr>
                                    </p:animEffect>
                                  </p:childTnLst>
                                </p:cTn>
                              </p:par>
                              <p:par>
                                <p:cTn id="226" presetID="9" presetClass="entr" presetSubtype="0" fill="hold" nodeType="withEffect">
                                  <p:stCondLst>
                                    <p:cond delay="0"/>
                                  </p:stCondLst>
                                  <p:childTnLst>
                                    <p:set>
                                      <p:cBhvr>
                                        <p:cTn id="227" dur="1" fill="hold">
                                          <p:stCondLst>
                                            <p:cond delay="0"/>
                                          </p:stCondLst>
                                        </p:cTn>
                                        <p:tgtEl>
                                          <p:spTgt spid="68"/>
                                        </p:tgtEl>
                                        <p:attrNameLst>
                                          <p:attrName>style.visibility</p:attrName>
                                        </p:attrNameLst>
                                      </p:cBhvr>
                                      <p:to>
                                        <p:strVal val="visible"/>
                                      </p:to>
                                    </p:set>
                                    <p:animEffect transition="in" filter="dissolve">
                                      <p:cBhvr>
                                        <p:cTn id="228" dur="500"/>
                                        <p:tgtEl>
                                          <p:spTgt spid="68"/>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nodeType="clickEffect">
                                  <p:stCondLst>
                                    <p:cond delay="0"/>
                                  </p:stCondLst>
                                  <p:childTnLst>
                                    <p:set>
                                      <p:cBhvr>
                                        <p:cTn id="232" dur="1" fill="hold">
                                          <p:stCondLst>
                                            <p:cond delay="0"/>
                                          </p:stCondLst>
                                        </p:cTn>
                                        <p:tgtEl>
                                          <p:spTgt spid="66">
                                            <p:txEl>
                                              <p:pRg st="1" end="1"/>
                                            </p:txEl>
                                          </p:spTgt>
                                        </p:tgtEl>
                                        <p:attrNameLst>
                                          <p:attrName>style.visibility</p:attrName>
                                        </p:attrNameLst>
                                      </p:cBhvr>
                                      <p:to>
                                        <p:strVal val="visible"/>
                                      </p:to>
                                    </p:set>
                                    <p:animEffect transition="in" filter="dissolve">
                                      <p:cBhvr>
                                        <p:cTn id="233" dur="500"/>
                                        <p:tgtEl>
                                          <p:spTgt spid="66">
                                            <p:txEl>
                                              <p:pRg st="1" end="1"/>
                                            </p:txEl>
                                          </p:spTgt>
                                        </p:tgtEl>
                                      </p:cBhvr>
                                    </p:animEffect>
                                  </p:childTnLst>
                                </p:cTn>
                              </p:par>
                              <p:par>
                                <p:cTn id="234" presetID="9" presetClass="entr" presetSubtype="0" fill="hold" nodeType="withEffect">
                                  <p:stCondLst>
                                    <p:cond delay="0"/>
                                  </p:stCondLst>
                                  <p:childTnLst>
                                    <p:set>
                                      <p:cBhvr>
                                        <p:cTn id="235" dur="1" fill="hold">
                                          <p:stCondLst>
                                            <p:cond delay="0"/>
                                          </p:stCondLst>
                                        </p:cTn>
                                        <p:tgtEl>
                                          <p:spTgt spid="66">
                                            <p:txEl>
                                              <p:pRg st="4" end="4"/>
                                            </p:txEl>
                                          </p:spTgt>
                                        </p:tgtEl>
                                        <p:attrNameLst>
                                          <p:attrName>style.visibility</p:attrName>
                                        </p:attrNameLst>
                                      </p:cBhvr>
                                      <p:to>
                                        <p:strVal val="visible"/>
                                      </p:to>
                                    </p:set>
                                    <p:animEffect transition="in" filter="dissolve">
                                      <p:cBhvr>
                                        <p:cTn id="236" dur="500"/>
                                        <p:tgtEl>
                                          <p:spTgt spid="66">
                                            <p:txEl>
                                              <p:pRg st="4" end="4"/>
                                            </p:txEl>
                                          </p:spTgt>
                                        </p:tgtEl>
                                      </p:cBhvr>
                                    </p:animEffect>
                                  </p:childTnLst>
                                </p:cTn>
                              </p:par>
                              <p:par>
                                <p:cTn id="237" presetID="9" presetClass="entr" presetSubtype="0" fill="hold" nodeType="withEffect">
                                  <p:stCondLst>
                                    <p:cond delay="0"/>
                                  </p:stCondLst>
                                  <p:childTnLst>
                                    <p:set>
                                      <p:cBhvr>
                                        <p:cTn id="238" dur="1" fill="hold">
                                          <p:stCondLst>
                                            <p:cond delay="0"/>
                                          </p:stCondLst>
                                        </p:cTn>
                                        <p:tgtEl>
                                          <p:spTgt spid="66">
                                            <p:txEl>
                                              <p:pRg st="7" end="7"/>
                                            </p:txEl>
                                          </p:spTgt>
                                        </p:tgtEl>
                                        <p:attrNameLst>
                                          <p:attrName>style.visibility</p:attrName>
                                        </p:attrNameLst>
                                      </p:cBhvr>
                                      <p:to>
                                        <p:strVal val="visible"/>
                                      </p:to>
                                    </p:set>
                                    <p:animEffect transition="in" filter="dissolve">
                                      <p:cBhvr>
                                        <p:cTn id="239" dur="500"/>
                                        <p:tgtEl>
                                          <p:spTgt spid="66">
                                            <p:txEl>
                                              <p:pRg st="7" end="7"/>
                                            </p:txEl>
                                          </p:spTgt>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85"/>
                                        </p:tgtEl>
                                        <p:attrNameLst>
                                          <p:attrName>style.visibility</p:attrName>
                                        </p:attrNameLst>
                                      </p:cBhvr>
                                      <p:to>
                                        <p:strVal val="visible"/>
                                      </p:to>
                                    </p:set>
                                    <p:animEffect transition="in" filter="dissolve">
                                      <p:cBhvr>
                                        <p:cTn id="244" dur="500"/>
                                        <p:tgtEl>
                                          <p:spTgt spid="85"/>
                                        </p:tgtEl>
                                      </p:cBhvr>
                                    </p:animEffect>
                                  </p:childTnLst>
                                </p:cTn>
                              </p:par>
                            </p:childTnLst>
                          </p:cTn>
                        </p:par>
                      </p:childTnLst>
                    </p:cTn>
                  </p:par>
                  <p:par>
                    <p:cTn id="245" fill="hold">
                      <p:stCondLst>
                        <p:cond delay="indefinite"/>
                      </p:stCondLst>
                      <p:childTnLst>
                        <p:par>
                          <p:cTn id="246" fill="hold">
                            <p:stCondLst>
                              <p:cond delay="0"/>
                            </p:stCondLst>
                            <p:childTnLst>
                              <p:par>
                                <p:cTn id="247" presetID="9" presetClass="entr" presetSubtype="0" fill="hold" nodeType="clickEffect">
                                  <p:stCondLst>
                                    <p:cond delay="0"/>
                                  </p:stCondLst>
                                  <p:childTnLst>
                                    <p:set>
                                      <p:cBhvr>
                                        <p:cTn id="248" dur="1" fill="hold">
                                          <p:stCondLst>
                                            <p:cond delay="0"/>
                                          </p:stCondLst>
                                        </p:cTn>
                                        <p:tgtEl>
                                          <p:spTgt spid="49">
                                            <p:txEl>
                                              <p:pRg st="2" end="2"/>
                                            </p:txEl>
                                          </p:spTgt>
                                        </p:tgtEl>
                                        <p:attrNameLst>
                                          <p:attrName>style.visibility</p:attrName>
                                        </p:attrNameLst>
                                      </p:cBhvr>
                                      <p:to>
                                        <p:strVal val="visible"/>
                                      </p:to>
                                    </p:set>
                                    <p:animEffect transition="in" filter="dissolve">
                                      <p:cBhvr>
                                        <p:cTn id="249" dur="500"/>
                                        <p:tgtEl>
                                          <p:spTgt spid="49">
                                            <p:txEl>
                                              <p:pRg st="2" end="2"/>
                                            </p:txEl>
                                          </p:spTgt>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mph" presetSubtype="2" fill="hold" nodeType="clickEffect">
                                  <p:stCondLst>
                                    <p:cond delay="0"/>
                                  </p:stCondLst>
                                  <p:childTnLst>
                                    <p:animClr clrSpc="rgb" dir="cw">
                                      <p:cBhvr>
                                        <p:cTn id="253" dur="2000" fill="hold"/>
                                        <p:tgtEl>
                                          <p:spTgt spid="5"/>
                                        </p:tgtEl>
                                        <p:attrNameLst>
                                          <p:attrName>fillcolor</p:attrName>
                                        </p:attrNameLst>
                                      </p:cBhvr>
                                      <p:to>
                                        <a:schemeClr val="accent2"/>
                                      </p:to>
                                    </p:animClr>
                                    <p:set>
                                      <p:cBhvr>
                                        <p:cTn id="254" dur="2000" fill="hold"/>
                                        <p:tgtEl>
                                          <p:spTgt spid="5"/>
                                        </p:tgtEl>
                                        <p:attrNameLst>
                                          <p:attrName>fill.type</p:attrName>
                                        </p:attrNameLst>
                                      </p:cBhvr>
                                      <p:to>
                                        <p:strVal val="solid"/>
                                      </p:to>
                                    </p:set>
                                    <p:set>
                                      <p:cBhvr>
                                        <p:cTn id="255" dur="2000" fill="hold"/>
                                        <p:tgtEl>
                                          <p:spTgt spid="5"/>
                                        </p:tgtEl>
                                        <p:attrNameLst>
                                          <p:attrName>fill.on</p:attrName>
                                        </p:attrNameLst>
                                      </p:cBhvr>
                                      <p:to>
                                        <p:strVal val="true"/>
                                      </p:to>
                                    </p:set>
                                  </p:childTnLst>
                                </p:cTn>
                              </p:par>
                            </p:childTnLst>
                          </p:cTn>
                        </p:par>
                      </p:childTnLst>
                    </p:cTn>
                  </p:par>
                  <p:par>
                    <p:cTn id="256" fill="hold">
                      <p:stCondLst>
                        <p:cond delay="indefinite"/>
                      </p:stCondLst>
                      <p:childTnLst>
                        <p:par>
                          <p:cTn id="257" fill="hold">
                            <p:stCondLst>
                              <p:cond delay="0"/>
                            </p:stCondLst>
                            <p:childTnLst>
                              <p:par>
                                <p:cTn id="258" presetID="9" presetClass="entr" presetSubtype="0" fill="hold" nodeType="clickEffect">
                                  <p:stCondLst>
                                    <p:cond delay="0"/>
                                  </p:stCondLst>
                                  <p:childTnLst>
                                    <p:set>
                                      <p:cBhvr>
                                        <p:cTn id="259" dur="1" fill="hold">
                                          <p:stCondLst>
                                            <p:cond delay="0"/>
                                          </p:stCondLst>
                                        </p:cTn>
                                        <p:tgtEl>
                                          <p:spTgt spid="49">
                                            <p:txEl>
                                              <p:pRg st="3" end="3"/>
                                            </p:txEl>
                                          </p:spTgt>
                                        </p:tgtEl>
                                        <p:attrNameLst>
                                          <p:attrName>style.visibility</p:attrName>
                                        </p:attrNameLst>
                                      </p:cBhvr>
                                      <p:to>
                                        <p:strVal val="visible"/>
                                      </p:to>
                                    </p:set>
                                    <p:animEffect transition="in" filter="dissolve">
                                      <p:cBhvr>
                                        <p:cTn id="260" dur="500"/>
                                        <p:tgtEl>
                                          <p:spTgt spid="49">
                                            <p:txEl>
                                              <p:pRg st="3" end="3"/>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2000" fill="hold"/>
                                        <p:tgtEl>
                                          <p:spTgt spid="11"/>
                                        </p:tgtEl>
                                        <p:attrNameLst>
                                          <p:attrName>stroke.color</p:attrName>
                                        </p:attrNameLst>
                                      </p:cBhvr>
                                      <p:to>
                                        <a:schemeClr val="accent2"/>
                                      </p:to>
                                    </p:animClr>
                                    <p:set>
                                      <p:cBhvr>
                                        <p:cTn id="265" dur="2000" fill="hold"/>
                                        <p:tgtEl>
                                          <p:spTgt spid="11"/>
                                        </p:tgtEl>
                                        <p:attrNameLst>
                                          <p:attrName>stroke.on</p:attrName>
                                        </p:attrNameLst>
                                      </p:cBhvr>
                                      <p:to>
                                        <p:strVal val="true"/>
                                      </p:to>
                                    </p:set>
                                  </p:childTnLst>
                                </p:cTn>
                              </p:par>
                              <p:par>
                                <p:cTn id="266" presetID="7" presetClass="emph" presetSubtype="2" fill="hold" nodeType="withEffect">
                                  <p:stCondLst>
                                    <p:cond delay="0"/>
                                  </p:stCondLst>
                                  <p:childTnLst>
                                    <p:animClr clrSpc="rgb" dir="cw">
                                      <p:cBhvr>
                                        <p:cTn id="267" dur="2000" fill="hold"/>
                                        <p:tgtEl>
                                          <p:spTgt spid="6"/>
                                        </p:tgtEl>
                                        <p:attrNameLst>
                                          <p:attrName>stroke.color</p:attrName>
                                        </p:attrNameLst>
                                      </p:cBhvr>
                                      <p:to>
                                        <a:schemeClr val="accent2"/>
                                      </p:to>
                                    </p:animClr>
                                    <p:set>
                                      <p:cBhvr>
                                        <p:cTn id="268" dur="2000" fill="hold"/>
                                        <p:tgtEl>
                                          <p:spTgt spid="6"/>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2000" fill="hold"/>
                                        <p:tgtEl>
                                          <p:spTgt spid="9"/>
                                        </p:tgtEl>
                                        <p:attrNameLst>
                                          <p:attrName>stroke.color</p:attrName>
                                        </p:attrNameLst>
                                      </p:cBhvr>
                                      <p:to>
                                        <a:schemeClr val="accent2"/>
                                      </p:to>
                                    </p:animClr>
                                    <p:set>
                                      <p:cBhvr>
                                        <p:cTn id="271" dur="2000" fill="hold"/>
                                        <p:tgtEl>
                                          <p:spTgt spid="9"/>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72"/>
                                        </p:tgtEl>
                                        <p:attrNameLst>
                                          <p:attrName>style.visibility</p:attrName>
                                        </p:attrNameLst>
                                      </p:cBhvr>
                                      <p:to>
                                        <p:strVal val="visible"/>
                                      </p:to>
                                    </p:set>
                                    <p:animEffect transition="in" filter="dissolve">
                                      <p:cBhvr>
                                        <p:cTn id="276" dur="500"/>
                                        <p:tgtEl>
                                          <p:spTgt spid="72"/>
                                        </p:tgtEl>
                                      </p:cBhvr>
                                    </p:animEffect>
                                  </p:childTnLst>
                                </p:cTn>
                              </p:par>
                              <p:par>
                                <p:cTn id="277" presetID="9" presetClass="entr" presetSubtype="0" fill="hold" nodeType="withEffect">
                                  <p:stCondLst>
                                    <p:cond delay="0"/>
                                  </p:stCondLst>
                                  <p:childTnLst>
                                    <p:set>
                                      <p:cBhvr>
                                        <p:cTn id="278" dur="1" fill="hold">
                                          <p:stCondLst>
                                            <p:cond delay="0"/>
                                          </p:stCondLst>
                                        </p:cTn>
                                        <p:tgtEl>
                                          <p:spTgt spid="71"/>
                                        </p:tgtEl>
                                        <p:attrNameLst>
                                          <p:attrName>style.visibility</p:attrName>
                                        </p:attrNameLst>
                                      </p:cBhvr>
                                      <p:to>
                                        <p:strVal val="visible"/>
                                      </p:to>
                                    </p:set>
                                    <p:animEffect transition="in" filter="dissolve">
                                      <p:cBhvr>
                                        <p:cTn id="279" dur="500"/>
                                        <p:tgtEl>
                                          <p:spTgt spid="71"/>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65">
                                            <p:txEl>
                                              <p:pRg st="2" end="2"/>
                                            </p:txEl>
                                          </p:spTgt>
                                        </p:tgtEl>
                                        <p:attrNameLst>
                                          <p:attrName>style.visibility</p:attrName>
                                        </p:attrNameLst>
                                      </p:cBhvr>
                                      <p:to>
                                        <p:strVal val="visible"/>
                                      </p:to>
                                    </p:set>
                                    <p:animEffect transition="in" filter="dissolve">
                                      <p:cBhvr>
                                        <p:cTn id="284" dur="500"/>
                                        <p:tgtEl>
                                          <p:spTgt spid="65">
                                            <p:txEl>
                                              <p:pRg st="2" end="2"/>
                                            </p:txEl>
                                          </p:spTgt>
                                        </p:tgtEl>
                                      </p:cBhvr>
                                    </p:animEffect>
                                  </p:childTnLst>
                                </p:cTn>
                              </p:par>
                              <p:par>
                                <p:cTn id="285" presetID="9" presetClass="entr" presetSubtype="0" fill="hold" nodeType="withEffect">
                                  <p:stCondLst>
                                    <p:cond delay="0"/>
                                  </p:stCondLst>
                                  <p:childTnLst>
                                    <p:set>
                                      <p:cBhvr>
                                        <p:cTn id="286" dur="1" fill="hold">
                                          <p:stCondLst>
                                            <p:cond delay="0"/>
                                          </p:stCondLst>
                                        </p:cTn>
                                        <p:tgtEl>
                                          <p:spTgt spid="65">
                                            <p:txEl>
                                              <p:pRg st="3" end="3"/>
                                            </p:txEl>
                                          </p:spTgt>
                                        </p:tgtEl>
                                        <p:attrNameLst>
                                          <p:attrName>style.visibility</p:attrName>
                                        </p:attrNameLst>
                                      </p:cBhvr>
                                      <p:to>
                                        <p:strVal val="visible"/>
                                      </p:to>
                                    </p:set>
                                    <p:animEffect transition="in" filter="dissolve">
                                      <p:cBhvr>
                                        <p:cTn id="287" dur="500"/>
                                        <p:tgtEl>
                                          <p:spTgt spid="65">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73"/>
                                        </p:tgtEl>
                                        <p:attrNameLst>
                                          <p:attrName>style.visibility</p:attrName>
                                        </p:attrNameLst>
                                      </p:cBhvr>
                                      <p:to>
                                        <p:strVal val="visible"/>
                                      </p:to>
                                    </p:set>
                                    <p:animEffect transition="in" filter="dissolve">
                                      <p:cBhvr>
                                        <p:cTn id="292" dur="500"/>
                                        <p:tgtEl>
                                          <p:spTgt spid="73"/>
                                        </p:tgtEl>
                                      </p:cBhvr>
                                    </p:animEffect>
                                  </p:childTnLst>
                                </p:cTn>
                              </p:par>
                              <p:par>
                                <p:cTn id="293" presetID="9" presetClass="entr" presetSubtype="0" fill="hold" nodeType="withEffect">
                                  <p:stCondLst>
                                    <p:cond delay="0"/>
                                  </p:stCondLst>
                                  <p:childTnLst>
                                    <p:set>
                                      <p:cBhvr>
                                        <p:cTn id="294" dur="1" fill="hold">
                                          <p:stCondLst>
                                            <p:cond delay="0"/>
                                          </p:stCondLst>
                                        </p:cTn>
                                        <p:tgtEl>
                                          <p:spTgt spid="74"/>
                                        </p:tgtEl>
                                        <p:attrNameLst>
                                          <p:attrName>style.visibility</p:attrName>
                                        </p:attrNameLst>
                                      </p:cBhvr>
                                      <p:to>
                                        <p:strVal val="visible"/>
                                      </p:to>
                                    </p:set>
                                    <p:animEffect transition="in" filter="dissolve">
                                      <p:cBhvr>
                                        <p:cTn id="295" dur="500"/>
                                        <p:tgtEl>
                                          <p:spTgt spid="74"/>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nodeType="clickEffect">
                                  <p:stCondLst>
                                    <p:cond delay="0"/>
                                  </p:stCondLst>
                                  <p:childTnLst>
                                    <p:set>
                                      <p:cBhvr>
                                        <p:cTn id="299" dur="1" fill="hold">
                                          <p:stCondLst>
                                            <p:cond delay="0"/>
                                          </p:stCondLst>
                                        </p:cTn>
                                        <p:tgtEl>
                                          <p:spTgt spid="66">
                                            <p:txEl>
                                              <p:pRg st="2" end="2"/>
                                            </p:txEl>
                                          </p:spTgt>
                                        </p:tgtEl>
                                        <p:attrNameLst>
                                          <p:attrName>style.visibility</p:attrName>
                                        </p:attrNameLst>
                                      </p:cBhvr>
                                      <p:to>
                                        <p:strVal val="visible"/>
                                      </p:to>
                                    </p:set>
                                    <p:animEffect transition="in" filter="dissolve">
                                      <p:cBhvr>
                                        <p:cTn id="300" dur="500"/>
                                        <p:tgtEl>
                                          <p:spTgt spid="66">
                                            <p:txEl>
                                              <p:pRg st="2" end="2"/>
                                            </p:txEl>
                                          </p:spTgt>
                                        </p:tgtEl>
                                      </p:cBhvr>
                                    </p:animEffect>
                                  </p:childTnLst>
                                </p:cTn>
                              </p:par>
                              <p:par>
                                <p:cTn id="301" presetID="9" presetClass="entr" presetSubtype="0" fill="hold" nodeType="withEffect">
                                  <p:stCondLst>
                                    <p:cond delay="0"/>
                                  </p:stCondLst>
                                  <p:childTnLst>
                                    <p:set>
                                      <p:cBhvr>
                                        <p:cTn id="302" dur="1" fill="hold">
                                          <p:stCondLst>
                                            <p:cond delay="0"/>
                                          </p:stCondLst>
                                        </p:cTn>
                                        <p:tgtEl>
                                          <p:spTgt spid="66">
                                            <p:txEl>
                                              <p:pRg st="3" end="3"/>
                                            </p:txEl>
                                          </p:spTgt>
                                        </p:tgtEl>
                                        <p:attrNameLst>
                                          <p:attrName>style.visibility</p:attrName>
                                        </p:attrNameLst>
                                      </p:cBhvr>
                                      <p:to>
                                        <p:strVal val="visible"/>
                                      </p:to>
                                    </p:set>
                                    <p:animEffect transition="in" filter="dissolve">
                                      <p:cBhvr>
                                        <p:cTn id="303" dur="500"/>
                                        <p:tgtEl>
                                          <p:spTgt spid="66">
                                            <p:txEl>
                                              <p:pRg st="3" end="3"/>
                                            </p:txEl>
                                          </p:spTgt>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91"/>
                                        </p:tgtEl>
                                        <p:attrNameLst>
                                          <p:attrName>style.visibility</p:attrName>
                                        </p:attrNameLst>
                                      </p:cBhvr>
                                      <p:to>
                                        <p:strVal val="visible"/>
                                      </p:to>
                                    </p:set>
                                    <p:animEffect transition="in" filter="dissolve">
                                      <p:cBhvr>
                                        <p:cTn id="308" dur="500"/>
                                        <p:tgtEl>
                                          <p:spTgt spid="91"/>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76">
                                            <p:txEl>
                                              <p:pRg st="0" end="0"/>
                                            </p:txEl>
                                          </p:spTgt>
                                        </p:tgtEl>
                                        <p:attrNameLst>
                                          <p:attrName>style.visibility</p:attrName>
                                        </p:attrNameLst>
                                      </p:cBhvr>
                                      <p:to>
                                        <p:strVal val="visible"/>
                                      </p:to>
                                    </p:set>
                                    <p:animEffect transition="in" filter="dissolve">
                                      <p:cBhvr>
                                        <p:cTn id="313" dur="500"/>
                                        <p:tgtEl>
                                          <p:spTgt spid="76">
                                            <p:txEl>
                                              <p:pRg st="0" end="0"/>
                                            </p:txEl>
                                          </p:spTgt>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mph" presetSubtype="2" fill="hold" nodeType="clickEffect">
                                  <p:stCondLst>
                                    <p:cond delay="0"/>
                                  </p:stCondLst>
                                  <p:childTnLst>
                                    <p:animClr clrSpc="rgb" dir="cw">
                                      <p:cBhvr>
                                        <p:cTn id="317" dur="2000" fill="hold"/>
                                        <p:tgtEl>
                                          <p:spTgt spid="26"/>
                                        </p:tgtEl>
                                        <p:attrNameLst>
                                          <p:attrName>fillcolor</p:attrName>
                                        </p:attrNameLst>
                                      </p:cBhvr>
                                      <p:to>
                                        <a:schemeClr val="accent2"/>
                                      </p:to>
                                    </p:animClr>
                                    <p:set>
                                      <p:cBhvr>
                                        <p:cTn id="318" dur="2000" fill="hold"/>
                                        <p:tgtEl>
                                          <p:spTgt spid="26"/>
                                        </p:tgtEl>
                                        <p:attrNameLst>
                                          <p:attrName>fill.type</p:attrName>
                                        </p:attrNameLst>
                                      </p:cBhvr>
                                      <p:to>
                                        <p:strVal val="solid"/>
                                      </p:to>
                                    </p:set>
                                    <p:set>
                                      <p:cBhvr>
                                        <p:cTn id="319" dur="2000" fill="hold"/>
                                        <p:tgtEl>
                                          <p:spTgt spid="26"/>
                                        </p:tgtEl>
                                        <p:attrNameLst>
                                          <p:attrName>fill.on</p:attrName>
                                        </p:attrNameLst>
                                      </p:cBhvr>
                                      <p:to>
                                        <p:strVal val="true"/>
                                      </p:to>
                                    </p:se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6">
                                            <p:txEl>
                                              <p:pRg st="1" end="1"/>
                                            </p:txEl>
                                          </p:spTgt>
                                        </p:tgtEl>
                                        <p:attrNameLst>
                                          <p:attrName>style.visibility</p:attrName>
                                        </p:attrNameLst>
                                      </p:cBhvr>
                                      <p:to>
                                        <p:strVal val="visible"/>
                                      </p:to>
                                    </p:set>
                                    <p:animEffect transition="in" filter="dissolve">
                                      <p:cBhvr>
                                        <p:cTn id="324" dur="500"/>
                                        <p:tgtEl>
                                          <p:spTgt spid="76">
                                            <p:txEl>
                                              <p:pRg st="1" end="1"/>
                                            </p:txEl>
                                          </p:spTgt>
                                        </p:tgtEl>
                                      </p:cBhvr>
                                    </p:animEffect>
                                  </p:childTnLst>
                                </p:cTn>
                              </p:par>
                            </p:childTnLst>
                          </p:cTn>
                        </p:par>
                      </p:childTnLst>
                    </p:cTn>
                  </p:par>
                  <p:par>
                    <p:cTn id="325" fill="hold">
                      <p:stCondLst>
                        <p:cond delay="indefinite"/>
                      </p:stCondLst>
                      <p:childTnLst>
                        <p:par>
                          <p:cTn id="326" fill="hold">
                            <p:stCondLst>
                              <p:cond delay="0"/>
                            </p:stCondLst>
                            <p:childTnLst>
                              <p:par>
                                <p:cTn id="327" presetID="7" presetClass="emph" presetSubtype="2" fill="hold" nodeType="clickEffect">
                                  <p:stCondLst>
                                    <p:cond delay="0"/>
                                  </p:stCondLst>
                                  <p:childTnLst>
                                    <p:animClr clrSpc="rgb" dir="cw">
                                      <p:cBhvr>
                                        <p:cTn id="328" dur="2000" fill="hold"/>
                                        <p:tgtEl>
                                          <p:spTgt spid="18"/>
                                        </p:tgtEl>
                                        <p:attrNameLst>
                                          <p:attrName>stroke.color</p:attrName>
                                        </p:attrNameLst>
                                      </p:cBhvr>
                                      <p:to>
                                        <a:schemeClr val="accent2"/>
                                      </p:to>
                                    </p:animClr>
                                    <p:set>
                                      <p:cBhvr>
                                        <p:cTn id="329" dur="2000" fill="hold"/>
                                        <p:tgtEl>
                                          <p:spTgt spid="18"/>
                                        </p:tgtEl>
                                        <p:attrNameLst>
                                          <p:attrName>stroke.on</p:attrName>
                                        </p:attrNameLst>
                                      </p:cBhvr>
                                      <p:to>
                                        <p:strVal val="true"/>
                                      </p:to>
                                    </p:set>
                                  </p:childTnLst>
                                </p:cTn>
                              </p:par>
                              <p:par>
                                <p:cTn id="330" presetID="7" presetClass="emph" presetSubtype="2" fill="hold" nodeType="withEffect">
                                  <p:stCondLst>
                                    <p:cond delay="0"/>
                                  </p:stCondLst>
                                  <p:childTnLst>
                                    <p:animClr clrSpc="rgb" dir="cw">
                                      <p:cBhvr>
                                        <p:cTn id="331" dur="2000" fill="hold"/>
                                        <p:tgtEl>
                                          <p:spTgt spid="12"/>
                                        </p:tgtEl>
                                        <p:attrNameLst>
                                          <p:attrName>stroke.color</p:attrName>
                                        </p:attrNameLst>
                                      </p:cBhvr>
                                      <p:to>
                                        <a:schemeClr val="accent2"/>
                                      </p:to>
                                    </p:animClr>
                                    <p:set>
                                      <p:cBhvr>
                                        <p:cTn id="332" dur="2000" fill="hold"/>
                                        <p:tgtEl>
                                          <p:spTgt spid="12"/>
                                        </p:tgtEl>
                                        <p:attrNameLst>
                                          <p:attrName>stroke.on</p:attrName>
                                        </p:attrNameLst>
                                      </p:cBhvr>
                                      <p:to>
                                        <p:strVal val="true"/>
                                      </p:to>
                                    </p:set>
                                  </p:childTnLst>
                                </p:cTn>
                              </p:par>
                            </p:childTnLst>
                          </p:cTn>
                        </p:par>
                      </p:childTnLst>
                    </p:cTn>
                  </p:par>
                  <p:par>
                    <p:cTn id="333" fill="hold">
                      <p:stCondLst>
                        <p:cond delay="indefinite"/>
                      </p:stCondLst>
                      <p:childTnLst>
                        <p:par>
                          <p:cTn id="334" fill="hold">
                            <p:stCondLst>
                              <p:cond delay="0"/>
                            </p:stCondLst>
                            <p:childTnLst>
                              <p:par>
                                <p:cTn id="335" presetID="9" presetClass="entr" presetSubtype="0" fill="hold" nodeType="clickEffect">
                                  <p:stCondLst>
                                    <p:cond delay="0"/>
                                  </p:stCondLst>
                                  <p:childTnLst>
                                    <p:set>
                                      <p:cBhvr>
                                        <p:cTn id="336" dur="1" fill="hold">
                                          <p:stCondLst>
                                            <p:cond delay="0"/>
                                          </p:stCondLst>
                                        </p:cTn>
                                        <p:tgtEl>
                                          <p:spTgt spid="79"/>
                                        </p:tgtEl>
                                        <p:attrNameLst>
                                          <p:attrName>style.visibility</p:attrName>
                                        </p:attrNameLst>
                                      </p:cBhvr>
                                      <p:to>
                                        <p:strVal val="visible"/>
                                      </p:to>
                                    </p:set>
                                    <p:animEffect transition="in" filter="dissolve">
                                      <p:cBhvr>
                                        <p:cTn id="337" dur="500"/>
                                        <p:tgtEl>
                                          <p:spTgt spid="79"/>
                                        </p:tgtEl>
                                      </p:cBhvr>
                                    </p:animEffect>
                                  </p:childTnLst>
                                </p:cTn>
                              </p:par>
                              <p:par>
                                <p:cTn id="338" presetID="9" presetClass="entr" presetSubtype="0" fill="hold" nodeType="withEffect">
                                  <p:stCondLst>
                                    <p:cond delay="0"/>
                                  </p:stCondLst>
                                  <p:childTnLst>
                                    <p:set>
                                      <p:cBhvr>
                                        <p:cTn id="339" dur="1" fill="hold">
                                          <p:stCondLst>
                                            <p:cond delay="0"/>
                                          </p:stCondLst>
                                        </p:cTn>
                                        <p:tgtEl>
                                          <p:spTgt spid="78"/>
                                        </p:tgtEl>
                                        <p:attrNameLst>
                                          <p:attrName>style.visibility</p:attrName>
                                        </p:attrNameLst>
                                      </p:cBhvr>
                                      <p:to>
                                        <p:strVal val="visible"/>
                                      </p:to>
                                    </p:set>
                                    <p:animEffect transition="in" filter="dissolve">
                                      <p:cBhvr>
                                        <p:cTn id="340" dur="500"/>
                                        <p:tgtEl>
                                          <p:spTgt spid="78"/>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65">
                                            <p:txEl>
                                              <p:pRg st="5" end="5"/>
                                            </p:txEl>
                                          </p:spTgt>
                                        </p:tgtEl>
                                        <p:attrNameLst>
                                          <p:attrName>style.visibility</p:attrName>
                                        </p:attrNameLst>
                                      </p:cBhvr>
                                      <p:to>
                                        <p:strVal val="visible"/>
                                      </p:to>
                                    </p:set>
                                    <p:animEffect transition="in" filter="dissolve">
                                      <p:cBhvr>
                                        <p:cTn id="345" dur="500"/>
                                        <p:tgtEl>
                                          <p:spTgt spid="65">
                                            <p:txEl>
                                              <p:pRg st="5" end="5"/>
                                            </p:txEl>
                                          </p:spTgt>
                                        </p:tgtEl>
                                      </p:cBhvr>
                                    </p:animEffect>
                                  </p:childTnLst>
                                </p:cTn>
                              </p:par>
                              <p:par>
                                <p:cTn id="346" presetID="9" presetClass="entr" presetSubtype="0" fill="hold" nodeType="withEffect">
                                  <p:stCondLst>
                                    <p:cond delay="0"/>
                                  </p:stCondLst>
                                  <p:childTnLst>
                                    <p:set>
                                      <p:cBhvr>
                                        <p:cTn id="347" dur="1" fill="hold">
                                          <p:stCondLst>
                                            <p:cond delay="0"/>
                                          </p:stCondLst>
                                        </p:cTn>
                                        <p:tgtEl>
                                          <p:spTgt spid="77">
                                            <p:txEl>
                                              <p:pRg st="2" end="2"/>
                                            </p:txEl>
                                          </p:spTgt>
                                        </p:tgtEl>
                                        <p:attrNameLst>
                                          <p:attrName>style.visibility</p:attrName>
                                        </p:attrNameLst>
                                      </p:cBhvr>
                                      <p:to>
                                        <p:strVal val="visible"/>
                                      </p:to>
                                    </p:set>
                                    <p:animEffect transition="in" filter="dissolve">
                                      <p:cBhvr>
                                        <p:cTn id="348" dur="500"/>
                                        <p:tgtEl>
                                          <p:spTgt spid="77">
                                            <p:txEl>
                                              <p:pRg st="2" end="2"/>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81"/>
                                        </p:tgtEl>
                                        <p:attrNameLst>
                                          <p:attrName>style.visibility</p:attrName>
                                        </p:attrNameLst>
                                      </p:cBhvr>
                                      <p:to>
                                        <p:strVal val="visible"/>
                                      </p:to>
                                    </p:set>
                                    <p:animEffect transition="in" filter="dissolve">
                                      <p:cBhvr>
                                        <p:cTn id="353" dur="500"/>
                                        <p:tgtEl>
                                          <p:spTgt spid="81"/>
                                        </p:tgtEl>
                                      </p:cBhvr>
                                    </p:animEffect>
                                  </p:childTnLst>
                                </p:cTn>
                              </p:par>
                              <p:par>
                                <p:cTn id="354" presetID="9" presetClass="entr" presetSubtype="0" fill="hold" nodeType="withEffect">
                                  <p:stCondLst>
                                    <p:cond delay="0"/>
                                  </p:stCondLst>
                                  <p:childTnLst>
                                    <p:set>
                                      <p:cBhvr>
                                        <p:cTn id="355" dur="1" fill="hold">
                                          <p:stCondLst>
                                            <p:cond delay="0"/>
                                          </p:stCondLst>
                                        </p:cTn>
                                        <p:tgtEl>
                                          <p:spTgt spid="80"/>
                                        </p:tgtEl>
                                        <p:attrNameLst>
                                          <p:attrName>style.visibility</p:attrName>
                                        </p:attrNameLst>
                                      </p:cBhvr>
                                      <p:to>
                                        <p:strVal val="visible"/>
                                      </p:to>
                                    </p:set>
                                    <p:animEffect transition="in" filter="dissolve">
                                      <p:cBhvr>
                                        <p:cTn id="356" dur="500"/>
                                        <p:tgtEl>
                                          <p:spTgt spid="80"/>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nodeType="clickEffect">
                                  <p:stCondLst>
                                    <p:cond delay="0"/>
                                  </p:stCondLst>
                                  <p:childTnLst>
                                    <p:set>
                                      <p:cBhvr>
                                        <p:cTn id="360" dur="1" fill="hold">
                                          <p:stCondLst>
                                            <p:cond delay="0"/>
                                          </p:stCondLst>
                                        </p:cTn>
                                        <p:tgtEl>
                                          <p:spTgt spid="82">
                                            <p:txEl>
                                              <p:pRg st="2" end="2"/>
                                            </p:txEl>
                                          </p:spTgt>
                                        </p:tgtEl>
                                        <p:attrNameLst>
                                          <p:attrName>style.visibility</p:attrName>
                                        </p:attrNameLst>
                                      </p:cBhvr>
                                      <p:to>
                                        <p:strVal val="visible"/>
                                      </p:to>
                                    </p:set>
                                    <p:animEffect transition="in" filter="dissolve">
                                      <p:cBhvr>
                                        <p:cTn id="361" dur="500"/>
                                        <p:tgtEl>
                                          <p:spTgt spid="82">
                                            <p:txEl>
                                              <p:pRg st="2" end="2"/>
                                            </p:txEl>
                                          </p:spTgt>
                                        </p:tgtEl>
                                      </p:cBhvr>
                                    </p:animEffect>
                                  </p:childTnLst>
                                </p:cTn>
                              </p:par>
                              <p:par>
                                <p:cTn id="362" presetID="9" presetClass="entr" presetSubtype="0" fill="hold" nodeType="withEffect">
                                  <p:stCondLst>
                                    <p:cond delay="0"/>
                                  </p:stCondLst>
                                  <p:childTnLst>
                                    <p:set>
                                      <p:cBhvr>
                                        <p:cTn id="363" dur="1" fill="hold">
                                          <p:stCondLst>
                                            <p:cond delay="0"/>
                                          </p:stCondLst>
                                        </p:cTn>
                                        <p:tgtEl>
                                          <p:spTgt spid="66">
                                            <p:txEl>
                                              <p:pRg st="5" end="5"/>
                                            </p:txEl>
                                          </p:spTgt>
                                        </p:tgtEl>
                                        <p:attrNameLst>
                                          <p:attrName>style.visibility</p:attrName>
                                        </p:attrNameLst>
                                      </p:cBhvr>
                                      <p:to>
                                        <p:strVal val="visible"/>
                                      </p:to>
                                    </p:set>
                                    <p:animEffect transition="in" filter="dissolve">
                                      <p:cBhvr>
                                        <p:cTn id="364" dur="500"/>
                                        <p:tgtEl>
                                          <p:spTgt spid="66">
                                            <p:txEl>
                                              <p:pRg st="5" end="5"/>
                                            </p:txEl>
                                          </p:spTgt>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88"/>
                                        </p:tgtEl>
                                        <p:attrNameLst>
                                          <p:attrName>style.visibility</p:attrName>
                                        </p:attrNameLst>
                                      </p:cBhvr>
                                      <p:to>
                                        <p:strVal val="visible"/>
                                      </p:to>
                                    </p:set>
                                    <p:animEffect transition="in" filter="dissolve">
                                      <p:cBhvr>
                                        <p:cTn id="369" dur="500"/>
                                        <p:tgtEl>
                                          <p:spTgt spid="88"/>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nodeType="clickEffect">
                                  <p:stCondLst>
                                    <p:cond delay="0"/>
                                  </p:stCondLst>
                                  <p:childTnLst>
                                    <p:set>
                                      <p:cBhvr>
                                        <p:cTn id="373" dur="1" fill="hold">
                                          <p:stCondLst>
                                            <p:cond delay="0"/>
                                          </p:stCondLst>
                                        </p:cTn>
                                        <p:tgtEl>
                                          <p:spTgt spid="76">
                                            <p:txEl>
                                              <p:pRg st="2" end="2"/>
                                            </p:txEl>
                                          </p:spTgt>
                                        </p:tgtEl>
                                        <p:attrNameLst>
                                          <p:attrName>style.visibility</p:attrName>
                                        </p:attrNameLst>
                                      </p:cBhvr>
                                      <p:to>
                                        <p:strVal val="visible"/>
                                      </p:to>
                                    </p:set>
                                    <p:animEffect transition="in" filter="dissolve">
                                      <p:cBhvr>
                                        <p:cTn id="374" dur="500"/>
                                        <p:tgtEl>
                                          <p:spTgt spid="76">
                                            <p:txEl>
                                              <p:pRg st="2" end="2"/>
                                            </p:txEl>
                                          </p:spTgt>
                                        </p:tgtEl>
                                      </p:cBhvr>
                                    </p:animEffect>
                                  </p:childTnLst>
                                </p:cTn>
                              </p:par>
                            </p:childTnLst>
                          </p:cTn>
                        </p:par>
                      </p:childTnLst>
                    </p:cTn>
                  </p:par>
                  <p:par>
                    <p:cTn id="375" fill="hold">
                      <p:stCondLst>
                        <p:cond delay="indefinite"/>
                      </p:stCondLst>
                      <p:childTnLst>
                        <p:par>
                          <p:cTn id="376" fill="hold">
                            <p:stCondLst>
                              <p:cond delay="0"/>
                            </p:stCondLst>
                            <p:childTnLst>
                              <p:par>
                                <p:cTn id="377" presetID="1" presetClass="emph" presetSubtype="2" fill="hold" nodeType="clickEffect">
                                  <p:stCondLst>
                                    <p:cond delay="0"/>
                                  </p:stCondLst>
                                  <p:childTnLst>
                                    <p:animClr clrSpc="rgb" dir="cw">
                                      <p:cBhvr>
                                        <p:cTn id="378" dur="2000" fill="hold"/>
                                        <p:tgtEl>
                                          <p:spTgt spid="22"/>
                                        </p:tgtEl>
                                        <p:attrNameLst>
                                          <p:attrName>fillcolor</p:attrName>
                                        </p:attrNameLst>
                                      </p:cBhvr>
                                      <p:to>
                                        <a:schemeClr val="accent2"/>
                                      </p:to>
                                    </p:animClr>
                                    <p:set>
                                      <p:cBhvr>
                                        <p:cTn id="379" dur="2000" fill="hold"/>
                                        <p:tgtEl>
                                          <p:spTgt spid="22"/>
                                        </p:tgtEl>
                                        <p:attrNameLst>
                                          <p:attrName>fill.type</p:attrName>
                                        </p:attrNameLst>
                                      </p:cBhvr>
                                      <p:to>
                                        <p:strVal val="solid"/>
                                      </p:to>
                                    </p:set>
                                    <p:set>
                                      <p:cBhvr>
                                        <p:cTn id="380" dur="2000" fill="hold"/>
                                        <p:tgtEl>
                                          <p:spTgt spid="22"/>
                                        </p:tgtEl>
                                        <p:attrNameLst>
                                          <p:attrName>fill.on</p:attrName>
                                        </p:attrNameLst>
                                      </p:cBhvr>
                                      <p:to>
                                        <p:strVal val="true"/>
                                      </p:to>
                                    </p:set>
                                  </p:childTnLst>
                                </p:cTn>
                              </p:par>
                            </p:childTnLst>
                          </p:cTn>
                        </p:par>
                      </p:childTnLst>
                    </p:cTn>
                  </p:par>
                  <p:par>
                    <p:cTn id="381" fill="hold">
                      <p:stCondLst>
                        <p:cond delay="indefinite"/>
                      </p:stCondLst>
                      <p:childTnLst>
                        <p:par>
                          <p:cTn id="382" fill="hold">
                            <p:stCondLst>
                              <p:cond delay="0"/>
                            </p:stCondLst>
                            <p:childTnLst>
                              <p:par>
                                <p:cTn id="383" presetID="9" presetClass="entr" presetSubtype="0" fill="hold" nodeType="clickEffect">
                                  <p:stCondLst>
                                    <p:cond delay="0"/>
                                  </p:stCondLst>
                                  <p:childTnLst>
                                    <p:set>
                                      <p:cBhvr>
                                        <p:cTn id="384" dur="1" fill="hold">
                                          <p:stCondLst>
                                            <p:cond delay="0"/>
                                          </p:stCondLst>
                                        </p:cTn>
                                        <p:tgtEl>
                                          <p:spTgt spid="76">
                                            <p:txEl>
                                              <p:pRg st="3" end="3"/>
                                            </p:txEl>
                                          </p:spTgt>
                                        </p:tgtEl>
                                        <p:attrNameLst>
                                          <p:attrName>style.visibility</p:attrName>
                                        </p:attrNameLst>
                                      </p:cBhvr>
                                      <p:to>
                                        <p:strVal val="visible"/>
                                      </p:to>
                                    </p:set>
                                    <p:animEffect transition="in" filter="dissolve">
                                      <p:cBhvr>
                                        <p:cTn id="385" dur="500"/>
                                        <p:tgtEl>
                                          <p:spTgt spid="76">
                                            <p:txEl>
                                              <p:pRg st="3" end="3"/>
                                            </p:txEl>
                                          </p:spTgt>
                                        </p:tgtEl>
                                      </p:cBhvr>
                                    </p:animEffect>
                                  </p:childTnLst>
                                </p:cTn>
                              </p:par>
                            </p:childTnLst>
                          </p:cTn>
                        </p:par>
                      </p:childTnLst>
                    </p:cTn>
                  </p:par>
                  <p:par>
                    <p:cTn id="386" fill="hold">
                      <p:stCondLst>
                        <p:cond delay="indefinite"/>
                      </p:stCondLst>
                      <p:childTnLst>
                        <p:par>
                          <p:cTn id="387" fill="hold">
                            <p:stCondLst>
                              <p:cond delay="0"/>
                            </p:stCondLst>
                            <p:childTnLst>
                              <p:par>
                                <p:cTn id="388" presetID="7" presetClass="emph" presetSubtype="2" fill="hold" nodeType="clickEffect">
                                  <p:stCondLst>
                                    <p:cond delay="0"/>
                                  </p:stCondLst>
                                  <p:childTnLst>
                                    <p:animClr clrSpc="rgb" dir="cw">
                                      <p:cBhvr>
                                        <p:cTn id="389" dur="2000" fill="hold"/>
                                        <p:tgtEl>
                                          <p:spTgt spid="13"/>
                                        </p:tgtEl>
                                        <p:attrNameLst>
                                          <p:attrName>stroke.color</p:attrName>
                                        </p:attrNameLst>
                                      </p:cBhvr>
                                      <p:to>
                                        <a:schemeClr val="accent2"/>
                                      </p:to>
                                    </p:animClr>
                                    <p:set>
                                      <p:cBhvr>
                                        <p:cTn id="390" dur="2000" fill="hold"/>
                                        <p:tgtEl>
                                          <p:spTgt spid="13"/>
                                        </p:tgtEl>
                                        <p:attrNameLst>
                                          <p:attrName>stroke.on</p:attrName>
                                        </p:attrNameLst>
                                      </p:cBhvr>
                                      <p:to>
                                        <p:strVal val="true"/>
                                      </p:to>
                                    </p:set>
                                  </p:childTnLst>
                                </p:cTn>
                              </p:par>
                              <p:par>
                                <p:cTn id="391" presetID="7" presetClass="emph" presetSubtype="2" fill="hold" nodeType="withEffect">
                                  <p:stCondLst>
                                    <p:cond delay="0"/>
                                  </p:stCondLst>
                                  <p:childTnLst>
                                    <p:animClr clrSpc="rgb" dir="cw">
                                      <p:cBhvr>
                                        <p:cTn id="392" dur="2000" fill="hold"/>
                                        <p:tgtEl>
                                          <p:spTgt spid="16"/>
                                        </p:tgtEl>
                                        <p:attrNameLst>
                                          <p:attrName>stroke.color</p:attrName>
                                        </p:attrNameLst>
                                      </p:cBhvr>
                                      <p:to>
                                        <a:schemeClr val="accent2"/>
                                      </p:to>
                                    </p:animClr>
                                    <p:set>
                                      <p:cBhvr>
                                        <p:cTn id="393" dur="2000" fill="hold"/>
                                        <p:tgtEl>
                                          <p:spTgt spid="16"/>
                                        </p:tgtEl>
                                        <p:attrNameLst>
                                          <p:attrName>stroke.on</p:attrName>
                                        </p:attrNameLst>
                                      </p:cBhvr>
                                      <p:to>
                                        <p:strVal val="true"/>
                                      </p:to>
                                    </p:set>
                                  </p:childTnLst>
                                </p:cTn>
                              </p:par>
                              <p:par>
                                <p:cTn id="394" presetID="7" presetClass="emph" presetSubtype="2" fill="hold" nodeType="withEffect">
                                  <p:stCondLst>
                                    <p:cond delay="0"/>
                                  </p:stCondLst>
                                  <p:childTnLst>
                                    <p:animClr clrSpc="rgb" dir="cw">
                                      <p:cBhvr>
                                        <p:cTn id="395" dur="2000" fill="hold"/>
                                        <p:tgtEl>
                                          <p:spTgt spid="14"/>
                                        </p:tgtEl>
                                        <p:attrNameLst>
                                          <p:attrName>stroke.color</p:attrName>
                                        </p:attrNameLst>
                                      </p:cBhvr>
                                      <p:to>
                                        <a:schemeClr val="accent2"/>
                                      </p:to>
                                    </p:animClr>
                                    <p:set>
                                      <p:cBhvr>
                                        <p:cTn id="396" dur="2000" fill="hold"/>
                                        <p:tgtEl>
                                          <p:spTgt spid="14"/>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92"/>
                                        </p:tgtEl>
                                        <p:attrNameLst>
                                          <p:attrName>style.visibility</p:attrName>
                                        </p:attrNameLst>
                                      </p:cBhvr>
                                      <p:to>
                                        <p:strVal val="visible"/>
                                      </p:to>
                                    </p:set>
                                    <p:animEffect transition="in" filter="dissolve">
                                      <p:cBhvr>
                                        <p:cTn id="401" dur="500"/>
                                        <p:tgtEl>
                                          <p:spTgt spid="92"/>
                                        </p:tgtEl>
                                      </p:cBhvr>
                                    </p:animEffect>
                                  </p:childTnLst>
                                </p:cTn>
                              </p:par>
                              <p:par>
                                <p:cTn id="402" presetID="9" presetClass="entr" presetSubtype="0" fill="hold" nodeType="withEffect">
                                  <p:stCondLst>
                                    <p:cond delay="0"/>
                                  </p:stCondLst>
                                  <p:childTnLst>
                                    <p:set>
                                      <p:cBhvr>
                                        <p:cTn id="403" dur="1" fill="hold">
                                          <p:stCondLst>
                                            <p:cond delay="0"/>
                                          </p:stCondLst>
                                        </p:cTn>
                                        <p:tgtEl>
                                          <p:spTgt spid="93"/>
                                        </p:tgtEl>
                                        <p:attrNameLst>
                                          <p:attrName>style.visibility</p:attrName>
                                        </p:attrNameLst>
                                      </p:cBhvr>
                                      <p:to>
                                        <p:strVal val="visible"/>
                                      </p:to>
                                    </p:set>
                                    <p:animEffect transition="in" filter="dissolve">
                                      <p:cBhvr>
                                        <p:cTn id="404" dur="500"/>
                                        <p:tgtEl>
                                          <p:spTgt spid="93"/>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77">
                                            <p:txEl>
                                              <p:pRg st="5" end="5"/>
                                            </p:txEl>
                                          </p:spTgt>
                                        </p:tgtEl>
                                        <p:attrNameLst>
                                          <p:attrName>style.visibility</p:attrName>
                                        </p:attrNameLst>
                                      </p:cBhvr>
                                      <p:to>
                                        <p:strVal val="visible"/>
                                      </p:to>
                                    </p:set>
                                    <p:animEffect transition="in" filter="dissolve">
                                      <p:cBhvr>
                                        <p:cTn id="409" dur="500"/>
                                        <p:tgtEl>
                                          <p:spTgt spid="77">
                                            <p:txEl>
                                              <p:pRg st="5" end="5"/>
                                            </p:txEl>
                                          </p:spTgt>
                                        </p:tgtEl>
                                      </p:cBhvr>
                                    </p:animEffect>
                                  </p:childTnLst>
                                </p:cTn>
                              </p:par>
                              <p:par>
                                <p:cTn id="410" presetID="9" presetClass="entr" presetSubtype="0" fill="hold" nodeType="withEffect">
                                  <p:stCondLst>
                                    <p:cond delay="0"/>
                                  </p:stCondLst>
                                  <p:childTnLst>
                                    <p:set>
                                      <p:cBhvr>
                                        <p:cTn id="411" dur="1" fill="hold">
                                          <p:stCondLst>
                                            <p:cond delay="0"/>
                                          </p:stCondLst>
                                        </p:cTn>
                                        <p:tgtEl>
                                          <p:spTgt spid="65">
                                            <p:txEl>
                                              <p:pRg st="6" end="6"/>
                                            </p:txEl>
                                          </p:spTgt>
                                        </p:tgtEl>
                                        <p:attrNameLst>
                                          <p:attrName>style.visibility</p:attrName>
                                        </p:attrNameLst>
                                      </p:cBhvr>
                                      <p:to>
                                        <p:strVal val="visible"/>
                                      </p:to>
                                    </p:set>
                                    <p:animEffect transition="in" filter="dissolve">
                                      <p:cBhvr>
                                        <p:cTn id="412" dur="500"/>
                                        <p:tgtEl>
                                          <p:spTgt spid="65">
                                            <p:txEl>
                                              <p:pRg st="6" end="6"/>
                                            </p:txEl>
                                          </p:spTgt>
                                        </p:tgtEl>
                                      </p:cBhvr>
                                    </p:animEffect>
                                  </p:childTnLst>
                                </p:cTn>
                              </p:par>
                            </p:childTnLst>
                          </p:cTn>
                        </p:par>
                      </p:childTnLst>
                    </p:cTn>
                  </p:par>
                  <p:par>
                    <p:cTn id="413" fill="hold">
                      <p:stCondLst>
                        <p:cond delay="indefinite"/>
                      </p:stCondLst>
                      <p:childTnLst>
                        <p:par>
                          <p:cTn id="414" fill="hold">
                            <p:stCondLst>
                              <p:cond delay="0"/>
                            </p:stCondLst>
                            <p:childTnLst>
                              <p:par>
                                <p:cTn id="415" presetID="9" presetClass="entr" presetSubtype="0" fill="hold" nodeType="clickEffect">
                                  <p:stCondLst>
                                    <p:cond delay="0"/>
                                  </p:stCondLst>
                                  <p:childTnLst>
                                    <p:set>
                                      <p:cBhvr>
                                        <p:cTn id="416" dur="1" fill="hold">
                                          <p:stCondLst>
                                            <p:cond delay="0"/>
                                          </p:stCondLst>
                                        </p:cTn>
                                        <p:tgtEl>
                                          <p:spTgt spid="94"/>
                                        </p:tgtEl>
                                        <p:attrNameLst>
                                          <p:attrName>style.visibility</p:attrName>
                                        </p:attrNameLst>
                                      </p:cBhvr>
                                      <p:to>
                                        <p:strVal val="visible"/>
                                      </p:to>
                                    </p:set>
                                    <p:animEffect transition="in" filter="dissolve">
                                      <p:cBhvr>
                                        <p:cTn id="417" dur="500"/>
                                        <p:tgtEl>
                                          <p:spTgt spid="94"/>
                                        </p:tgtEl>
                                      </p:cBhvr>
                                    </p:animEffect>
                                  </p:childTnLst>
                                </p:cTn>
                              </p:par>
                              <p:par>
                                <p:cTn id="418" presetID="9" presetClass="entr" presetSubtype="0" fill="hold" nodeType="withEffect">
                                  <p:stCondLst>
                                    <p:cond delay="0"/>
                                  </p:stCondLst>
                                  <p:childTnLst>
                                    <p:set>
                                      <p:cBhvr>
                                        <p:cTn id="419" dur="1" fill="hold">
                                          <p:stCondLst>
                                            <p:cond delay="0"/>
                                          </p:stCondLst>
                                        </p:cTn>
                                        <p:tgtEl>
                                          <p:spTgt spid="95"/>
                                        </p:tgtEl>
                                        <p:attrNameLst>
                                          <p:attrName>style.visibility</p:attrName>
                                        </p:attrNameLst>
                                      </p:cBhvr>
                                      <p:to>
                                        <p:strVal val="visible"/>
                                      </p:to>
                                    </p:set>
                                    <p:animEffect transition="in" filter="dissolve">
                                      <p:cBhvr>
                                        <p:cTn id="420" dur="500"/>
                                        <p:tgtEl>
                                          <p:spTgt spid="95"/>
                                        </p:tgtEl>
                                      </p:cBhvr>
                                    </p:animEffect>
                                  </p:childTnLst>
                                </p:cTn>
                              </p:par>
                            </p:childTnLst>
                          </p:cTn>
                        </p:par>
                      </p:childTnLst>
                    </p:cTn>
                  </p:par>
                  <p:par>
                    <p:cTn id="421" fill="hold">
                      <p:stCondLst>
                        <p:cond delay="indefinite"/>
                      </p:stCondLst>
                      <p:childTnLst>
                        <p:par>
                          <p:cTn id="422" fill="hold">
                            <p:stCondLst>
                              <p:cond delay="0"/>
                            </p:stCondLst>
                            <p:childTnLst>
                              <p:par>
                                <p:cTn id="423" presetID="9" presetClass="entr" presetSubtype="0" fill="hold" nodeType="clickEffect">
                                  <p:stCondLst>
                                    <p:cond delay="0"/>
                                  </p:stCondLst>
                                  <p:childTnLst>
                                    <p:set>
                                      <p:cBhvr>
                                        <p:cTn id="424" dur="1" fill="hold">
                                          <p:stCondLst>
                                            <p:cond delay="0"/>
                                          </p:stCondLst>
                                        </p:cTn>
                                        <p:tgtEl>
                                          <p:spTgt spid="82">
                                            <p:txEl>
                                              <p:pRg st="5" end="5"/>
                                            </p:txEl>
                                          </p:spTgt>
                                        </p:tgtEl>
                                        <p:attrNameLst>
                                          <p:attrName>style.visibility</p:attrName>
                                        </p:attrNameLst>
                                      </p:cBhvr>
                                      <p:to>
                                        <p:strVal val="visible"/>
                                      </p:to>
                                    </p:set>
                                    <p:animEffect transition="in" filter="dissolve">
                                      <p:cBhvr>
                                        <p:cTn id="425" dur="500"/>
                                        <p:tgtEl>
                                          <p:spTgt spid="82">
                                            <p:txEl>
                                              <p:pRg st="5" end="5"/>
                                            </p:txEl>
                                          </p:spTgt>
                                        </p:tgtEl>
                                      </p:cBhvr>
                                    </p:animEffect>
                                  </p:childTnLst>
                                </p:cTn>
                              </p:par>
                              <p:par>
                                <p:cTn id="426" presetID="9" presetClass="entr" presetSubtype="0" fill="hold" nodeType="withEffect">
                                  <p:stCondLst>
                                    <p:cond delay="0"/>
                                  </p:stCondLst>
                                  <p:childTnLst>
                                    <p:set>
                                      <p:cBhvr>
                                        <p:cTn id="427" dur="1" fill="hold">
                                          <p:stCondLst>
                                            <p:cond delay="0"/>
                                          </p:stCondLst>
                                        </p:cTn>
                                        <p:tgtEl>
                                          <p:spTgt spid="66">
                                            <p:txEl>
                                              <p:pRg st="6" end="6"/>
                                            </p:txEl>
                                          </p:spTgt>
                                        </p:tgtEl>
                                        <p:attrNameLst>
                                          <p:attrName>style.visibility</p:attrName>
                                        </p:attrNameLst>
                                      </p:cBhvr>
                                      <p:to>
                                        <p:strVal val="visible"/>
                                      </p:to>
                                    </p:set>
                                    <p:animEffect transition="in" filter="dissolve">
                                      <p:cBhvr>
                                        <p:cTn id="428" dur="500"/>
                                        <p:tgtEl>
                                          <p:spTgt spid="66">
                                            <p:txEl>
                                              <p:pRg st="6" end="6"/>
                                            </p:txEl>
                                          </p:spTgt>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9"/>
                                        </p:tgtEl>
                                        <p:attrNameLst>
                                          <p:attrName>style.visibility</p:attrName>
                                        </p:attrNameLst>
                                      </p:cBhvr>
                                      <p:to>
                                        <p:strVal val="visible"/>
                                      </p:to>
                                    </p:set>
                                    <p:animEffect transition="in" filter="dissolve">
                                      <p:cBhvr>
                                        <p:cTn id="433" dur="500"/>
                                        <p:tgtEl>
                                          <p:spTgt spid="89"/>
                                        </p:tgtEl>
                                      </p:cBhvr>
                                    </p:animEffect>
                                  </p:childTnLst>
                                </p:cTn>
                              </p:par>
                            </p:childTnLst>
                          </p:cTn>
                        </p:par>
                      </p:childTnLst>
                    </p:cTn>
                  </p:par>
                  <p:par>
                    <p:cTn id="434" fill="hold">
                      <p:stCondLst>
                        <p:cond delay="indefinite"/>
                      </p:stCondLst>
                      <p:childTnLst>
                        <p:par>
                          <p:cTn id="435" fill="hold">
                            <p:stCondLst>
                              <p:cond delay="0"/>
                            </p:stCondLst>
                            <p:childTnLst>
                              <p:par>
                                <p:cTn id="436" presetID="9" presetClass="entr" presetSubtype="0" fill="hold" nodeType="clickEffect">
                                  <p:stCondLst>
                                    <p:cond delay="0"/>
                                  </p:stCondLst>
                                  <p:childTnLst>
                                    <p:set>
                                      <p:cBhvr>
                                        <p:cTn id="437" dur="1" fill="hold">
                                          <p:stCondLst>
                                            <p:cond delay="0"/>
                                          </p:stCondLst>
                                        </p:cTn>
                                        <p:tgtEl>
                                          <p:spTgt spid="98">
                                            <p:txEl>
                                              <p:pRg st="0" end="0"/>
                                            </p:txEl>
                                          </p:spTgt>
                                        </p:tgtEl>
                                        <p:attrNameLst>
                                          <p:attrName>style.visibility</p:attrName>
                                        </p:attrNameLst>
                                      </p:cBhvr>
                                      <p:to>
                                        <p:strVal val="visible"/>
                                      </p:to>
                                    </p:set>
                                    <p:animEffect transition="in" filter="dissolve">
                                      <p:cBhvr>
                                        <p:cTn id="438" dur="500"/>
                                        <p:tgtEl>
                                          <p:spTgt spid="98">
                                            <p:txEl>
                                              <p:pRg st="0" end="0"/>
                                            </p:txEl>
                                          </p:spTgt>
                                        </p:tgtEl>
                                      </p:cBhvr>
                                    </p:animEffect>
                                  </p:childTnLst>
                                </p:cTn>
                              </p:par>
                            </p:childTnLst>
                          </p:cTn>
                        </p:par>
                      </p:childTnLst>
                    </p:cTn>
                  </p:par>
                  <p:par>
                    <p:cTn id="439" fill="hold">
                      <p:stCondLst>
                        <p:cond delay="indefinite"/>
                      </p:stCondLst>
                      <p:childTnLst>
                        <p:par>
                          <p:cTn id="440" fill="hold">
                            <p:stCondLst>
                              <p:cond delay="0"/>
                            </p:stCondLst>
                            <p:childTnLst>
                              <p:par>
                                <p:cTn id="441" presetID="1" presetClass="emph" presetSubtype="2" fill="hold" nodeType="clickEffect">
                                  <p:stCondLst>
                                    <p:cond delay="0"/>
                                  </p:stCondLst>
                                  <p:childTnLst>
                                    <p:animClr clrSpc="rgb" dir="cw">
                                      <p:cBhvr>
                                        <p:cTn id="442" dur="2000" fill="hold"/>
                                        <p:tgtEl>
                                          <p:spTgt spid="25"/>
                                        </p:tgtEl>
                                        <p:attrNameLst>
                                          <p:attrName>fillcolor</p:attrName>
                                        </p:attrNameLst>
                                      </p:cBhvr>
                                      <p:to>
                                        <a:schemeClr val="accent2"/>
                                      </p:to>
                                    </p:animClr>
                                    <p:set>
                                      <p:cBhvr>
                                        <p:cTn id="443" dur="2000" fill="hold"/>
                                        <p:tgtEl>
                                          <p:spTgt spid="25"/>
                                        </p:tgtEl>
                                        <p:attrNameLst>
                                          <p:attrName>fill.type</p:attrName>
                                        </p:attrNameLst>
                                      </p:cBhvr>
                                      <p:to>
                                        <p:strVal val="solid"/>
                                      </p:to>
                                    </p:set>
                                    <p:set>
                                      <p:cBhvr>
                                        <p:cTn id="444" dur="2000" fill="hold"/>
                                        <p:tgtEl>
                                          <p:spTgt spid="25"/>
                                        </p:tgtEl>
                                        <p:attrNameLst>
                                          <p:attrName>fill.on</p:attrName>
                                        </p:attrNameLst>
                                      </p:cBhvr>
                                      <p:to>
                                        <p:strVal val="true"/>
                                      </p:to>
                                    </p:se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98">
                                            <p:txEl>
                                              <p:pRg st="1" end="1"/>
                                            </p:txEl>
                                          </p:spTgt>
                                        </p:tgtEl>
                                        <p:attrNameLst>
                                          <p:attrName>style.visibility</p:attrName>
                                        </p:attrNameLst>
                                      </p:cBhvr>
                                      <p:to>
                                        <p:strVal val="visible"/>
                                      </p:to>
                                    </p:set>
                                    <p:animEffect transition="in" filter="dissolve">
                                      <p:cBhvr>
                                        <p:cTn id="449" dur="500"/>
                                        <p:tgtEl>
                                          <p:spTgt spid="98">
                                            <p:txEl>
                                              <p:pRg st="1" end="1"/>
                                            </p:txEl>
                                          </p:spTgt>
                                        </p:tgtEl>
                                      </p:cBhvr>
                                    </p:animEffect>
                                  </p:childTnLst>
                                </p:cTn>
                              </p:par>
                            </p:childTnLst>
                          </p:cTn>
                        </p:par>
                      </p:childTnLst>
                    </p:cTn>
                  </p:par>
                  <p:par>
                    <p:cTn id="450" fill="hold">
                      <p:stCondLst>
                        <p:cond delay="indefinite"/>
                      </p:stCondLst>
                      <p:childTnLst>
                        <p:par>
                          <p:cTn id="451" fill="hold">
                            <p:stCondLst>
                              <p:cond delay="0"/>
                            </p:stCondLst>
                            <p:childTnLst>
                              <p:par>
                                <p:cTn id="452" presetID="7" presetClass="emph" presetSubtype="2" fill="hold" nodeType="clickEffect">
                                  <p:stCondLst>
                                    <p:cond delay="0"/>
                                  </p:stCondLst>
                                  <p:childTnLst>
                                    <p:animClr clrSpc="rgb" dir="cw">
                                      <p:cBhvr>
                                        <p:cTn id="453" dur="2000" fill="hold"/>
                                        <p:tgtEl>
                                          <p:spTgt spid="8"/>
                                        </p:tgtEl>
                                        <p:attrNameLst>
                                          <p:attrName>stroke.color</p:attrName>
                                        </p:attrNameLst>
                                      </p:cBhvr>
                                      <p:to>
                                        <a:schemeClr val="accent2"/>
                                      </p:to>
                                    </p:animClr>
                                    <p:set>
                                      <p:cBhvr>
                                        <p:cTn id="454" dur="2000" fill="hold"/>
                                        <p:tgtEl>
                                          <p:spTgt spid="8"/>
                                        </p:tgtEl>
                                        <p:attrNameLst>
                                          <p:attrName>stroke.on</p:attrName>
                                        </p:attrNameLst>
                                      </p:cBhvr>
                                      <p:to>
                                        <p:strVal val="true"/>
                                      </p:to>
                                    </p:set>
                                  </p:childTnLst>
                                </p:cTn>
                              </p:par>
                              <p:par>
                                <p:cTn id="455" presetID="7" presetClass="emph" presetSubtype="2" fill="hold" nodeType="withEffect">
                                  <p:stCondLst>
                                    <p:cond delay="0"/>
                                  </p:stCondLst>
                                  <p:childTnLst>
                                    <p:animClr clrSpc="rgb" dir="cw">
                                      <p:cBhvr>
                                        <p:cTn id="456" dur="2000" fill="hold"/>
                                        <p:tgtEl>
                                          <p:spTgt spid="15"/>
                                        </p:tgtEl>
                                        <p:attrNameLst>
                                          <p:attrName>stroke.color</p:attrName>
                                        </p:attrNameLst>
                                      </p:cBhvr>
                                      <p:to>
                                        <a:schemeClr val="accent2"/>
                                      </p:to>
                                    </p:animClr>
                                    <p:set>
                                      <p:cBhvr>
                                        <p:cTn id="457" dur="2000" fill="hold"/>
                                        <p:tgtEl>
                                          <p:spTgt spid="15"/>
                                        </p:tgtEl>
                                        <p:attrNameLst>
                                          <p:attrName>stroke.on</p:attrName>
                                        </p:attrNameLst>
                                      </p:cBhvr>
                                      <p:to>
                                        <p:strVal val="true"/>
                                      </p:to>
                                    </p:se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nodeType="clickEffect">
                                  <p:stCondLst>
                                    <p:cond delay="0"/>
                                  </p:stCondLst>
                                  <p:childTnLst>
                                    <p:set>
                                      <p:cBhvr>
                                        <p:cTn id="461" dur="1" fill="hold">
                                          <p:stCondLst>
                                            <p:cond delay="0"/>
                                          </p:stCondLst>
                                        </p:cTn>
                                        <p:tgtEl>
                                          <p:spTgt spid="99"/>
                                        </p:tgtEl>
                                        <p:attrNameLst>
                                          <p:attrName>style.visibility</p:attrName>
                                        </p:attrNameLst>
                                      </p:cBhvr>
                                      <p:to>
                                        <p:strVal val="visible"/>
                                      </p:to>
                                    </p:set>
                                    <p:animEffect transition="in" filter="dissolve">
                                      <p:cBhvr>
                                        <p:cTn id="462" dur="500"/>
                                        <p:tgtEl>
                                          <p:spTgt spid="99"/>
                                        </p:tgtEl>
                                      </p:cBhvr>
                                    </p:animEffect>
                                  </p:childTnLst>
                                </p:cTn>
                              </p:par>
                              <p:par>
                                <p:cTn id="463" presetID="9" presetClass="entr" presetSubtype="0" fill="hold" nodeType="withEffect">
                                  <p:stCondLst>
                                    <p:cond delay="0"/>
                                  </p:stCondLst>
                                  <p:childTnLst>
                                    <p:set>
                                      <p:cBhvr>
                                        <p:cTn id="464" dur="1" fill="hold">
                                          <p:stCondLst>
                                            <p:cond delay="0"/>
                                          </p:stCondLst>
                                        </p:cTn>
                                        <p:tgtEl>
                                          <p:spTgt spid="100"/>
                                        </p:tgtEl>
                                        <p:attrNameLst>
                                          <p:attrName>style.visibility</p:attrName>
                                        </p:attrNameLst>
                                      </p:cBhvr>
                                      <p:to>
                                        <p:strVal val="visible"/>
                                      </p:to>
                                    </p:set>
                                    <p:animEffect transition="in" filter="dissolve">
                                      <p:cBhvr>
                                        <p:cTn id="465" dur="500"/>
                                        <p:tgtEl>
                                          <p:spTgt spid="100"/>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7">
                                            <p:txEl>
                                              <p:pRg st="6" end="6"/>
                                            </p:txEl>
                                          </p:spTgt>
                                        </p:tgtEl>
                                        <p:attrNameLst>
                                          <p:attrName>style.visibility</p:attrName>
                                        </p:attrNameLst>
                                      </p:cBhvr>
                                      <p:to>
                                        <p:strVal val="visible"/>
                                      </p:to>
                                    </p:set>
                                    <p:animEffect transition="in" filter="dissolve">
                                      <p:cBhvr>
                                        <p:cTn id="470" dur="500"/>
                                        <p:tgtEl>
                                          <p:spTgt spid="77">
                                            <p:txEl>
                                              <p:pRg st="6" end="6"/>
                                            </p:txEl>
                                          </p:spTgt>
                                        </p:tgtEl>
                                      </p:cBhvr>
                                    </p:animEffect>
                                  </p:childTnLst>
                                </p:cTn>
                              </p:par>
                              <p:par>
                                <p:cTn id="471" presetID="9" presetClass="entr" presetSubtype="0" fill="hold" nodeType="withEffect">
                                  <p:stCondLst>
                                    <p:cond delay="0"/>
                                  </p:stCondLst>
                                  <p:childTnLst>
                                    <p:set>
                                      <p:cBhvr>
                                        <p:cTn id="472" dur="1" fill="hold">
                                          <p:stCondLst>
                                            <p:cond delay="0"/>
                                          </p:stCondLst>
                                        </p:cTn>
                                        <p:tgtEl>
                                          <p:spTgt spid="101">
                                            <p:txEl>
                                              <p:pRg st="2" end="2"/>
                                            </p:txEl>
                                          </p:spTgt>
                                        </p:tgtEl>
                                        <p:attrNameLst>
                                          <p:attrName>style.visibility</p:attrName>
                                        </p:attrNameLst>
                                      </p:cBhvr>
                                      <p:to>
                                        <p:strVal val="visible"/>
                                      </p:to>
                                    </p:set>
                                    <p:animEffect transition="in" filter="dissolve">
                                      <p:cBhvr>
                                        <p:cTn id="473" dur="500"/>
                                        <p:tgtEl>
                                          <p:spTgt spid="101">
                                            <p:txEl>
                                              <p:pRg st="2" end="2"/>
                                            </p:txEl>
                                          </p:spTgt>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02"/>
                                        </p:tgtEl>
                                        <p:attrNameLst>
                                          <p:attrName>style.visibility</p:attrName>
                                        </p:attrNameLst>
                                      </p:cBhvr>
                                      <p:to>
                                        <p:strVal val="visible"/>
                                      </p:to>
                                    </p:set>
                                    <p:animEffect transition="in" filter="dissolve">
                                      <p:cBhvr>
                                        <p:cTn id="478" dur="500"/>
                                        <p:tgtEl>
                                          <p:spTgt spid="102"/>
                                        </p:tgtEl>
                                      </p:cBhvr>
                                    </p:animEffect>
                                  </p:childTnLst>
                                </p:cTn>
                              </p:par>
                              <p:par>
                                <p:cTn id="479" presetID="9" presetClass="entr" presetSubtype="0" fill="hold" nodeType="withEffect">
                                  <p:stCondLst>
                                    <p:cond delay="0"/>
                                  </p:stCondLst>
                                  <p:childTnLst>
                                    <p:set>
                                      <p:cBhvr>
                                        <p:cTn id="480" dur="1" fill="hold">
                                          <p:stCondLst>
                                            <p:cond delay="0"/>
                                          </p:stCondLst>
                                        </p:cTn>
                                        <p:tgtEl>
                                          <p:spTgt spid="103"/>
                                        </p:tgtEl>
                                        <p:attrNameLst>
                                          <p:attrName>style.visibility</p:attrName>
                                        </p:attrNameLst>
                                      </p:cBhvr>
                                      <p:to>
                                        <p:strVal val="visible"/>
                                      </p:to>
                                    </p:set>
                                    <p:animEffect transition="in" filter="dissolve">
                                      <p:cBhvr>
                                        <p:cTn id="481" dur="500"/>
                                        <p:tgtEl>
                                          <p:spTgt spid="103"/>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82">
                                            <p:txEl>
                                              <p:pRg st="6" end="6"/>
                                            </p:txEl>
                                          </p:spTgt>
                                        </p:tgtEl>
                                        <p:attrNameLst>
                                          <p:attrName>style.visibility</p:attrName>
                                        </p:attrNameLst>
                                      </p:cBhvr>
                                      <p:to>
                                        <p:strVal val="visible"/>
                                      </p:to>
                                    </p:set>
                                    <p:animEffect transition="in" filter="dissolve">
                                      <p:cBhvr>
                                        <p:cTn id="486" dur="500"/>
                                        <p:tgtEl>
                                          <p:spTgt spid="82">
                                            <p:txEl>
                                              <p:pRg st="6" end="6"/>
                                            </p:txEl>
                                          </p:spTgt>
                                        </p:tgtEl>
                                      </p:cBhvr>
                                    </p:animEffect>
                                  </p:childTnLst>
                                </p:cTn>
                              </p:par>
                              <p:par>
                                <p:cTn id="487" presetID="9" presetClass="entr" presetSubtype="0" fill="hold" nodeType="withEffect">
                                  <p:stCondLst>
                                    <p:cond delay="0"/>
                                  </p:stCondLst>
                                  <p:childTnLst>
                                    <p:set>
                                      <p:cBhvr>
                                        <p:cTn id="488" dur="1" fill="hold">
                                          <p:stCondLst>
                                            <p:cond delay="0"/>
                                          </p:stCondLst>
                                        </p:cTn>
                                        <p:tgtEl>
                                          <p:spTgt spid="104">
                                            <p:txEl>
                                              <p:pRg st="2" end="2"/>
                                            </p:txEl>
                                          </p:spTgt>
                                        </p:tgtEl>
                                        <p:attrNameLst>
                                          <p:attrName>style.visibility</p:attrName>
                                        </p:attrNameLst>
                                      </p:cBhvr>
                                      <p:to>
                                        <p:strVal val="visible"/>
                                      </p:to>
                                    </p:set>
                                    <p:animEffect transition="in" filter="dissolve">
                                      <p:cBhvr>
                                        <p:cTn id="489" dur="500"/>
                                        <p:tgtEl>
                                          <p:spTgt spid="104">
                                            <p:txEl>
                                              <p:pRg st="2" end="2"/>
                                            </p:txEl>
                                          </p:spTgt>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gtEl>
                                        <p:attrNameLst>
                                          <p:attrName>style.visibility</p:attrName>
                                        </p:attrNameLst>
                                      </p:cBhvr>
                                      <p:to>
                                        <p:strVal val="visible"/>
                                      </p:to>
                                    </p:set>
                                    <p:animEffect transition="in" filter="dissolve">
                                      <p:cBhvr>
                                        <p:cTn id="494" dur="500"/>
                                        <p:tgtEl>
                                          <p:spTgt spid="86"/>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98">
                                            <p:txEl>
                                              <p:pRg st="2" end="2"/>
                                            </p:txEl>
                                          </p:spTgt>
                                        </p:tgtEl>
                                        <p:attrNameLst>
                                          <p:attrName>style.visibility</p:attrName>
                                        </p:attrNameLst>
                                      </p:cBhvr>
                                      <p:to>
                                        <p:strVal val="visible"/>
                                      </p:to>
                                    </p:set>
                                    <p:animEffect transition="in" filter="dissolve">
                                      <p:cBhvr>
                                        <p:cTn id="499" dur="500"/>
                                        <p:tgtEl>
                                          <p:spTgt spid="98">
                                            <p:txEl>
                                              <p:pRg st="2" end="2"/>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mph" presetSubtype="2" fill="hold" nodeType="clickEffect">
                                  <p:stCondLst>
                                    <p:cond delay="0"/>
                                  </p:stCondLst>
                                  <p:childTnLst>
                                    <p:animClr clrSpc="rgb" dir="cw">
                                      <p:cBhvr>
                                        <p:cTn id="503" dur="2000" fill="hold"/>
                                        <p:tgtEl>
                                          <p:spTgt spid="20"/>
                                        </p:tgtEl>
                                        <p:attrNameLst>
                                          <p:attrName>fillcolor</p:attrName>
                                        </p:attrNameLst>
                                      </p:cBhvr>
                                      <p:to>
                                        <a:schemeClr val="accent2"/>
                                      </p:to>
                                    </p:animClr>
                                    <p:set>
                                      <p:cBhvr>
                                        <p:cTn id="504" dur="2000" fill="hold"/>
                                        <p:tgtEl>
                                          <p:spTgt spid="20"/>
                                        </p:tgtEl>
                                        <p:attrNameLst>
                                          <p:attrName>fill.type</p:attrName>
                                        </p:attrNameLst>
                                      </p:cBhvr>
                                      <p:to>
                                        <p:strVal val="solid"/>
                                      </p:to>
                                    </p:set>
                                    <p:set>
                                      <p:cBhvr>
                                        <p:cTn id="505" dur="2000" fill="hold"/>
                                        <p:tgtEl>
                                          <p:spTgt spid="20"/>
                                        </p:tgtEl>
                                        <p:attrNameLst>
                                          <p:attrName>fill.on</p:attrName>
                                        </p:attrNameLst>
                                      </p:cBhvr>
                                      <p:to>
                                        <p:strVal val="true"/>
                                      </p:to>
                                    </p:set>
                                  </p:childTnLst>
                                </p:cTn>
                              </p:par>
                            </p:childTnLst>
                          </p:cTn>
                        </p:par>
                      </p:childTnLst>
                    </p:cTn>
                  </p:par>
                  <p:par>
                    <p:cTn id="506" fill="hold">
                      <p:stCondLst>
                        <p:cond delay="indefinite"/>
                      </p:stCondLst>
                      <p:childTnLst>
                        <p:par>
                          <p:cTn id="507" fill="hold">
                            <p:stCondLst>
                              <p:cond delay="0"/>
                            </p:stCondLst>
                            <p:childTnLst>
                              <p:par>
                                <p:cTn id="508" presetID="9" presetClass="entr" presetSubtype="0" fill="hold" nodeType="clickEffect">
                                  <p:stCondLst>
                                    <p:cond delay="0"/>
                                  </p:stCondLst>
                                  <p:childTnLst>
                                    <p:set>
                                      <p:cBhvr>
                                        <p:cTn id="509" dur="1" fill="hold">
                                          <p:stCondLst>
                                            <p:cond delay="0"/>
                                          </p:stCondLst>
                                        </p:cTn>
                                        <p:tgtEl>
                                          <p:spTgt spid="98">
                                            <p:txEl>
                                              <p:pRg st="3" end="3"/>
                                            </p:txEl>
                                          </p:spTgt>
                                        </p:tgtEl>
                                        <p:attrNameLst>
                                          <p:attrName>style.visibility</p:attrName>
                                        </p:attrNameLst>
                                      </p:cBhvr>
                                      <p:to>
                                        <p:strVal val="visible"/>
                                      </p:to>
                                    </p:set>
                                    <p:animEffect transition="in" filter="dissolve">
                                      <p:cBhvr>
                                        <p:cTn id="510" dur="500"/>
                                        <p:tgtEl>
                                          <p:spTgt spid="98">
                                            <p:txEl>
                                              <p:pRg st="3" end="3"/>
                                            </p:txEl>
                                          </p:spTgt>
                                        </p:tgtEl>
                                      </p:cBhvr>
                                    </p:animEffect>
                                  </p:childTnLst>
                                </p:cTn>
                              </p:par>
                            </p:childTnLst>
                          </p:cTn>
                        </p:par>
                      </p:childTnLst>
                    </p:cTn>
                  </p:par>
                  <p:par>
                    <p:cTn id="511" fill="hold">
                      <p:stCondLst>
                        <p:cond delay="indefinite"/>
                      </p:stCondLst>
                      <p:childTnLst>
                        <p:par>
                          <p:cTn id="512" fill="hold">
                            <p:stCondLst>
                              <p:cond delay="0"/>
                            </p:stCondLst>
                            <p:childTnLst>
                              <p:par>
                                <p:cTn id="513" presetID="7" presetClass="emph" presetSubtype="2" fill="hold" nodeType="clickEffect">
                                  <p:stCondLst>
                                    <p:cond delay="0"/>
                                  </p:stCondLst>
                                  <p:childTnLst>
                                    <p:animClr clrSpc="rgb" dir="cw">
                                      <p:cBhvr>
                                        <p:cTn id="514" dur="2000" fill="hold"/>
                                        <p:tgtEl>
                                          <p:spTgt spid="27"/>
                                        </p:tgtEl>
                                        <p:attrNameLst>
                                          <p:attrName>stroke.color</p:attrName>
                                        </p:attrNameLst>
                                      </p:cBhvr>
                                      <p:to>
                                        <a:schemeClr val="accent2"/>
                                      </p:to>
                                    </p:animClr>
                                    <p:set>
                                      <p:cBhvr>
                                        <p:cTn id="515" dur="2000" fill="hold"/>
                                        <p:tgtEl>
                                          <p:spTgt spid="27"/>
                                        </p:tgtEl>
                                        <p:attrNameLst>
                                          <p:attrName>stroke.on</p:attrName>
                                        </p:attrNameLst>
                                      </p:cBhvr>
                                      <p:to>
                                        <p:strVal val="true"/>
                                      </p:to>
                                    </p:set>
                                  </p:childTnLst>
                                </p:cTn>
                              </p:par>
                              <p:par>
                                <p:cTn id="516" presetID="7" presetClass="emph" presetSubtype="2" fill="hold" nodeType="withEffect">
                                  <p:stCondLst>
                                    <p:cond delay="0"/>
                                  </p:stCondLst>
                                  <p:childTnLst>
                                    <p:animClr clrSpc="rgb" dir="cw">
                                      <p:cBhvr>
                                        <p:cTn id="517" dur="2000" fill="hold"/>
                                        <p:tgtEl>
                                          <p:spTgt spid="28"/>
                                        </p:tgtEl>
                                        <p:attrNameLst>
                                          <p:attrName>stroke.color</p:attrName>
                                        </p:attrNameLst>
                                      </p:cBhvr>
                                      <p:to>
                                        <a:schemeClr val="accent2"/>
                                      </p:to>
                                    </p:animClr>
                                    <p:set>
                                      <p:cBhvr>
                                        <p:cTn id="518" dur="2000" fill="hold"/>
                                        <p:tgtEl>
                                          <p:spTgt spid="28"/>
                                        </p:tgtEl>
                                        <p:attrNameLst>
                                          <p:attrName>stroke.on</p:attrName>
                                        </p:attrNameLst>
                                      </p:cBhvr>
                                      <p:to>
                                        <p:strVal val="true"/>
                                      </p:to>
                                    </p:se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107"/>
                                        </p:tgtEl>
                                        <p:attrNameLst>
                                          <p:attrName>style.visibility</p:attrName>
                                        </p:attrNameLst>
                                      </p:cBhvr>
                                      <p:to>
                                        <p:strVal val="visible"/>
                                      </p:to>
                                    </p:set>
                                    <p:animEffect transition="in" filter="dissolve">
                                      <p:cBhvr>
                                        <p:cTn id="523" dur="500"/>
                                        <p:tgtEl>
                                          <p:spTgt spid="107"/>
                                        </p:tgtEl>
                                      </p:cBhvr>
                                    </p:animEffect>
                                  </p:childTnLst>
                                </p:cTn>
                              </p:par>
                              <p:par>
                                <p:cTn id="524" presetID="9" presetClass="entr" presetSubtype="0" fill="hold" nodeType="withEffect">
                                  <p:stCondLst>
                                    <p:cond delay="0"/>
                                  </p:stCondLst>
                                  <p:childTnLst>
                                    <p:set>
                                      <p:cBhvr>
                                        <p:cTn id="525" dur="1" fill="hold">
                                          <p:stCondLst>
                                            <p:cond delay="0"/>
                                          </p:stCondLst>
                                        </p:cTn>
                                        <p:tgtEl>
                                          <p:spTgt spid="108"/>
                                        </p:tgtEl>
                                        <p:attrNameLst>
                                          <p:attrName>style.visibility</p:attrName>
                                        </p:attrNameLst>
                                      </p:cBhvr>
                                      <p:to>
                                        <p:strVal val="visible"/>
                                      </p:to>
                                    </p:set>
                                    <p:animEffect transition="in" filter="dissolve">
                                      <p:cBhvr>
                                        <p:cTn id="526" dur="500"/>
                                        <p:tgtEl>
                                          <p:spTgt spid="108"/>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77">
                                            <p:txEl>
                                              <p:pRg st="3" end="3"/>
                                            </p:txEl>
                                          </p:spTgt>
                                        </p:tgtEl>
                                        <p:attrNameLst>
                                          <p:attrName>style.visibility</p:attrName>
                                        </p:attrNameLst>
                                      </p:cBhvr>
                                      <p:to>
                                        <p:strVal val="visible"/>
                                      </p:to>
                                    </p:set>
                                    <p:animEffect transition="in" filter="dissolve">
                                      <p:cBhvr>
                                        <p:cTn id="531" dur="500"/>
                                        <p:tgtEl>
                                          <p:spTgt spid="77">
                                            <p:txEl>
                                              <p:pRg st="3" end="3"/>
                                            </p:txEl>
                                          </p:spTgt>
                                        </p:tgtEl>
                                      </p:cBhvr>
                                    </p:animEffect>
                                  </p:childTnLst>
                                </p:cTn>
                              </p:par>
                              <p:par>
                                <p:cTn id="532" presetID="9" presetClass="entr" presetSubtype="0" fill="hold" nodeType="withEffect">
                                  <p:stCondLst>
                                    <p:cond delay="0"/>
                                  </p:stCondLst>
                                  <p:childTnLst>
                                    <p:set>
                                      <p:cBhvr>
                                        <p:cTn id="533" dur="1" fill="hold">
                                          <p:stCondLst>
                                            <p:cond delay="0"/>
                                          </p:stCondLst>
                                        </p:cTn>
                                        <p:tgtEl>
                                          <p:spTgt spid="101">
                                            <p:txEl>
                                              <p:pRg st="6" end="6"/>
                                            </p:txEl>
                                          </p:spTgt>
                                        </p:tgtEl>
                                        <p:attrNameLst>
                                          <p:attrName>style.visibility</p:attrName>
                                        </p:attrNameLst>
                                      </p:cBhvr>
                                      <p:to>
                                        <p:strVal val="visible"/>
                                      </p:to>
                                    </p:set>
                                    <p:animEffect transition="in" filter="dissolve">
                                      <p:cBhvr>
                                        <p:cTn id="534" dur="500"/>
                                        <p:tgtEl>
                                          <p:spTgt spid="101">
                                            <p:txEl>
                                              <p:pRg st="6" end="6"/>
                                            </p:txEl>
                                          </p:spTgt>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109"/>
                                        </p:tgtEl>
                                        <p:attrNameLst>
                                          <p:attrName>style.visibility</p:attrName>
                                        </p:attrNameLst>
                                      </p:cBhvr>
                                      <p:to>
                                        <p:strVal val="visible"/>
                                      </p:to>
                                    </p:set>
                                    <p:animEffect transition="in" filter="dissolve">
                                      <p:cBhvr>
                                        <p:cTn id="539" dur="500"/>
                                        <p:tgtEl>
                                          <p:spTgt spid="109"/>
                                        </p:tgtEl>
                                      </p:cBhvr>
                                    </p:animEffect>
                                  </p:childTnLst>
                                </p:cTn>
                              </p:par>
                              <p:par>
                                <p:cTn id="540" presetID="9" presetClass="entr" presetSubtype="0" fill="hold" nodeType="withEffect">
                                  <p:stCondLst>
                                    <p:cond delay="0"/>
                                  </p:stCondLst>
                                  <p:childTnLst>
                                    <p:set>
                                      <p:cBhvr>
                                        <p:cTn id="541" dur="1" fill="hold">
                                          <p:stCondLst>
                                            <p:cond delay="0"/>
                                          </p:stCondLst>
                                        </p:cTn>
                                        <p:tgtEl>
                                          <p:spTgt spid="110"/>
                                        </p:tgtEl>
                                        <p:attrNameLst>
                                          <p:attrName>style.visibility</p:attrName>
                                        </p:attrNameLst>
                                      </p:cBhvr>
                                      <p:to>
                                        <p:strVal val="visible"/>
                                      </p:to>
                                    </p:set>
                                    <p:animEffect transition="in" filter="dissolve">
                                      <p:cBhvr>
                                        <p:cTn id="542" dur="500"/>
                                        <p:tgtEl>
                                          <p:spTgt spid="110"/>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82">
                                            <p:txEl>
                                              <p:pRg st="3" end="3"/>
                                            </p:txEl>
                                          </p:spTgt>
                                        </p:tgtEl>
                                        <p:attrNameLst>
                                          <p:attrName>style.visibility</p:attrName>
                                        </p:attrNameLst>
                                      </p:cBhvr>
                                      <p:to>
                                        <p:strVal val="visible"/>
                                      </p:to>
                                    </p:set>
                                    <p:animEffect transition="in" filter="dissolve">
                                      <p:cBhvr>
                                        <p:cTn id="547" dur="500"/>
                                        <p:tgtEl>
                                          <p:spTgt spid="82">
                                            <p:txEl>
                                              <p:pRg st="3" end="3"/>
                                            </p:txEl>
                                          </p:spTgt>
                                        </p:tgtEl>
                                      </p:cBhvr>
                                    </p:animEffect>
                                  </p:childTnLst>
                                </p:cTn>
                              </p:par>
                              <p:par>
                                <p:cTn id="548" presetID="9" presetClass="entr" presetSubtype="0" fill="hold" nodeType="withEffect">
                                  <p:stCondLst>
                                    <p:cond delay="0"/>
                                  </p:stCondLst>
                                  <p:childTnLst>
                                    <p:set>
                                      <p:cBhvr>
                                        <p:cTn id="549" dur="1" fill="hold">
                                          <p:stCondLst>
                                            <p:cond delay="0"/>
                                          </p:stCondLst>
                                        </p:cTn>
                                        <p:tgtEl>
                                          <p:spTgt spid="104">
                                            <p:txEl>
                                              <p:pRg st="6" end="6"/>
                                            </p:txEl>
                                          </p:spTgt>
                                        </p:tgtEl>
                                        <p:attrNameLst>
                                          <p:attrName>style.visibility</p:attrName>
                                        </p:attrNameLst>
                                      </p:cBhvr>
                                      <p:to>
                                        <p:strVal val="visible"/>
                                      </p:to>
                                    </p:set>
                                    <p:animEffect transition="in" filter="dissolve">
                                      <p:cBhvr>
                                        <p:cTn id="550" dur="500"/>
                                        <p:tgtEl>
                                          <p:spTgt spid="104">
                                            <p:txEl>
                                              <p:pRg st="6" end="6"/>
                                            </p:txEl>
                                          </p:spTgt>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7"/>
                                        </p:tgtEl>
                                        <p:attrNameLst>
                                          <p:attrName>style.visibility</p:attrName>
                                        </p:attrNameLst>
                                      </p:cBhvr>
                                      <p:to>
                                        <p:strVal val="visible"/>
                                      </p:to>
                                    </p:set>
                                    <p:animEffect transition="in" filter="dissolve">
                                      <p:cBhvr>
                                        <p:cTn id="555" dur="500"/>
                                        <p:tgtEl>
                                          <p:spTgt spid="87"/>
                                        </p:tgtEl>
                                      </p:cBhvr>
                                    </p:animEffect>
                                  </p:childTnLst>
                                </p:cTn>
                              </p:par>
                            </p:childTnLst>
                          </p:cTn>
                        </p:par>
                      </p:childTnLst>
                    </p:cTn>
                  </p:par>
                  <p:par>
                    <p:cTn id="556" fill="hold">
                      <p:stCondLst>
                        <p:cond delay="indefinite"/>
                      </p:stCondLst>
                      <p:childTnLst>
                        <p:par>
                          <p:cTn id="557" fill="hold">
                            <p:stCondLst>
                              <p:cond delay="0"/>
                            </p:stCondLst>
                            <p:childTnLst>
                              <p:par>
                                <p:cTn id="558" presetID="9" presetClass="entr" presetSubtype="0" fill="hold" nodeType="clickEffect">
                                  <p:stCondLst>
                                    <p:cond delay="0"/>
                                  </p:stCondLst>
                                  <p:childTnLst>
                                    <p:set>
                                      <p:cBhvr>
                                        <p:cTn id="559" dur="1" fill="hold">
                                          <p:stCondLst>
                                            <p:cond delay="0"/>
                                          </p:stCondLst>
                                        </p:cTn>
                                        <p:tgtEl>
                                          <p:spTgt spid="98">
                                            <p:txEl>
                                              <p:pRg st="4" end="4"/>
                                            </p:txEl>
                                          </p:spTgt>
                                        </p:tgtEl>
                                        <p:attrNameLst>
                                          <p:attrName>style.visibility</p:attrName>
                                        </p:attrNameLst>
                                      </p:cBhvr>
                                      <p:to>
                                        <p:strVal val="visible"/>
                                      </p:to>
                                    </p:set>
                                    <p:animEffect transition="in" filter="dissolve">
                                      <p:cBhvr>
                                        <p:cTn id="560" dur="500"/>
                                        <p:tgtEl>
                                          <p:spTgt spid="98">
                                            <p:txEl>
                                              <p:pRg st="4" end="4"/>
                                            </p:txEl>
                                          </p:spTgt>
                                        </p:tgtEl>
                                      </p:cBhvr>
                                    </p:animEffect>
                                  </p:childTnLst>
                                </p:cTn>
                              </p:par>
                            </p:childTnLst>
                          </p:cTn>
                        </p:par>
                      </p:childTnLst>
                    </p:cTn>
                  </p:par>
                  <p:par>
                    <p:cTn id="561" fill="hold">
                      <p:stCondLst>
                        <p:cond delay="indefinite"/>
                      </p:stCondLst>
                      <p:childTnLst>
                        <p:par>
                          <p:cTn id="562" fill="hold">
                            <p:stCondLst>
                              <p:cond delay="0"/>
                            </p:stCondLst>
                            <p:childTnLst>
                              <p:par>
                                <p:cTn id="563" presetID="1" presetClass="emph" presetSubtype="2" fill="hold" nodeType="clickEffect">
                                  <p:stCondLst>
                                    <p:cond delay="0"/>
                                  </p:stCondLst>
                                  <p:childTnLst>
                                    <p:animClr clrSpc="rgb" dir="cw">
                                      <p:cBhvr>
                                        <p:cTn id="564" dur="2000" fill="hold"/>
                                        <p:tgtEl>
                                          <p:spTgt spid="21"/>
                                        </p:tgtEl>
                                        <p:attrNameLst>
                                          <p:attrName>fillcolor</p:attrName>
                                        </p:attrNameLst>
                                      </p:cBhvr>
                                      <p:to>
                                        <a:schemeClr val="accent2"/>
                                      </p:to>
                                    </p:animClr>
                                    <p:set>
                                      <p:cBhvr>
                                        <p:cTn id="565" dur="2000" fill="hold"/>
                                        <p:tgtEl>
                                          <p:spTgt spid="21"/>
                                        </p:tgtEl>
                                        <p:attrNameLst>
                                          <p:attrName>fill.type</p:attrName>
                                        </p:attrNameLst>
                                      </p:cBhvr>
                                      <p:to>
                                        <p:strVal val="solid"/>
                                      </p:to>
                                    </p:set>
                                    <p:set>
                                      <p:cBhvr>
                                        <p:cTn id="566" dur="2000" fill="hold"/>
                                        <p:tgtEl>
                                          <p:spTgt spid="21"/>
                                        </p:tgtEl>
                                        <p:attrNameLst>
                                          <p:attrName>fill.on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nodeType="clickEffect">
                                  <p:stCondLst>
                                    <p:cond delay="0"/>
                                  </p:stCondLst>
                                  <p:childTnLst>
                                    <p:set>
                                      <p:cBhvr>
                                        <p:cTn id="570" dur="1" fill="hold">
                                          <p:stCondLst>
                                            <p:cond delay="0"/>
                                          </p:stCondLst>
                                        </p:cTn>
                                        <p:tgtEl>
                                          <p:spTgt spid="98">
                                            <p:txEl>
                                              <p:pRg st="5" end="5"/>
                                            </p:txEl>
                                          </p:spTgt>
                                        </p:tgtEl>
                                        <p:attrNameLst>
                                          <p:attrName>style.visibility</p:attrName>
                                        </p:attrNameLst>
                                      </p:cBhvr>
                                      <p:to>
                                        <p:strVal val="visible"/>
                                      </p:to>
                                    </p:set>
                                    <p:animEffect transition="in" filter="dissolve">
                                      <p:cBhvr>
                                        <p:cTn id="571" dur="500"/>
                                        <p:tgtEl>
                                          <p:spTgt spid="98">
                                            <p:txEl>
                                              <p:pRg st="5" end="5"/>
                                            </p:txEl>
                                          </p:spTgt>
                                        </p:tgtEl>
                                      </p:cBhvr>
                                    </p:animEffec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7"/>
                                        </p:tgtEl>
                                        <p:attrNameLst>
                                          <p:attrName>stroke.color</p:attrName>
                                        </p:attrNameLst>
                                      </p:cBhvr>
                                      <p:to>
                                        <a:schemeClr val="accent2"/>
                                      </p:to>
                                    </p:animClr>
                                    <p:set>
                                      <p:cBhvr>
                                        <p:cTn id="576" dur="2000" fill="hold"/>
                                        <p:tgtEl>
                                          <p:spTgt spid="7"/>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98">
                                            <p:txEl>
                                              <p:pRg st="6" end="6"/>
                                            </p:txEl>
                                          </p:spTgt>
                                        </p:tgtEl>
                                        <p:attrNameLst>
                                          <p:attrName>style.visibility</p:attrName>
                                        </p:attrNameLst>
                                      </p:cBhvr>
                                      <p:to>
                                        <p:strVal val="visible"/>
                                      </p:to>
                                    </p:set>
                                    <p:animEffect transition="in" filter="dissolve">
                                      <p:cBhvr>
                                        <p:cTn id="581" dur="500"/>
                                        <p:tgtEl>
                                          <p:spTgt spid="98">
                                            <p:txEl>
                                              <p:pRg st="6" end="6"/>
                                            </p:txEl>
                                          </p:spTgt>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90"/>
                                        </p:tgtEl>
                                        <p:attrNameLst>
                                          <p:attrName>style.visibility</p:attrName>
                                        </p:attrNameLst>
                                      </p:cBhvr>
                                      <p:to>
                                        <p:strVal val="visible"/>
                                      </p:to>
                                    </p:set>
                                    <p:animEffect transition="in" filter="dissolve">
                                      <p:cBhvr>
                                        <p:cTn id="586" dur="500"/>
                                        <p:tgtEl>
                                          <p:spTgt spid="90"/>
                                        </p:tgtEl>
                                      </p:cBhvr>
                                    </p:animEffect>
                                  </p:childTnLst>
                                </p:cTn>
                              </p:par>
                            </p:childTnLst>
                          </p:cTn>
                        </p:par>
                      </p:childTnLst>
                    </p:cTn>
                  </p:par>
                  <p:par>
                    <p:cTn id="587" fill="hold">
                      <p:stCondLst>
                        <p:cond delay="indefinite"/>
                      </p:stCondLst>
                      <p:childTnLst>
                        <p:par>
                          <p:cTn id="588" fill="hold">
                            <p:stCondLst>
                              <p:cond delay="0"/>
                            </p:stCondLst>
                            <p:childTnLst>
                              <p:par>
                                <p:cTn id="589" presetID="1" presetClass="emph" presetSubtype="2" fill="hold" nodeType="clickEffect">
                                  <p:stCondLst>
                                    <p:cond delay="0"/>
                                  </p:stCondLst>
                                  <p:childTnLst>
                                    <p:animClr clrSpc="rgb" dir="cw">
                                      <p:cBhvr>
                                        <p:cTn id="590" dur="2000" fill="hold"/>
                                        <p:tgtEl>
                                          <p:spTgt spid="24"/>
                                        </p:tgtEl>
                                        <p:attrNameLst>
                                          <p:attrName>fillcolor</p:attrName>
                                        </p:attrNameLst>
                                      </p:cBhvr>
                                      <p:to>
                                        <a:schemeClr val="accent2"/>
                                      </p:to>
                                    </p:animClr>
                                    <p:set>
                                      <p:cBhvr>
                                        <p:cTn id="591" dur="2000" fill="hold"/>
                                        <p:tgtEl>
                                          <p:spTgt spid="24"/>
                                        </p:tgtEl>
                                        <p:attrNameLst>
                                          <p:attrName>fill.type</p:attrName>
                                        </p:attrNameLst>
                                      </p:cBhvr>
                                      <p:to>
                                        <p:strVal val="solid"/>
                                      </p:to>
                                    </p:set>
                                    <p:set>
                                      <p:cBhvr>
                                        <p:cTn id="592" dur="2000" fill="hold"/>
                                        <p:tgtEl>
                                          <p:spTgt spid="24"/>
                                        </p:tgtEl>
                                        <p:attrNameLst>
                                          <p:attrName>fill.on</p:attrName>
                                        </p:attrNameLst>
                                      </p:cBhvr>
                                      <p:to>
                                        <p:strVal val="true"/>
                                      </p:to>
                                    </p:set>
                                  </p:childTnLst>
                                </p:cTn>
                              </p:par>
                            </p:childTnLst>
                          </p:cTn>
                        </p:par>
                      </p:childTnLst>
                    </p:cTn>
                  </p:par>
                  <p:par>
                    <p:cTn id="593" fill="hold">
                      <p:stCondLst>
                        <p:cond delay="indefinite"/>
                      </p:stCondLst>
                      <p:childTnLst>
                        <p:par>
                          <p:cTn id="594" fill="hold">
                            <p:stCondLst>
                              <p:cond delay="0"/>
                            </p:stCondLst>
                            <p:childTnLst>
                              <p:par>
                                <p:cTn id="595" presetID="9" presetClass="entr" presetSubtype="0" fill="hold" nodeType="clickEffect">
                                  <p:stCondLst>
                                    <p:cond delay="0"/>
                                  </p:stCondLst>
                                  <p:childTnLst>
                                    <p:set>
                                      <p:cBhvr>
                                        <p:cTn id="596" dur="1" fill="hold">
                                          <p:stCondLst>
                                            <p:cond delay="0"/>
                                          </p:stCondLst>
                                        </p:cTn>
                                        <p:tgtEl>
                                          <p:spTgt spid="98">
                                            <p:txEl>
                                              <p:pRg st="7" end="7"/>
                                            </p:txEl>
                                          </p:spTgt>
                                        </p:tgtEl>
                                        <p:attrNameLst>
                                          <p:attrName>style.visibility</p:attrName>
                                        </p:attrNameLst>
                                      </p:cBhvr>
                                      <p:to>
                                        <p:strVal val="visible"/>
                                      </p:to>
                                    </p:set>
                                    <p:animEffect transition="in" filter="dissolve">
                                      <p:cBhvr>
                                        <p:cTn id="597" dur="500"/>
                                        <p:tgtEl>
                                          <p:spTgt spid="98">
                                            <p:txEl>
                                              <p:pRg st="7" end="7"/>
                                            </p:txEl>
                                          </p:spTgt>
                                        </p:tgtEl>
                                      </p:cBhvr>
                                    </p:animEffect>
                                  </p:childTnLst>
                                </p:cTn>
                              </p:par>
                            </p:childTnLst>
                          </p:cTn>
                        </p:par>
                      </p:childTnLst>
                    </p:cTn>
                  </p:par>
                  <p:par>
                    <p:cTn id="598" fill="hold">
                      <p:stCondLst>
                        <p:cond delay="indefinite"/>
                      </p:stCondLst>
                      <p:childTnLst>
                        <p:par>
                          <p:cTn id="599" fill="hold">
                            <p:stCondLst>
                              <p:cond delay="0"/>
                            </p:stCondLst>
                            <p:childTnLst>
                              <p:par>
                                <p:cTn id="600" presetID="7" presetClass="emph" presetSubtype="2" fill="hold" nodeType="clickEffect">
                                  <p:stCondLst>
                                    <p:cond delay="0"/>
                                  </p:stCondLst>
                                  <p:childTnLst>
                                    <p:animClr clrSpc="rgb" dir="cw">
                                      <p:cBhvr>
                                        <p:cTn id="601" dur="2000" fill="hold"/>
                                        <p:tgtEl>
                                          <p:spTgt spid="19"/>
                                        </p:tgtEl>
                                        <p:attrNameLst>
                                          <p:attrName>stroke.color</p:attrName>
                                        </p:attrNameLst>
                                      </p:cBhvr>
                                      <p:to>
                                        <a:schemeClr val="tx1"/>
                                      </p:to>
                                    </p:animClr>
                                    <p:set>
                                      <p:cBhvr>
                                        <p:cTn id="602" dur="2000" fill="hold"/>
                                        <p:tgtEl>
                                          <p:spTgt spid="19"/>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7"/>
                                        </p:tgtEl>
                                        <p:attrNameLst>
                                          <p:attrName>stroke.color</p:attrName>
                                        </p:attrNameLst>
                                      </p:cBhvr>
                                      <p:to>
                                        <a:schemeClr val="tx1"/>
                                      </p:to>
                                    </p:animClr>
                                    <p:set>
                                      <p:cBhvr>
                                        <p:cTn id="605" dur="2000" fill="hold"/>
                                        <p:tgtEl>
                                          <p:spTgt spid="17"/>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10"/>
                                        </p:tgtEl>
                                        <p:attrNameLst>
                                          <p:attrName>stroke.color</p:attrName>
                                        </p:attrNameLst>
                                      </p:cBhvr>
                                      <p:to>
                                        <a:schemeClr val="tx1"/>
                                      </p:to>
                                    </p:animClr>
                                    <p:set>
                                      <p:cBhvr>
                                        <p:cTn id="608" dur="2000" fill="hold"/>
                                        <p:tgtEl>
                                          <p:spTgt spid="10"/>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chemeClr val="tx1"/>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8"/>
                                        </p:tgtEl>
                                        <p:attrNameLst>
                                          <p:attrName>stroke.color</p:attrName>
                                        </p:attrNameLst>
                                      </p:cBhvr>
                                      <p:to>
                                        <a:schemeClr val="tx1"/>
                                      </p:to>
                                    </p:animClr>
                                    <p:set>
                                      <p:cBhvr>
                                        <p:cTn id="614" dur="2000" fill="hold"/>
                                        <p:tgtEl>
                                          <p:spTgt spid="8"/>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27"/>
                                        </p:tgtEl>
                                        <p:attrNameLst>
                                          <p:attrName>stroke.color</p:attrName>
                                        </p:attrNameLst>
                                      </p:cBhvr>
                                      <p:to>
                                        <a:schemeClr val="tx1"/>
                                      </p:to>
                                    </p:animClr>
                                    <p:set>
                                      <p:cBhvr>
                                        <p:cTn id="617" dur="2000" fill="hold"/>
                                        <p:tgtEl>
                                          <p:spTgt spid="27"/>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28"/>
                                        </p:tgtEl>
                                        <p:attrNameLst>
                                          <p:attrName>stroke.color</p:attrName>
                                        </p:attrNameLst>
                                      </p:cBhvr>
                                      <p:to>
                                        <a:schemeClr val="tx1"/>
                                      </p:to>
                                    </p:animClr>
                                    <p:set>
                                      <p:cBhvr>
                                        <p:cTn id="620" dur="2000" fill="hold"/>
                                        <p:tgtEl>
                                          <p:spTgt spid="28"/>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9"/>
                                        </p:tgtEl>
                                        <p:attrNameLst>
                                          <p:attrName>stroke.color</p:attrName>
                                        </p:attrNameLst>
                                      </p:cBhvr>
                                      <p:to>
                                        <a:srgbClr val="9C9C9C"/>
                                      </p:to>
                                    </p:animClr>
                                    <p:set>
                                      <p:cBhvr>
                                        <p:cTn id="623" dur="2000" fill="hold"/>
                                        <p:tgtEl>
                                          <p:spTgt spid="9"/>
                                        </p:tgtEl>
                                        <p:attrNameLst>
                                          <p:attrName>stroke.on</p:attrName>
                                        </p:attrNameLst>
                                      </p:cBhvr>
                                      <p:to>
                                        <p:strVal val="true"/>
                                      </p:to>
                                    </p:set>
                                  </p:childTnLst>
                                </p:cTn>
                              </p:par>
                              <p:par>
                                <p:cTn id="624" presetID="7" presetClass="emph" presetSubtype="2" fill="hold" nodeType="withEffect">
                                  <p:stCondLst>
                                    <p:cond delay="0"/>
                                  </p:stCondLst>
                                  <p:childTnLst>
                                    <p:animClr clrSpc="rgb" dir="cw">
                                      <p:cBhvr>
                                        <p:cTn id="625" dur="2000" fill="hold"/>
                                        <p:tgtEl>
                                          <p:spTgt spid="6"/>
                                        </p:tgtEl>
                                        <p:attrNameLst>
                                          <p:attrName>stroke.color</p:attrName>
                                        </p:attrNameLst>
                                      </p:cBhvr>
                                      <p:to>
                                        <a:srgbClr val="9C9C9C"/>
                                      </p:to>
                                    </p:animClr>
                                    <p:set>
                                      <p:cBhvr>
                                        <p:cTn id="626" dur="2000" fill="hold"/>
                                        <p:tgtEl>
                                          <p:spTgt spid="6"/>
                                        </p:tgtEl>
                                        <p:attrNameLst>
                                          <p:attrName>stroke.on</p:attrName>
                                        </p:attrNameLst>
                                      </p:cBhvr>
                                      <p:to>
                                        <p:strVal val="true"/>
                                      </p:to>
                                    </p:set>
                                  </p:childTnLst>
                                </p:cTn>
                              </p:par>
                              <p:par>
                                <p:cTn id="627" presetID="7" presetClass="emph" presetSubtype="2" fill="hold" nodeType="withEffect">
                                  <p:stCondLst>
                                    <p:cond delay="0"/>
                                  </p:stCondLst>
                                  <p:childTnLst>
                                    <p:animClr clrSpc="rgb" dir="cw">
                                      <p:cBhvr>
                                        <p:cTn id="628" dur="2000" fill="hold"/>
                                        <p:tgtEl>
                                          <p:spTgt spid="11"/>
                                        </p:tgtEl>
                                        <p:attrNameLst>
                                          <p:attrName>stroke.color</p:attrName>
                                        </p:attrNameLst>
                                      </p:cBhvr>
                                      <p:to>
                                        <a:srgbClr val="9C9C9C"/>
                                      </p:to>
                                    </p:animClr>
                                    <p:set>
                                      <p:cBhvr>
                                        <p:cTn id="629" dur="2000" fill="hold"/>
                                        <p:tgtEl>
                                          <p:spTgt spid="11"/>
                                        </p:tgtEl>
                                        <p:attrNameLst>
                                          <p:attrName>stroke.on</p:attrName>
                                        </p:attrNameLst>
                                      </p:cBhvr>
                                      <p:to>
                                        <p:strVal val="true"/>
                                      </p:to>
                                    </p:set>
                                  </p:childTnLst>
                                </p:cTn>
                              </p:par>
                              <p:par>
                                <p:cTn id="630" presetID="7" presetClass="emph" presetSubtype="2" fill="hold" nodeType="withEffect">
                                  <p:stCondLst>
                                    <p:cond delay="0"/>
                                  </p:stCondLst>
                                  <p:childTnLst>
                                    <p:animClr clrSpc="rgb" dir="cw">
                                      <p:cBhvr>
                                        <p:cTn id="631" dur="2000" fill="hold"/>
                                        <p:tgtEl>
                                          <p:spTgt spid="18"/>
                                        </p:tgtEl>
                                        <p:attrNameLst>
                                          <p:attrName>stroke.color</p:attrName>
                                        </p:attrNameLst>
                                      </p:cBhvr>
                                      <p:to>
                                        <a:srgbClr val="9C9C9C"/>
                                      </p:to>
                                    </p:animClr>
                                    <p:set>
                                      <p:cBhvr>
                                        <p:cTn id="632" dur="2000" fill="hold"/>
                                        <p:tgtEl>
                                          <p:spTgt spid="18"/>
                                        </p:tgtEl>
                                        <p:attrNameLst>
                                          <p:attrName>stroke.on</p:attrName>
                                        </p:attrNameLst>
                                      </p:cBhvr>
                                      <p:to>
                                        <p:strVal val="true"/>
                                      </p:to>
                                    </p:set>
                                  </p:childTnLst>
                                </p:cTn>
                              </p:par>
                              <p:par>
                                <p:cTn id="633" presetID="7" presetClass="emph" presetSubtype="2" fill="hold" nodeType="withEffect">
                                  <p:stCondLst>
                                    <p:cond delay="0"/>
                                  </p:stCondLst>
                                  <p:childTnLst>
                                    <p:animClr clrSpc="rgb" dir="cw">
                                      <p:cBhvr>
                                        <p:cTn id="634" dur="2000" fill="hold"/>
                                        <p:tgtEl>
                                          <p:spTgt spid="12"/>
                                        </p:tgtEl>
                                        <p:attrNameLst>
                                          <p:attrName>stroke.color</p:attrName>
                                        </p:attrNameLst>
                                      </p:cBhvr>
                                      <p:to>
                                        <a:srgbClr val="9C9C9C"/>
                                      </p:to>
                                    </p:animClr>
                                    <p:set>
                                      <p:cBhvr>
                                        <p:cTn id="635" dur="2000" fill="hold"/>
                                        <p:tgtEl>
                                          <p:spTgt spid="12"/>
                                        </p:tgtEl>
                                        <p:attrNameLst>
                                          <p:attrName>stroke.on</p:attrName>
                                        </p:attrNameLst>
                                      </p:cBhvr>
                                      <p:to>
                                        <p:strVal val="true"/>
                                      </p:to>
                                    </p:set>
                                  </p:childTnLst>
                                </p:cTn>
                              </p:par>
                              <p:par>
                                <p:cTn id="636" presetID="7" presetClass="emph" presetSubtype="2" fill="hold" nodeType="withEffect">
                                  <p:stCondLst>
                                    <p:cond delay="0"/>
                                  </p:stCondLst>
                                  <p:childTnLst>
                                    <p:animClr clrSpc="rgb" dir="cw">
                                      <p:cBhvr>
                                        <p:cTn id="637" dur="2000" fill="hold"/>
                                        <p:tgtEl>
                                          <p:spTgt spid="13"/>
                                        </p:tgtEl>
                                        <p:attrNameLst>
                                          <p:attrName>stroke.color</p:attrName>
                                        </p:attrNameLst>
                                      </p:cBhvr>
                                      <p:to>
                                        <a:srgbClr val="9C9C9C"/>
                                      </p:to>
                                    </p:animClr>
                                    <p:set>
                                      <p:cBhvr>
                                        <p:cTn id="638" dur="2000" fill="hold"/>
                                        <p:tgtEl>
                                          <p:spTgt spid="13"/>
                                        </p:tgtEl>
                                        <p:attrNameLst>
                                          <p:attrName>stroke.on</p:attrName>
                                        </p:attrNameLst>
                                      </p:cBhvr>
                                      <p:to>
                                        <p:strVal val="true"/>
                                      </p:to>
                                    </p:set>
                                  </p:childTnLst>
                                </p:cTn>
                              </p:par>
                              <p:par>
                                <p:cTn id="639" presetID="7" presetClass="emph" presetSubtype="2" fill="hold" nodeType="withEffect">
                                  <p:stCondLst>
                                    <p:cond delay="0"/>
                                  </p:stCondLst>
                                  <p:childTnLst>
                                    <p:animClr clrSpc="rgb" dir="cw">
                                      <p:cBhvr>
                                        <p:cTn id="640" dur="2000" fill="hold"/>
                                        <p:tgtEl>
                                          <p:spTgt spid="15"/>
                                        </p:tgtEl>
                                        <p:attrNameLst>
                                          <p:attrName>stroke.color</p:attrName>
                                        </p:attrNameLst>
                                      </p:cBhvr>
                                      <p:to>
                                        <a:srgbClr val="9C9C9C"/>
                                      </p:to>
                                    </p:animClr>
                                    <p:set>
                                      <p:cBhvr>
                                        <p:cTn id="641" dur="2000" fill="hold"/>
                                        <p:tgtEl>
                                          <p:spTgt spid="15"/>
                                        </p:tgtEl>
                                        <p:attrNameLst>
                                          <p:attrName>stroke.on</p:attrName>
                                        </p:attrNameLst>
                                      </p:cBhvr>
                                      <p:to>
                                        <p:strVal val="true"/>
                                      </p:to>
                                    </p:set>
                                  </p:childTnLst>
                                </p:cTn>
                              </p:par>
                              <p:par>
                                <p:cTn id="642" presetID="7" presetClass="emph" presetSubtype="2" fill="hold" nodeType="withEffect">
                                  <p:stCondLst>
                                    <p:cond delay="0"/>
                                  </p:stCondLst>
                                  <p:childTnLst>
                                    <p:animClr clrSpc="rgb" dir="cw">
                                      <p:cBhvr>
                                        <p:cTn id="643" dur="2000" fill="hold"/>
                                        <p:tgtEl>
                                          <p:spTgt spid="14"/>
                                        </p:tgtEl>
                                        <p:attrNameLst>
                                          <p:attrName>stroke.color</p:attrName>
                                        </p:attrNameLst>
                                      </p:cBhvr>
                                      <p:to>
                                        <a:srgbClr val="9C9C9C"/>
                                      </p:to>
                                    </p:animClr>
                                    <p:set>
                                      <p:cBhvr>
                                        <p:cTn id="644" dur="2000" fill="hold"/>
                                        <p:tgtEl>
                                          <p:spTgt spid="14"/>
                                        </p:tgtEl>
                                        <p:attrNameLst>
                                          <p:attrName>stroke.on</p:attrName>
                                        </p:attrNameLst>
                                      </p:cBhvr>
                                      <p:to>
                                        <p:strVal val="true"/>
                                      </p:to>
                                    </p:set>
                                  </p:childTnLst>
                                </p:cTn>
                              </p:par>
                              <p:par>
                                <p:cTn id="645" presetID="7" presetClass="emph" presetSubtype="2" fill="hold" nodeType="withEffect">
                                  <p:stCondLst>
                                    <p:cond delay="0"/>
                                  </p:stCondLst>
                                  <p:childTnLst>
                                    <p:animClr clrSpc="rgb" dir="cw">
                                      <p:cBhvr>
                                        <p:cTn id="646" dur="2000" fill="hold"/>
                                        <p:tgtEl>
                                          <p:spTgt spid="7"/>
                                        </p:tgtEl>
                                        <p:attrNameLst>
                                          <p:attrName>stroke.color</p:attrName>
                                        </p:attrNameLst>
                                      </p:cBhvr>
                                      <p:to>
                                        <a:srgbClr val="9C9C9C"/>
                                      </p:to>
                                    </p:animClr>
                                    <p:set>
                                      <p:cBhvr>
                                        <p:cTn id="647"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50" grpId="0"/>
      <p:bldP spid="52" grpId="0"/>
      <p:bldP spid="55" grpId="0"/>
      <p:bldP spid="56" grpId="0"/>
      <p:bldP spid="57" grpId="0"/>
      <p:bldP spid="5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7C9E-63C2-B261-E235-239149899D03}"/>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3</a:t>
            </a:r>
            <a:r>
              <a:rPr lang="en-US" spc="60" baseline="30000" dirty="0">
                <a:latin typeface="Arial"/>
                <a:cs typeface="Arial"/>
              </a:rPr>
              <a:t>rd</a:t>
            </a:r>
            <a:r>
              <a:rPr lang="en-US" spc="60" dirty="0">
                <a:latin typeface="Arial"/>
                <a:cs typeface="Arial"/>
              </a:rPr>
              <a:t> Example</a:t>
            </a:r>
            <a:endParaRPr lang="en-SE" dirty="0"/>
          </a:p>
        </p:txBody>
      </p:sp>
      <p:sp>
        <p:nvSpPr>
          <p:cNvPr id="3" name="Content Placeholder 2">
            <a:extLst>
              <a:ext uri="{FF2B5EF4-FFF2-40B4-BE49-F238E27FC236}">
                <a16:creationId xmlns:a16="http://schemas.microsoft.com/office/drawing/2014/main" id="{DC0CF06C-977B-4638-69D7-B8D16E383E78}"/>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B6BF9BB9-0D2E-77C2-2669-9C204E29F4D6}"/>
              </a:ext>
            </a:extLst>
          </p:cNvPr>
          <p:cNvPicPr>
            <a:picLocks noChangeAspect="1"/>
          </p:cNvPicPr>
          <p:nvPr/>
        </p:nvPicPr>
        <p:blipFill>
          <a:blip r:embed="rId2"/>
          <a:stretch>
            <a:fillRect/>
          </a:stretch>
        </p:blipFill>
        <p:spPr>
          <a:xfrm>
            <a:off x="457199" y="1556899"/>
            <a:ext cx="8229601" cy="5026463"/>
          </a:xfrm>
          <a:prstGeom prst="rect">
            <a:avLst/>
          </a:prstGeom>
        </p:spPr>
      </p:pic>
    </p:spTree>
    <p:extLst>
      <p:ext uri="{BB962C8B-B14F-4D97-AF65-F5344CB8AC3E}">
        <p14:creationId xmlns:p14="http://schemas.microsoft.com/office/powerpoint/2010/main" val="3004265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C4BCC-733D-374B-C75D-0E46387F5923}"/>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9863A580-B203-3BCC-D4DC-8BE01CFCA149}"/>
              </a:ext>
            </a:extLst>
          </p:cNvPr>
          <p:cNvSpPr>
            <a:spLocks noGrp="1"/>
          </p:cNvSpPr>
          <p:nvPr>
            <p:ph idx="1"/>
          </p:nvPr>
        </p:nvSpPr>
        <p:spPr>
          <a:xfrm>
            <a:off x="0" y="158977"/>
            <a:ext cx="2461195" cy="6615131"/>
          </a:xfrm>
        </p:spPr>
        <p:txBody>
          <a:bodyPr>
            <a:normAutofit fontScale="92500" lnSpcReduction="10000"/>
          </a:bodyPr>
          <a:lstStyle/>
          <a:p>
            <a:r>
              <a:rPr lang="en-GB" sz="2000" b="1" i="1" dirty="0">
                <a:solidFill>
                  <a:srgbClr val="273239"/>
                </a:solidFill>
                <a:effectLst/>
                <a:latin typeface="Nunito" pitchFamily="2" charset="0"/>
              </a:rPr>
              <a:t>Step 1: </a:t>
            </a:r>
            <a:r>
              <a:rPr lang="en-GB" sz="2000" b="0" i="1" dirty="0">
                <a:solidFill>
                  <a:srgbClr val="273239"/>
                </a:solidFill>
                <a:effectLst/>
                <a:latin typeface="Nunito" pitchFamily="2" charset="0"/>
              </a:rPr>
              <a:t>Start from Node 0 and mark it as visited</a:t>
            </a:r>
          </a:p>
          <a:p>
            <a:r>
              <a:rPr lang="en-GB" sz="2000" b="1" i="1" dirty="0">
                <a:solidFill>
                  <a:srgbClr val="273239"/>
                </a:solidFill>
                <a:effectLst/>
                <a:latin typeface="Nunito" pitchFamily="2" charset="0"/>
              </a:rPr>
              <a:t>Step 2: </a:t>
            </a:r>
            <a:r>
              <a:rPr lang="en-GB" sz="2000" b="0" i="1" dirty="0">
                <a:solidFill>
                  <a:srgbClr val="273239"/>
                </a:solidFill>
                <a:effectLst/>
                <a:latin typeface="Nunito" pitchFamily="2" charset="0"/>
              </a:rPr>
              <a:t>Check for adjacent Nodes, Now we have 2 choices (Either Node1 with distance 2 or Node 2 with distance 6 ) and choose Node with minimum distance. In this step</a:t>
            </a:r>
            <a:r>
              <a:rPr lang="en-GB" sz="2000" b="1" i="1" dirty="0">
                <a:solidFill>
                  <a:srgbClr val="273239"/>
                </a:solidFill>
                <a:effectLst/>
                <a:latin typeface="Nunito" pitchFamily="2" charset="0"/>
              </a:rPr>
              <a:t> Node 1</a:t>
            </a:r>
            <a:r>
              <a:rPr lang="en-GB" sz="2000" b="0" i="1" dirty="0">
                <a:solidFill>
                  <a:srgbClr val="273239"/>
                </a:solidFill>
                <a:effectLst/>
                <a:latin typeface="Nunito" pitchFamily="2" charset="0"/>
              </a:rPr>
              <a:t> is Minimum distance adjacent Node, so marked it as visited and add up the distance.</a:t>
            </a:r>
          </a:p>
          <a:p>
            <a:r>
              <a:rPr lang="en-GB" sz="1600" b="1" i="1" dirty="0">
                <a:solidFill>
                  <a:srgbClr val="273239"/>
                </a:solidFill>
                <a:effectLst/>
                <a:latin typeface="Nunito" pitchFamily="2" charset="0"/>
              </a:rPr>
              <a:t>Distance: Node 0 -&gt; Node 1 = 2</a:t>
            </a:r>
            <a:endParaRPr lang="en-SE" sz="2000" dirty="0"/>
          </a:p>
        </p:txBody>
      </p:sp>
      <p:pic>
        <p:nvPicPr>
          <p:cNvPr id="4" name="Picture 2" descr="Dijkstra's Algorithm">
            <a:extLst>
              <a:ext uri="{FF2B5EF4-FFF2-40B4-BE49-F238E27FC236}">
                <a16:creationId xmlns:a16="http://schemas.microsoft.com/office/drawing/2014/main" id="{C8113E56-6666-730D-7DB0-7616FDA1B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1195" y="83892"/>
            <a:ext cx="6527015" cy="32700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ijkstra's Algorithm">
            <a:extLst>
              <a:ext uri="{FF2B5EF4-FFF2-40B4-BE49-F238E27FC236}">
                <a16:creationId xmlns:a16="http://schemas.microsoft.com/office/drawing/2014/main" id="{7E455D3A-99A2-3991-25AB-051193C74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1195" y="3429000"/>
            <a:ext cx="6527015" cy="3270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463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88F63-D287-6DC9-EFC0-A56F675FF4AA}"/>
              </a:ext>
            </a:extLst>
          </p:cNvPr>
          <p:cNvSpPr>
            <a:spLocks noGrp="1"/>
          </p:cNvSpPr>
          <p:nvPr>
            <p:ph type="title"/>
          </p:nvPr>
        </p:nvSpPr>
        <p:spPr/>
        <p:txBody>
          <a:bodyPr/>
          <a:lstStyle/>
          <a:p>
            <a:endParaRPr lang="en-SE"/>
          </a:p>
        </p:txBody>
      </p:sp>
      <p:pic>
        <p:nvPicPr>
          <p:cNvPr id="4" name="Picture 6" descr="Dijkstra's Algorithm">
            <a:extLst>
              <a:ext uri="{FF2B5EF4-FFF2-40B4-BE49-F238E27FC236}">
                <a16:creationId xmlns:a16="http://schemas.microsoft.com/office/drawing/2014/main" id="{5D7E0E28-41CF-29BF-AD23-D261231F11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375" y="0"/>
            <a:ext cx="6489954" cy="32534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Dijkstra's Algorithm">
            <a:extLst>
              <a:ext uri="{FF2B5EF4-FFF2-40B4-BE49-F238E27FC236}">
                <a16:creationId xmlns:a16="http://schemas.microsoft.com/office/drawing/2014/main" id="{82AC8323-5BC8-020E-BCFE-FBD5E728C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8375" y="3331908"/>
            <a:ext cx="6489954" cy="325145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69090EAF-8C50-797C-BB9B-3F23C4E5E9E9}"/>
              </a:ext>
            </a:extLst>
          </p:cNvPr>
          <p:cNvSpPr txBox="1">
            <a:spLocks/>
          </p:cNvSpPr>
          <p:nvPr/>
        </p:nvSpPr>
        <p:spPr>
          <a:xfrm>
            <a:off x="0" y="158977"/>
            <a:ext cx="2461195" cy="681876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sz="1600" b="1" i="1" dirty="0">
                <a:solidFill>
                  <a:srgbClr val="273239"/>
                </a:solidFill>
                <a:effectLst/>
                <a:latin typeface="Nunito" pitchFamily="2" charset="0"/>
              </a:rPr>
              <a:t>Step 3:  </a:t>
            </a:r>
            <a:r>
              <a:rPr lang="en-GB" sz="1600" b="0" i="1" dirty="0">
                <a:solidFill>
                  <a:srgbClr val="273239"/>
                </a:solidFill>
                <a:effectLst/>
                <a:latin typeface="Nunito" pitchFamily="2" charset="0"/>
              </a:rPr>
              <a:t>Check for adjacent Node which is Node 3, so marked it as visited and add up the distance, Now the distance will be:</a:t>
            </a:r>
          </a:p>
          <a:p>
            <a:pPr algn="l" rtl="0" fontAlgn="base"/>
            <a:r>
              <a:rPr lang="en-GB" sz="1600" b="1" i="1" dirty="0">
                <a:solidFill>
                  <a:srgbClr val="273239"/>
                </a:solidFill>
                <a:effectLst/>
                <a:latin typeface="Nunito" pitchFamily="2" charset="0"/>
              </a:rPr>
              <a:t>Distance: Node 0 -&gt; Node 1 -&gt; Node 3 = 2 + 5 = 7</a:t>
            </a:r>
          </a:p>
          <a:p>
            <a:pPr algn="l" rtl="0" fontAlgn="base"/>
            <a:r>
              <a:rPr lang="en-GB" sz="1600" i="1" dirty="0">
                <a:solidFill>
                  <a:srgbClr val="273239"/>
                </a:solidFill>
                <a:latin typeface="Nunito" pitchFamily="2" charset="0"/>
              </a:rPr>
              <a:t>Step 4: We have two choices for adjacent Nodes (Either Node 4 with distance 10 or Node 5 with distance 15) so choose Node 4, so marked it as visited and add up the distance.</a:t>
            </a:r>
          </a:p>
          <a:p>
            <a:pPr algn="l" rtl="0" fontAlgn="base"/>
            <a:r>
              <a:rPr lang="en-GB" sz="1600" b="1" i="1" dirty="0">
                <a:solidFill>
                  <a:srgbClr val="273239"/>
                </a:solidFill>
                <a:latin typeface="Nunito" pitchFamily="2" charset="0"/>
              </a:rPr>
              <a:t>Distance: Node 0 -&gt; Node 1 -&gt; Node 3 -&gt; Node 4 = 2 + 5 + 10 = 17</a:t>
            </a:r>
          </a:p>
          <a:p>
            <a:pPr algn="l" rtl="0" fontAlgn="base"/>
            <a:endParaRPr lang="en-GB" sz="1600" b="0" i="1" dirty="0">
              <a:solidFill>
                <a:srgbClr val="273239"/>
              </a:solidFill>
              <a:effectLst/>
              <a:latin typeface="Nunito" pitchFamily="2" charset="0"/>
            </a:endParaRPr>
          </a:p>
        </p:txBody>
      </p:sp>
    </p:spTree>
    <p:extLst>
      <p:ext uri="{BB962C8B-B14F-4D97-AF65-F5344CB8AC3E}">
        <p14:creationId xmlns:p14="http://schemas.microsoft.com/office/powerpoint/2010/main" val="597127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EDAC9-3776-2D97-DDF6-5A865F998518}"/>
              </a:ext>
            </a:extLst>
          </p:cNvPr>
          <p:cNvSpPr>
            <a:spLocks noGrp="1"/>
          </p:cNvSpPr>
          <p:nvPr>
            <p:ph type="title"/>
          </p:nvPr>
        </p:nvSpPr>
        <p:spPr/>
        <p:txBody>
          <a:bodyPr/>
          <a:lstStyle/>
          <a:p>
            <a:endParaRPr lang="en-SE"/>
          </a:p>
        </p:txBody>
      </p:sp>
      <p:pic>
        <p:nvPicPr>
          <p:cNvPr id="4" name="Picture 10" descr="Dijkstra's Algorithm">
            <a:extLst>
              <a:ext uri="{FF2B5EF4-FFF2-40B4-BE49-F238E27FC236}">
                <a16:creationId xmlns:a16="http://schemas.microsoft.com/office/drawing/2014/main" id="{691B8345-D24F-DB89-0E4E-5FA24DEAE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3346" y="2237454"/>
            <a:ext cx="6489954" cy="325145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FC4C3BDA-1940-1423-3ACA-5254CA61ED84}"/>
              </a:ext>
            </a:extLst>
          </p:cNvPr>
          <p:cNvSpPr txBox="1">
            <a:spLocks/>
          </p:cNvSpPr>
          <p:nvPr/>
        </p:nvSpPr>
        <p:spPr>
          <a:xfrm>
            <a:off x="0" y="1600199"/>
            <a:ext cx="2461195" cy="537754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sz="1800" b="1" i="1" dirty="0">
                <a:solidFill>
                  <a:srgbClr val="273239"/>
                </a:solidFill>
                <a:effectLst/>
                <a:latin typeface="Nunito" pitchFamily="2" charset="0"/>
              </a:rPr>
              <a:t>Step 5:</a:t>
            </a:r>
            <a:r>
              <a:rPr lang="en-GB" sz="1800" b="0" i="1" dirty="0">
                <a:solidFill>
                  <a:srgbClr val="273239"/>
                </a:solidFill>
                <a:effectLst/>
                <a:latin typeface="Nunito" pitchFamily="2" charset="0"/>
              </a:rPr>
              <a:t> Check for adjacent Node which is</a:t>
            </a:r>
            <a:r>
              <a:rPr lang="en-GB" sz="1800" b="1" i="1" dirty="0">
                <a:solidFill>
                  <a:srgbClr val="273239"/>
                </a:solidFill>
                <a:effectLst/>
                <a:latin typeface="Nunito" pitchFamily="2" charset="0"/>
              </a:rPr>
              <a:t> Node 6</a:t>
            </a:r>
            <a:r>
              <a:rPr lang="en-GB" sz="1800" b="0" i="1" dirty="0">
                <a:solidFill>
                  <a:srgbClr val="273239"/>
                </a:solidFill>
                <a:effectLst/>
                <a:latin typeface="Nunito" pitchFamily="2" charset="0"/>
              </a:rPr>
              <a:t>, so marked it as visited and add up the distance, Now the distance will be:</a:t>
            </a:r>
          </a:p>
          <a:p>
            <a:pPr algn="l" rtl="0" fontAlgn="base"/>
            <a:r>
              <a:rPr lang="en-GB" sz="1800" b="1" i="1" dirty="0">
                <a:solidFill>
                  <a:srgbClr val="273239"/>
                </a:solidFill>
                <a:effectLst/>
                <a:latin typeface="Nunito" pitchFamily="2" charset="0"/>
              </a:rPr>
              <a:t>Distance: Node 0 -&gt; Node 1 -&gt; Node 3 -&gt; Node 4 -&gt; Node 6 = 2 + 5 + 10 + 2 = 19</a:t>
            </a:r>
            <a:endParaRPr lang="en-GB" sz="1800" b="0" i="1" dirty="0">
              <a:solidFill>
                <a:srgbClr val="273239"/>
              </a:solidFill>
              <a:effectLst/>
              <a:latin typeface="Nunito" pitchFamily="2" charset="0"/>
            </a:endParaRPr>
          </a:p>
        </p:txBody>
      </p:sp>
    </p:spTree>
    <p:extLst>
      <p:ext uri="{BB962C8B-B14F-4D97-AF65-F5344CB8AC3E}">
        <p14:creationId xmlns:p14="http://schemas.microsoft.com/office/powerpoint/2010/main" val="1437974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1894-ED3C-6847-A8F6-E89D75C59C5C}"/>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a:t>
            </a:r>
            <a:r>
              <a:rPr lang="en-US" spc="-35" dirty="0">
                <a:latin typeface="Arial"/>
                <a:cs typeface="Arial"/>
              </a:rPr>
              <a:t>Correctness</a:t>
            </a:r>
            <a:r>
              <a:rPr lang="en-US" spc="40" dirty="0">
                <a:latin typeface="Arial"/>
                <a:cs typeface="Arial"/>
              </a:rPr>
              <a:t> </a:t>
            </a:r>
            <a:r>
              <a:rPr lang="en-US" spc="100" dirty="0">
                <a:latin typeface="Arial"/>
                <a:cs typeface="Arial"/>
              </a:rPr>
              <a:t>Proof</a:t>
            </a:r>
            <a:endParaRPr lang="en-US" dirty="0"/>
          </a:p>
        </p:txBody>
      </p:sp>
      <p:sp>
        <p:nvSpPr>
          <p:cNvPr id="4" name="Rectangle 3">
            <a:extLst>
              <a:ext uri="{FF2B5EF4-FFF2-40B4-BE49-F238E27FC236}">
                <a16:creationId xmlns:a16="http://schemas.microsoft.com/office/drawing/2014/main" id="{F091F16F-E0D0-4B44-B29F-D07184533977}"/>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Dijkstra's</a:t>
            </a:r>
            <a:r>
              <a:rPr lang="en-US" spc="110" dirty="0">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algorithm computes a SPT in any edge-weighted digraph with nonnegative weights.</a:t>
            </a:r>
          </a:p>
        </p:txBody>
      </p:sp>
      <p:sp>
        <p:nvSpPr>
          <p:cNvPr id="5" name="Rectangle 4">
            <a:extLst>
              <a:ext uri="{FF2B5EF4-FFF2-40B4-BE49-F238E27FC236}">
                <a16:creationId xmlns:a16="http://schemas.microsoft.com/office/drawing/2014/main" id="{91FC0637-B986-D649-8D49-B067FFEBE17A}"/>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6" name="object 9">
            <a:extLst>
              <a:ext uri="{FF2B5EF4-FFF2-40B4-BE49-F238E27FC236}">
                <a16:creationId xmlns:a16="http://schemas.microsoft.com/office/drawing/2014/main" id="{C4502B26-D442-2847-84E4-11469612B560}"/>
              </a:ext>
            </a:extLst>
          </p:cNvPr>
          <p:cNvSpPr/>
          <p:nvPr/>
        </p:nvSpPr>
        <p:spPr>
          <a:xfrm>
            <a:off x="4653965"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10">
            <a:extLst>
              <a:ext uri="{FF2B5EF4-FFF2-40B4-BE49-F238E27FC236}">
                <a16:creationId xmlns:a16="http://schemas.microsoft.com/office/drawing/2014/main" id="{3C500F34-8116-CE42-BA6F-21A570DA5D85}"/>
              </a:ext>
            </a:extLst>
          </p:cNvPr>
          <p:cNvSpPr/>
          <p:nvPr/>
        </p:nvSpPr>
        <p:spPr>
          <a:xfrm>
            <a:off x="4575212"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11">
            <a:extLst>
              <a:ext uri="{FF2B5EF4-FFF2-40B4-BE49-F238E27FC236}">
                <a16:creationId xmlns:a16="http://schemas.microsoft.com/office/drawing/2014/main" id="{DFACCA1C-444B-264D-8B9A-67AE261FC92C}"/>
              </a:ext>
            </a:extLst>
          </p:cNvPr>
          <p:cNvSpPr txBox="1"/>
          <p:nvPr/>
        </p:nvSpPr>
        <p:spPr>
          <a:xfrm>
            <a:off x="5536733" y="4765092"/>
            <a:ext cx="3335071" cy="506101"/>
          </a:xfrm>
          <a:prstGeom prst="rect">
            <a:avLst/>
          </a:prstGeom>
        </p:spPr>
        <p:txBody>
          <a:bodyPr vert="horz" wrap="square" lIns="0" tIns="12700" rIns="0" bIns="0" rtlCol="0">
            <a:spAutoFit/>
          </a:bodyPr>
          <a:lstStyle/>
          <a:p>
            <a:pPr marL="12700" marR="5080">
              <a:lnSpc>
                <a:spcPct val="119800"/>
              </a:lnSpc>
              <a:spcBef>
                <a:spcPts val="100"/>
              </a:spcBef>
            </a:pPr>
            <a:r>
              <a:rPr sz="1400" dirty="0">
                <a:solidFill>
                  <a:srgbClr val="8D3124"/>
                </a:solidFill>
                <a:latin typeface="Arial" panose="020B0604020202020204" pitchFamily="34" charset="0"/>
                <a:cs typeface="Arial" panose="020B0604020202020204" pitchFamily="34" charset="0"/>
              </a:rPr>
              <a:t>we choose lowest </a:t>
            </a:r>
            <a:r>
              <a:rPr sz="1400" dirty="0" err="1">
                <a:solidFill>
                  <a:srgbClr val="8D3124"/>
                </a:solidFill>
                <a:latin typeface="Arial" panose="020B0604020202020204" pitchFamily="34" charset="0"/>
                <a:cs typeface="Arial" panose="020B0604020202020204" pitchFamily="34" charset="0"/>
              </a:rPr>
              <a:t>distTo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 value at each step</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(and edge weights are nonnegative)</a:t>
            </a:r>
          </a:p>
        </p:txBody>
      </p:sp>
      <p:sp>
        <p:nvSpPr>
          <p:cNvPr id="9" name="object 12">
            <a:extLst>
              <a:ext uri="{FF2B5EF4-FFF2-40B4-BE49-F238E27FC236}">
                <a16:creationId xmlns:a16="http://schemas.microsoft.com/office/drawing/2014/main" id="{864A8137-3F86-A34E-B607-A336147C43AC}"/>
              </a:ext>
            </a:extLst>
          </p:cNvPr>
          <p:cNvSpPr txBox="1"/>
          <p:nvPr/>
        </p:nvSpPr>
        <p:spPr>
          <a:xfrm>
            <a:off x="5536733"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10" name="object 13">
            <a:extLst>
              <a:ext uri="{FF2B5EF4-FFF2-40B4-BE49-F238E27FC236}">
                <a16:creationId xmlns:a16="http://schemas.microsoft.com/office/drawing/2014/main" id="{322B7671-9349-8544-A41E-E6823CC1E58D}"/>
              </a:ext>
            </a:extLst>
          </p:cNvPr>
          <p:cNvSpPr/>
          <p:nvPr/>
        </p:nvSpPr>
        <p:spPr>
          <a:xfrm>
            <a:off x="4650740"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4">
            <a:extLst>
              <a:ext uri="{FF2B5EF4-FFF2-40B4-BE49-F238E27FC236}">
                <a16:creationId xmlns:a16="http://schemas.microsoft.com/office/drawing/2014/main" id="{486990CA-5F5D-5748-8445-9822738B7896}"/>
              </a:ext>
            </a:extLst>
          </p:cNvPr>
          <p:cNvSpPr/>
          <p:nvPr/>
        </p:nvSpPr>
        <p:spPr>
          <a:xfrm>
            <a:off x="4572000"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2800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A46A-42BA-3C05-203E-D7E28B644128}"/>
              </a:ext>
            </a:extLst>
          </p:cNvPr>
          <p:cNvSpPr>
            <a:spLocks noGrp="1"/>
          </p:cNvSpPr>
          <p:nvPr>
            <p:ph type="title"/>
          </p:nvPr>
        </p:nvSpPr>
        <p:spPr/>
        <p:txBody>
          <a:bodyPr/>
          <a:lstStyle/>
          <a:p>
            <a:r>
              <a:rPr lang="en-GB" dirty="0"/>
              <a:t>Quiz: </a:t>
            </a:r>
            <a:r>
              <a:rPr lang="en-GB" dirty="0" err="1"/>
              <a:t>Dijstra’s</a:t>
            </a:r>
            <a:r>
              <a:rPr lang="en-GB" dirty="0"/>
              <a:t> Algorithm</a:t>
            </a:r>
            <a:endParaRPr lang="en-SE" dirty="0"/>
          </a:p>
        </p:txBody>
      </p:sp>
      <p:sp>
        <p:nvSpPr>
          <p:cNvPr id="3" name="Content Placeholder 2">
            <a:extLst>
              <a:ext uri="{FF2B5EF4-FFF2-40B4-BE49-F238E27FC236}">
                <a16:creationId xmlns:a16="http://schemas.microsoft.com/office/drawing/2014/main" id="{E3A7564D-760C-A7BE-2AA9-F3A808549411}"/>
              </a:ext>
            </a:extLst>
          </p:cNvPr>
          <p:cNvSpPr>
            <a:spLocks noGrp="1"/>
          </p:cNvSpPr>
          <p:nvPr>
            <p:ph idx="1"/>
          </p:nvPr>
        </p:nvSpPr>
        <p:spPr/>
        <p:txBody>
          <a:bodyPr/>
          <a:lstStyle/>
          <a:p>
            <a:r>
              <a:rPr lang="en-GB" dirty="0"/>
              <a:t>Suppose we run Dijkstra’s single source shortest-path algorithm on the following edge weighted directed graph with vertex P as the source. In what order do the nodes get included into the set of vertices for which the shortest path distances are finalized? </a:t>
            </a:r>
          </a:p>
          <a:p>
            <a:r>
              <a:rPr lang="en-GB" dirty="0"/>
              <a:t>ANS: </a:t>
            </a:r>
            <a:r>
              <a:rPr lang="pt-BR" dirty="0"/>
              <a:t>P, Q, R, U, S, T</a:t>
            </a:r>
            <a:endParaRPr lang="en-SE" dirty="0"/>
          </a:p>
        </p:txBody>
      </p:sp>
      <p:pic>
        <p:nvPicPr>
          <p:cNvPr id="4" name="Picture 3">
            <a:extLst>
              <a:ext uri="{FF2B5EF4-FFF2-40B4-BE49-F238E27FC236}">
                <a16:creationId xmlns:a16="http://schemas.microsoft.com/office/drawing/2014/main" id="{79213726-1327-303E-9D42-C45432C32B2E}"/>
              </a:ext>
            </a:extLst>
          </p:cNvPr>
          <p:cNvPicPr>
            <a:picLocks noChangeAspect="1"/>
          </p:cNvPicPr>
          <p:nvPr/>
        </p:nvPicPr>
        <p:blipFill>
          <a:blip r:embed="rId2"/>
          <a:stretch>
            <a:fillRect/>
          </a:stretch>
        </p:blipFill>
        <p:spPr>
          <a:xfrm>
            <a:off x="916440" y="3884952"/>
            <a:ext cx="7508568" cy="2946400"/>
          </a:xfrm>
          <a:prstGeom prst="rect">
            <a:avLst/>
          </a:prstGeom>
        </p:spPr>
      </p:pic>
    </p:spTree>
    <p:extLst>
      <p:ext uri="{BB962C8B-B14F-4D97-AF65-F5344CB8AC3E}">
        <p14:creationId xmlns:p14="http://schemas.microsoft.com/office/powerpoint/2010/main" val="633851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3F28-2D2C-75F8-F300-07A4D8B9498B}"/>
              </a:ext>
            </a:extLst>
          </p:cNvPr>
          <p:cNvSpPr>
            <a:spLocks noGrp="1"/>
          </p:cNvSpPr>
          <p:nvPr>
            <p:ph type="title"/>
          </p:nvPr>
        </p:nvSpPr>
        <p:spPr/>
        <p:txBody>
          <a:bodyPr>
            <a:normAutofit fontScale="90000"/>
          </a:bodyPr>
          <a:lstStyle/>
          <a:p>
            <a:r>
              <a:rPr lang="en-US" altLang="zh-CN" dirty="0"/>
              <a:t>Topological Sort for Shortest</a:t>
            </a:r>
            <a:r>
              <a:rPr lang="zh-CN" altLang="en-US" dirty="0"/>
              <a:t> </a:t>
            </a:r>
            <a:r>
              <a:rPr lang="en-US" altLang="zh-CN" dirty="0"/>
              <a:t>Paths in Edge-weighted DAG</a:t>
            </a:r>
            <a:endParaRPr lang="en-SE" dirty="0"/>
          </a:p>
        </p:txBody>
      </p:sp>
      <p:sp>
        <p:nvSpPr>
          <p:cNvPr id="3" name="Content Placeholder 2">
            <a:extLst>
              <a:ext uri="{FF2B5EF4-FFF2-40B4-BE49-F238E27FC236}">
                <a16:creationId xmlns:a16="http://schemas.microsoft.com/office/drawing/2014/main" id="{0BCF105C-92BF-0DB0-0F62-9B3523A8DD67}"/>
              </a:ext>
            </a:extLst>
          </p:cNvPr>
          <p:cNvSpPr>
            <a:spLocks noGrp="1"/>
          </p:cNvSpPr>
          <p:nvPr>
            <p:ph idx="1"/>
          </p:nvPr>
        </p:nvSpPr>
        <p:spPr/>
        <p:txBody>
          <a:bodyPr>
            <a:normAutofit fontScale="85000" lnSpcReduction="10000"/>
          </a:bodyPr>
          <a:lstStyle/>
          <a:p>
            <a:r>
              <a:rPr lang="en-GB" dirty="0"/>
              <a:t>Initialize </a:t>
            </a:r>
            <a:r>
              <a:rPr lang="en-GB" dirty="0" err="1"/>
              <a:t>dist</a:t>
            </a:r>
            <a:r>
              <a:rPr lang="en-GB" dirty="0"/>
              <a:t>[] = {INF, INF, ….} and </a:t>
            </a:r>
            <a:r>
              <a:rPr lang="en-GB" dirty="0" err="1"/>
              <a:t>dist</a:t>
            </a:r>
            <a:r>
              <a:rPr lang="en-GB" dirty="0"/>
              <a:t>[s] = 0 where s is the source vertex. </a:t>
            </a:r>
          </a:p>
          <a:p>
            <a:endParaRPr lang="en-GB" dirty="0"/>
          </a:p>
          <a:p>
            <a:r>
              <a:rPr lang="en-GB" dirty="0"/>
              <a:t>Create a topological order of all vertices. </a:t>
            </a:r>
          </a:p>
          <a:p>
            <a:endParaRPr lang="en-GB" dirty="0"/>
          </a:p>
          <a:p>
            <a:r>
              <a:rPr lang="en-GB" dirty="0"/>
              <a:t>Do following for every vertex u in topological order. </a:t>
            </a:r>
          </a:p>
          <a:p>
            <a:r>
              <a:rPr lang="en-GB" dirty="0"/>
              <a:t>………..Do following for every adjacent vertex v of u </a:t>
            </a:r>
          </a:p>
          <a:p>
            <a:r>
              <a:rPr lang="en-GB" dirty="0"/>
              <a:t>………………if (</a:t>
            </a:r>
            <a:r>
              <a:rPr lang="en-GB" dirty="0" err="1"/>
              <a:t>dist</a:t>
            </a:r>
            <a:r>
              <a:rPr lang="en-GB" dirty="0"/>
              <a:t>[v] &gt; </a:t>
            </a:r>
            <a:r>
              <a:rPr lang="en-GB" dirty="0" err="1"/>
              <a:t>dist</a:t>
            </a:r>
            <a:r>
              <a:rPr lang="en-GB" dirty="0"/>
              <a:t>[u] + weight(u, v)) //relax edge </a:t>
            </a:r>
            <a:r>
              <a:rPr lang="en-GB" dirty="0" err="1"/>
              <a:t>uv</a:t>
            </a:r>
            <a:endParaRPr lang="en-GB" dirty="0"/>
          </a:p>
          <a:p>
            <a:r>
              <a:rPr lang="en-GB" dirty="0"/>
              <a:t>………………………</a:t>
            </a:r>
            <a:r>
              <a:rPr lang="en-GB" dirty="0" err="1"/>
              <a:t>dist</a:t>
            </a:r>
            <a:r>
              <a:rPr lang="en-GB" dirty="0"/>
              <a:t>[v] = </a:t>
            </a:r>
            <a:r>
              <a:rPr lang="en-GB" dirty="0" err="1"/>
              <a:t>dist</a:t>
            </a:r>
            <a:r>
              <a:rPr lang="en-GB" dirty="0"/>
              <a:t>[u] + weight(u, v) </a:t>
            </a:r>
          </a:p>
          <a:p>
            <a:r>
              <a:rPr lang="en-GB" dirty="0"/>
              <a:t>Time Complexity: Time complexity of topological sorting is O(V+E). After finding topological order, the algorithm process all vertices and for every vertex, it runs a loop for all adjacent vertices. Total adjacent vertices in a graph is O(E). So the inner loop runs O(V+E) times. Therefore, overall time complexity of this algorithm is O(V+E).</a:t>
            </a:r>
            <a:endParaRPr lang="en-SE" dirty="0"/>
          </a:p>
        </p:txBody>
      </p:sp>
    </p:spTree>
    <p:extLst>
      <p:ext uri="{BB962C8B-B14F-4D97-AF65-F5344CB8AC3E}">
        <p14:creationId xmlns:p14="http://schemas.microsoft.com/office/powerpoint/2010/main" val="2224538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normAutofit fontScale="90000"/>
          </a:bodyPr>
          <a:lstStyle/>
          <a:p>
            <a:r>
              <a:rPr lang="en-US" altLang="zh-CN" dirty="0"/>
              <a:t>Topological Sort for Shortest</a:t>
            </a:r>
            <a:r>
              <a:rPr lang="zh-CN" altLang="en-US" dirty="0"/>
              <a:t> </a:t>
            </a:r>
            <a:r>
              <a:rPr lang="en-US" altLang="zh-CN" dirty="0"/>
              <a:t>Paths in Edge-weighted DAG</a:t>
            </a:r>
            <a:endParaRPr lang="en-US" dirty="0"/>
          </a:p>
        </p:txBody>
      </p:sp>
      <p:sp>
        <p:nvSpPr>
          <p:cNvPr id="4" name="Rectangle 3">
            <a:extLst>
              <a:ext uri="{FF2B5EF4-FFF2-40B4-BE49-F238E27FC236}">
                <a16:creationId xmlns:a16="http://schemas.microsoft.com/office/drawing/2014/main" id="{FEBF2C0F-0B5D-A243-AD50-6FF3EF9A13AA}"/>
              </a:ext>
            </a:extLst>
          </p:cNvPr>
          <p:cNvSpPr/>
          <p:nvPr/>
        </p:nvSpPr>
        <p:spPr>
          <a:xfrm>
            <a:off x="750815" y="1342137"/>
            <a:ext cx="5910045" cy="584775"/>
          </a:xfrm>
          <a:prstGeom prst="rect">
            <a:avLst/>
          </a:prstGeom>
          <a:solidFill>
            <a:srgbClr val="FF0000"/>
          </a:solidFill>
        </p:spPr>
        <p:txBody>
          <a:bodyPr wrap="square">
            <a:spAutoFit/>
          </a:bodyPr>
          <a:lstStyle/>
          <a:p>
            <a:pPr>
              <a:spcBef>
                <a:spcPts val="300"/>
              </a:spcBef>
              <a:spcAft>
                <a:spcPts val="300"/>
              </a:spcAft>
              <a:buClr>
                <a:schemeClr val="accent1"/>
              </a:buClr>
            </a:pPr>
            <a:r>
              <a:rPr lang="en-US" sz="1600" dirty="0">
                <a:solidFill>
                  <a:schemeClr val="bg1"/>
                </a:solidFill>
                <a:latin typeface="Arial"/>
                <a:cs typeface="Arial"/>
              </a:rPr>
              <a:t>Suppose that an edge-weighted digraph has no directed cycles. Is it easier to find shortest paths than in a general digraph?</a:t>
            </a:r>
          </a:p>
        </p:txBody>
      </p:sp>
      <p:sp>
        <p:nvSpPr>
          <p:cNvPr id="5" name="Rectangle 4">
            <a:extLst>
              <a:ext uri="{FF2B5EF4-FFF2-40B4-BE49-F238E27FC236}">
                <a16:creationId xmlns:a16="http://schemas.microsoft.com/office/drawing/2014/main" id="{EDA9FDAF-C581-E145-8B7F-FF78A9E6452F}"/>
              </a:ext>
            </a:extLst>
          </p:cNvPr>
          <p:cNvSpPr/>
          <p:nvPr/>
        </p:nvSpPr>
        <p:spPr>
          <a:xfrm>
            <a:off x="7156160" y="1465247"/>
            <a:ext cx="587928" cy="338554"/>
          </a:xfrm>
          <a:prstGeom prst="rect">
            <a:avLst/>
          </a:prstGeom>
          <a:solidFill>
            <a:srgbClr val="1B8E1D"/>
          </a:solidFill>
        </p:spPr>
        <p:txBody>
          <a:bodyPr wrap="square">
            <a:spAutoFit/>
          </a:bodyPr>
          <a:lstStyle/>
          <a:p>
            <a:pPr>
              <a:spcBef>
                <a:spcPts val="300"/>
              </a:spcBef>
              <a:spcAft>
                <a:spcPts val="300"/>
              </a:spcAft>
              <a:buClr>
                <a:schemeClr val="accent1"/>
              </a:buClr>
            </a:pPr>
            <a:r>
              <a:rPr lang="en-US" altLang="zh-CN" sz="1600" dirty="0">
                <a:solidFill>
                  <a:schemeClr val="bg1"/>
                </a:solidFill>
                <a:latin typeface="Arial"/>
                <a:cs typeface="Arial"/>
              </a:rPr>
              <a:t>Yes!</a:t>
            </a:r>
            <a:endParaRPr lang="en-US" sz="1600" dirty="0">
              <a:solidFill>
                <a:schemeClr val="bg1"/>
              </a:solidFill>
              <a:latin typeface="Arial"/>
              <a:cs typeface="Arial"/>
            </a:endParaRPr>
          </a:p>
        </p:txBody>
      </p:sp>
      <p:sp>
        <p:nvSpPr>
          <p:cNvPr id="6" name="Rectangle 5">
            <a:extLst>
              <a:ext uri="{FF2B5EF4-FFF2-40B4-BE49-F238E27FC236}">
                <a16:creationId xmlns:a16="http://schemas.microsoft.com/office/drawing/2014/main" id="{B99E1210-53B8-D044-B947-6BB1DC48B366}"/>
              </a:ext>
            </a:extLst>
          </p:cNvPr>
          <p:cNvSpPr/>
          <p:nvPr/>
        </p:nvSpPr>
        <p:spPr>
          <a:xfrm>
            <a:off x="750815" y="2094408"/>
            <a:ext cx="3821185" cy="600164"/>
          </a:xfrm>
          <a:prstGeom prst="rect">
            <a:avLst/>
          </a:prstGeom>
          <a:solidFill>
            <a:srgbClr val="E6A20E"/>
          </a:solidFill>
        </p:spPr>
        <p:txBody>
          <a:bodyPr wrap="square">
            <a:spAutoFit/>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vertices in topological order.</a:t>
            </a:r>
          </a:p>
          <a:p>
            <a:pPr indent="-285750">
              <a:spcBef>
                <a:spcPts val="300"/>
              </a:spcBef>
              <a:spcAft>
                <a:spcPts val="300"/>
              </a:spcAft>
              <a:buClr>
                <a:schemeClr val="accent1"/>
              </a:buClr>
              <a:buFont typeface="Wingdings" pitchFamily="2" charset="2"/>
              <a:buChar char="§"/>
            </a:pPr>
            <a:r>
              <a:rPr lang="en-US" sz="1400" dirty="0">
                <a:latin typeface="Arial"/>
                <a:cs typeface="Arial"/>
              </a:rPr>
              <a:t>Relax all edges pointing from that vertex</a:t>
            </a:r>
          </a:p>
        </p:txBody>
      </p:sp>
      <p:sp>
        <p:nvSpPr>
          <p:cNvPr id="7" name="Oval 6">
            <a:extLst>
              <a:ext uri="{FF2B5EF4-FFF2-40B4-BE49-F238E27FC236}">
                <a16:creationId xmlns:a16="http://schemas.microsoft.com/office/drawing/2014/main" id="{8D955ABE-B04F-B846-BDC4-F69E2A70C951}"/>
              </a:ext>
            </a:extLst>
          </p:cNvPr>
          <p:cNvSpPr/>
          <p:nvPr/>
        </p:nvSpPr>
        <p:spPr>
          <a:xfrm>
            <a:off x="2121842" y="31627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519862" y="3578210"/>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92498" y="3947522"/>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984470" y="5013241"/>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588150" y="3406113"/>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730576" y="4849130"/>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2023960" y="3649494"/>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2023960" y="5027209"/>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128595" y="4955925"/>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96884" y="6000385"/>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3052759" y="5656189"/>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96884" y="5656189"/>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963730" y="4605748"/>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257114" y="4783828"/>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95441" y="3578210"/>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385632" y="4597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94479" y="353204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730576" y="575700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97422" y="436236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5074172" y="597343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586451" y="5412807"/>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790806" y="454044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618786" y="4018806"/>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783651" y="5013241"/>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114827" y="519772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683608" y="422789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187437" y="5167773"/>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2079216" y="403101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856196" y="40103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238610" y="464178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145635" y="349356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438061" y="392020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723156" y="4710772"/>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748867" y="51866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438694" y="523211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879350" y="57069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190900" y="531847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532671" y="469603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94188" y="577783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860757" y="60872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6555851" y="2015778"/>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6555851" y="241621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6509787" y="2361657"/>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7060949" y="2386791"/>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7060949" y="2386791"/>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596841" y="4277024"/>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596841" y="4669069"/>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6550777" y="4614514"/>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7101939" y="46480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7138003" y="275805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7140326" y="39686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7140326" y="3354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7518113" y="2386791"/>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7518113" y="4669068"/>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7154474" y="49966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7156797" y="624920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7156797" y="562711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7138003" y="31525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7138003"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7154474" y="52095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7154474" y="541831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889629" y="2386790"/>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7140326" y="35673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605000"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7161322" y="582729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7566751"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822334" y="4666554"/>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7138003" y="37797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7169986" y="603965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7128379" y="252457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590984" y="37754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56F3C7C-41C1-6948-A705-A8E136108EAA}"/>
              </a:ext>
            </a:extLst>
          </p:cNvPr>
          <p:cNvCxnSpPr/>
          <p:nvPr/>
        </p:nvCxnSpPr>
        <p:spPr>
          <a:xfrm>
            <a:off x="7974444" y="29347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8190922" y="238678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7572841" y="60461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0F3969B-0425-6647-AB33-8BC62BF5F428}"/>
              </a:ext>
            </a:extLst>
          </p:cNvPr>
          <p:cNvCxnSpPr/>
          <p:nvPr/>
        </p:nvCxnSpPr>
        <p:spPr>
          <a:xfrm>
            <a:off x="7855633"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8075291" y="4658810"/>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974444" y="376223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609831" y="31367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855633" y="60480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7563009" y="54267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C52D7395-5750-8F40-A14A-294DEDA23FAA}"/>
              </a:ext>
            </a:extLst>
          </p:cNvPr>
          <p:cNvSpPr txBox="1"/>
          <p:nvPr/>
        </p:nvSpPr>
        <p:spPr>
          <a:xfrm>
            <a:off x="4292634" y="2854102"/>
            <a:ext cx="2108269"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0  1  4  7  5  2  3  6</a:t>
            </a:r>
          </a:p>
        </p:txBody>
      </p:sp>
      <p:cxnSp>
        <p:nvCxnSpPr>
          <p:cNvPr id="97" name="Straight Arrow Connector 96">
            <a:extLst>
              <a:ext uri="{FF2B5EF4-FFF2-40B4-BE49-F238E27FC236}">
                <a16:creationId xmlns:a16="http://schemas.microsoft.com/office/drawing/2014/main" id="{B4328D54-C636-2445-ACFB-F159FEA6FF7A}"/>
              </a:ext>
            </a:extLst>
          </p:cNvPr>
          <p:cNvCxnSpPr>
            <a:cxnSpLocks/>
          </p:cNvCxnSpPr>
          <p:nvPr/>
        </p:nvCxnSpPr>
        <p:spPr>
          <a:xfrm flipV="1">
            <a:off x="443817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B212FD26-214D-F541-8B30-2C17431EB6E1}"/>
              </a:ext>
            </a:extLst>
          </p:cNvPr>
          <p:cNvCxnSpPr>
            <a:cxnSpLocks/>
          </p:cNvCxnSpPr>
          <p:nvPr/>
        </p:nvCxnSpPr>
        <p:spPr>
          <a:xfrm flipV="1">
            <a:off x="469364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CB05DA6-6C8D-F246-8388-C5F564498676}"/>
              </a:ext>
            </a:extLst>
          </p:cNvPr>
          <p:cNvCxnSpPr>
            <a:cxnSpLocks/>
          </p:cNvCxnSpPr>
          <p:nvPr/>
        </p:nvCxnSpPr>
        <p:spPr>
          <a:xfrm flipV="1">
            <a:off x="4949110"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CFBD5B3-8770-3B47-A381-80B469172587}"/>
              </a:ext>
            </a:extLst>
          </p:cNvPr>
          <p:cNvCxnSpPr>
            <a:cxnSpLocks/>
          </p:cNvCxnSpPr>
          <p:nvPr/>
        </p:nvCxnSpPr>
        <p:spPr>
          <a:xfrm flipV="1">
            <a:off x="5460046"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1A4F123A-259E-F34F-AD0A-47CD9C71A0FB}"/>
              </a:ext>
            </a:extLst>
          </p:cNvPr>
          <p:cNvCxnSpPr>
            <a:cxnSpLocks/>
          </p:cNvCxnSpPr>
          <p:nvPr/>
        </p:nvCxnSpPr>
        <p:spPr>
          <a:xfrm flipV="1">
            <a:off x="6226453"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7351B10-A6B0-814F-BBF5-2FA539903AE4}"/>
              </a:ext>
            </a:extLst>
          </p:cNvPr>
          <p:cNvCxnSpPr>
            <a:cxnSpLocks/>
          </p:cNvCxnSpPr>
          <p:nvPr/>
        </p:nvCxnSpPr>
        <p:spPr>
          <a:xfrm flipV="1">
            <a:off x="5204578"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3F3644DB-DBF6-9544-BD48-E35035331311}"/>
              </a:ext>
            </a:extLst>
          </p:cNvPr>
          <p:cNvCxnSpPr>
            <a:cxnSpLocks/>
          </p:cNvCxnSpPr>
          <p:nvPr/>
        </p:nvCxnSpPr>
        <p:spPr>
          <a:xfrm flipV="1">
            <a:off x="597098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B781C96F-8CD2-4B4A-9DA0-8E6D97C81E72}"/>
              </a:ext>
            </a:extLst>
          </p:cNvPr>
          <p:cNvCxnSpPr>
            <a:cxnSpLocks/>
          </p:cNvCxnSpPr>
          <p:nvPr/>
        </p:nvCxnSpPr>
        <p:spPr>
          <a:xfrm flipV="1">
            <a:off x="571551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par>
                                <p:cTn id="23" presetID="9"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par>
                                <p:cTn id="29" presetID="9"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par>
                                <p:cTn id="32" presetID="9"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dissolve">
                                      <p:cBhvr>
                                        <p:cTn id="34" dur="500"/>
                                        <p:tgtEl>
                                          <p:spTgt spid="11"/>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par>
                                <p:cTn id="38" presetID="9"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dissolve">
                                      <p:cBhvr>
                                        <p:cTn id="40" dur="500"/>
                                        <p:tgtEl>
                                          <p:spTgt spid="13"/>
                                        </p:tgtEl>
                                      </p:cBhvr>
                                    </p:animEffect>
                                  </p:childTnLst>
                                </p:cTn>
                              </p:par>
                              <p:par>
                                <p:cTn id="41" presetID="9"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dissolve">
                                      <p:cBhvr>
                                        <p:cTn id="43" dur="500"/>
                                        <p:tgtEl>
                                          <p:spTgt spid="14"/>
                                        </p:tgtEl>
                                      </p:cBhvr>
                                    </p:animEffect>
                                  </p:childTnLst>
                                </p:cTn>
                              </p:par>
                              <p:par>
                                <p:cTn id="44" presetID="9"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dissolve">
                                      <p:cBhvr>
                                        <p:cTn id="46" dur="500"/>
                                        <p:tgtEl>
                                          <p:spTgt spid="15"/>
                                        </p:tgtEl>
                                      </p:cBhvr>
                                    </p:animEffect>
                                  </p:childTnLst>
                                </p:cTn>
                              </p:par>
                              <p:par>
                                <p:cTn id="47" presetID="9"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dissolve">
                                      <p:cBhvr>
                                        <p:cTn id="49" dur="500"/>
                                        <p:tgtEl>
                                          <p:spTgt spid="16"/>
                                        </p:tgtEl>
                                      </p:cBhvr>
                                    </p:animEffect>
                                  </p:childTnLst>
                                </p:cTn>
                              </p:par>
                              <p:par>
                                <p:cTn id="50" presetID="9" presetClass="entr" presetSubtype="0"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dissolve">
                                      <p:cBhvr>
                                        <p:cTn id="52" dur="500"/>
                                        <p:tgtEl>
                                          <p:spTgt spid="17"/>
                                        </p:tgtEl>
                                      </p:cBhvr>
                                    </p:animEffect>
                                  </p:childTnLst>
                                </p:cTn>
                              </p:par>
                              <p:par>
                                <p:cTn id="53" presetID="9"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par>
                                <p:cTn id="56" presetID="9" presetClass="entr" presetSubtype="0" fill="hold"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dissolve">
                                      <p:cBhvr>
                                        <p:cTn id="58" dur="500"/>
                                        <p:tgtEl>
                                          <p:spTgt spid="19"/>
                                        </p:tgtEl>
                                      </p:cBhvr>
                                    </p:animEffect>
                                  </p:childTnLst>
                                </p:cTn>
                              </p:par>
                              <p:par>
                                <p:cTn id="59" presetID="9"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dissolve">
                                      <p:cBhvr>
                                        <p:cTn id="61" dur="500"/>
                                        <p:tgtEl>
                                          <p:spTgt spid="20"/>
                                        </p:tgtEl>
                                      </p:cBhvr>
                                    </p:animEffect>
                                  </p:childTnLst>
                                </p:cTn>
                              </p:par>
                              <p:par>
                                <p:cTn id="62" presetID="9"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dissolve">
                                      <p:cBhvr>
                                        <p:cTn id="64" dur="500"/>
                                        <p:tgtEl>
                                          <p:spTgt spid="21"/>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dissolve">
                                      <p:cBhvr>
                                        <p:cTn id="67" dur="500"/>
                                        <p:tgtEl>
                                          <p:spTgt spid="22"/>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dissolve">
                                      <p:cBhvr>
                                        <p:cTn id="70" dur="500"/>
                                        <p:tgtEl>
                                          <p:spTgt spid="23"/>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dissolve">
                                      <p:cBhvr>
                                        <p:cTn id="73" dur="500"/>
                                        <p:tgtEl>
                                          <p:spTgt spid="24"/>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dissolve">
                                      <p:cBhvr>
                                        <p:cTn id="76" dur="500"/>
                                        <p:tgtEl>
                                          <p:spTgt spid="25"/>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dissolve">
                                      <p:cBhvr>
                                        <p:cTn id="79" dur="500"/>
                                        <p:tgtEl>
                                          <p:spTgt spid="26"/>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dissolve">
                                      <p:cBhvr>
                                        <p:cTn id="82" dur="500"/>
                                        <p:tgtEl>
                                          <p:spTgt spid="27"/>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dissolve">
                                      <p:cBhvr>
                                        <p:cTn id="85" dur="500"/>
                                        <p:tgtEl>
                                          <p:spTgt spid="28"/>
                                        </p:tgtEl>
                                      </p:cBhvr>
                                    </p:animEffect>
                                  </p:childTnLst>
                                </p:cTn>
                              </p:par>
                              <p:par>
                                <p:cTn id="86" presetID="9" presetClass="entr" presetSubtype="0" fill="hold" nodeType="with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dissolve">
                                      <p:cBhvr>
                                        <p:cTn id="88" dur="500"/>
                                        <p:tgtEl>
                                          <p:spTgt spid="29"/>
                                        </p:tgtEl>
                                      </p:cBhvr>
                                    </p:animEffect>
                                  </p:childTnLst>
                                </p:cTn>
                              </p:par>
                              <p:par>
                                <p:cTn id="89" presetID="9"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dissolve">
                                      <p:cBhvr>
                                        <p:cTn id="91" dur="500"/>
                                        <p:tgtEl>
                                          <p:spTgt spid="30"/>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dissolve">
                                      <p:cBhvr>
                                        <p:cTn id="94" dur="500"/>
                                        <p:tgtEl>
                                          <p:spTgt spid="31"/>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dissolve">
                                      <p:cBhvr>
                                        <p:cTn id="97" dur="500"/>
                                        <p:tgtEl>
                                          <p:spTgt spid="32"/>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dissolve">
                                      <p:cBhvr>
                                        <p:cTn id="100" dur="500"/>
                                        <p:tgtEl>
                                          <p:spTgt spid="33"/>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dissolve">
                                      <p:cBhvr>
                                        <p:cTn id="103" dur="500"/>
                                        <p:tgtEl>
                                          <p:spTgt spid="34"/>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5"/>
                                        </p:tgtEl>
                                        <p:attrNameLst>
                                          <p:attrName>style.visibility</p:attrName>
                                        </p:attrNameLst>
                                      </p:cBhvr>
                                      <p:to>
                                        <p:strVal val="visible"/>
                                      </p:to>
                                    </p:set>
                                    <p:animEffect transition="in" filter="dissolve">
                                      <p:cBhvr>
                                        <p:cTn id="106" dur="500"/>
                                        <p:tgtEl>
                                          <p:spTgt spid="35"/>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6"/>
                                        </p:tgtEl>
                                        <p:attrNameLst>
                                          <p:attrName>style.visibility</p:attrName>
                                        </p:attrNameLst>
                                      </p:cBhvr>
                                      <p:to>
                                        <p:strVal val="visible"/>
                                      </p:to>
                                    </p:set>
                                    <p:animEffect transition="in" filter="dissolve">
                                      <p:cBhvr>
                                        <p:cTn id="109" dur="500"/>
                                        <p:tgtEl>
                                          <p:spTgt spid="36"/>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37"/>
                                        </p:tgtEl>
                                        <p:attrNameLst>
                                          <p:attrName>style.visibility</p:attrName>
                                        </p:attrNameLst>
                                      </p:cBhvr>
                                      <p:to>
                                        <p:strVal val="visible"/>
                                      </p:to>
                                    </p:set>
                                    <p:animEffect transition="in" filter="dissolve">
                                      <p:cBhvr>
                                        <p:cTn id="112" dur="500"/>
                                        <p:tgtEl>
                                          <p:spTgt spid="37"/>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dissolve">
                                      <p:cBhvr>
                                        <p:cTn id="115" dur="500"/>
                                        <p:tgtEl>
                                          <p:spTgt spid="38"/>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39"/>
                                        </p:tgtEl>
                                        <p:attrNameLst>
                                          <p:attrName>style.visibility</p:attrName>
                                        </p:attrNameLst>
                                      </p:cBhvr>
                                      <p:to>
                                        <p:strVal val="visible"/>
                                      </p:to>
                                    </p:set>
                                    <p:animEffect transition="in" filter="dissolve">
                                      <p:cBhvr>
                                        <p:cTn id="118" dur="500"/>
                                        <p:tgtEl>
                                          <p:spTgt spid="39"/>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0"/>
                                        </p:tgtEl>
                                        <p:attrNameLst>
                                          <p:attrName>style.visibility</p:attrName>
                                        </p:attrNameLst>
                                      </p:cBhvr>
                                      <p:to>
                                        <p:strVal val="visible"/>
                                      </p:to>
                                    </p:set>
                                    <p:animEffect transition="in" filter="dissolve">
                                      <p:cBhvr>
                                        <p:cTn id="121" dur="500"/>
                                        <p:tgtEl>
                                          <p:spTgt spid="40"/>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1"/>
                                        </p:tgtEl>
                                        <p:attrNameLst>
                                          <p:attrName>style.visibility</p:attrName>
                                        </p:attrNameLst>
                                      </p:cBhvr>
                                      <p:to>
                                        <p:strVal val="visible"/>
                                      </p:to>
                                    </p:set>
                                    <p:animEffect transition="in" filter="dissolve">
                                      <p:cBhvr>
                                        <p:cTn id="124" dur="500"/>
                                        <p:tgtEl>
                                          <p:spTgt spid="41"/>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2"/>
                                        </p:tgtEl>
                                        <p:attrNameLst>
                                          <p:attrName>style.visibility</p:attrName>
                                        </p:attrNameLst>
                                      </p:cBhvr>
                                      <p:to>
                                        <p:strVal val="visible"/>
                                      </p:to>
                                    </p:set>
                                    <p:animEffect transition="in" filter="dissolve">
                                      <p:cBhvr>
                                        <p:cTn id="127" dur="500"/>
                                        <p:tgtEl>
                                          <p:spTgt spid="42"/>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43"/>
                                        </p:tgtEl>
                                        <p:attrNameLst>
                                          <p:attrName>style.visibility</p:attrName>
                                        </p:attrNameLst>
                                      </p:cBhvr>
                                      <p:to>
                                        <p:strVal val="visible"/>
                                      </p:to>
                                    </p:set>
                                    <p:animEffect transition="in" filter="dissolve">
                                      <p:cBhvr>
                                        <p:cTn id="130" dur="500"/>
                                        <p:tgtEl>
                                          <p:spTgt spid="43"/>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4"/>
                                        </p:tgtEl>
                                        <p:attrNameLst>
                                          <p:attrName>style.visibility</p:attrName>
                                        </p:attrNameLst>
                                      </p:cBhvr>
                                      <p:to>
                                        <p:strVal val="visible"/>
                                      </p:to>
                                    </p:set>
                                    <p:animEffect transition="in" filter="dissolve">
                                      <p:cBhvr>
                                        <p:cTn id="133" dur="500"/>
                                        <p:tgtEl>
                                          <p:spTgt spid="44"/>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45"/>
                                        </p:tgtEl>
                                        <p:attrNameLst>
                                          <p:attrName>style.visibility</p:attrName>
                                        </p:attrNameLst>
                                      </p:cBhvr>
                                      <p:to>
                                        <p:strVal val="visible"/>
                                      </p:to>
                                    </p:set>
                                    <p:animEffect transition="in" filter="dissolve">
                                      <p:cBhvr>
                                        <p:cTn id="136" dur="500"/>
                                        <p:tgtEl>
                                          <p:spTgt spid="45"/>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46"/>
                                        </p:tgtEl>
                                        <p:attrNameLst>
                                          <p:attrName>style.visibility</p:attrName>
                                        </p:attrNameLst>
                                      </p:cBhvr>
                                      <p:to>
                                        <p:strVal val="visible"/>
                                      </p:to>
                                    </p:set>
                                    <p:animEffect transition="in" filter="dissolve">
                                      <p:cBhvr>
                                        <p:cTn id="139" dur="500"/>
                                        <p:tgtEl>
                                          <p:spTgt spid="46"/>
                                        </p:tgtEl>
                                      </p:cBhvr>
                                    </p:animEffect>
                                  </p:childTnLst>
                                </p:cTn>
                              </p:par>
                            </p:childTnLst>
                          </p:cTn>
                        </p:par>
                      </p:childTnLst>
                    </p:cTn>
                  </p:par>
                  <p:par>
                    <p:cTn id="140" fill="hold">
                      <p:stCondLst>
                        <p:cond delay="indefinite"/>
                      </p:stCondLst>
                      <p:childTnLst>
                        <p:par>
                          <p:cTn id="141" fill="hold">
                            <p:stCondLst>
                              <p:cond delay="0"/>
                            </p:stCondLst>
                            <p:childTnLst>
                              <p:par>
                                <p:cTn id="142" presetID="9" presetClass="entr" presetSubtype="0" fill="hold" grpId="0" nodeType="clickEffect">
                                  <p:stCondLst>
                                    <p:cond delay="0"/>
                                  </p:stCondLst>
                                  <p:childTnLst>
                                    <p:set>
                                      <p:cBhvr>
                                        <p:cTn id="143" dur="1" fill="hold">
                                          <p:stCondLst>
                                            <p:cond delay="0"/>
                                          </p:stCondLst>
                                        </p:cTn>
                                        <p:tgtEl>
                                          <p:spTgt spid="88"/>
                                        </p:tgtEl>
                                        <p:attrNameLst>
                                          <p:attrName>style.visibility</p:attrName>
                                        </p:attrNameLst>
                                      </p:cBhvr>
                                      <p:to>
                                        <p:strVal val="visible"/>
                                      </p:to>
                                    </p:set>
                                    <p:animEffect transition="in" filter="dissolve">
                                      <p:cBhvr>
                                        <p:cTn id="144" dur="500"/>
                                        <p:tgtEl>
                                          <p:spTgt spid="88"/>
                                        </p:tgtEl>
                                      </p:cBhvr>
                                    </p:animEffect>
                                  </p:childTnLst>
                                </p:cTn>
                              </p:par>
                            </p:childTnLst>
                          </p:cTn>
                        </p:par>
                      </p:childTnLst>
                    </p:cTn>
                  </p:par>
                  <p:par>
                    <p:cTn id="145" fill="hold">
                      <p:stCondLst>
                        <p:cond delay="indefinite"/>
                      </p:stCondLst>
                      <p:childTnLst>
                        <p:par>
                          <p:cTn id="146" fill="hold">
                            <p:stCondLst>
                              <p:cond delay="0"/>
                            </p:stCondLst>
                            <p:childTnLst>
                              <p:par>
                                <p:cTn id="147" presetID="9" presetClass="entr" presetSubtype="0" fill="hold" grpId="0" nodeType="clickEffect">
                                  <p:stCondLst>
                                    <p:cond delay="0"/>
                                  </p:stCondLst>
                                  <p:childTnLst>
                                    <p:set>
                                      <p:cBhvr>
                                        <p:cTn id="148" dur="1" fill="hold">
                                          <p:stCondLst>
                                            <p:cond delay="0"/>
                                          </p:stCondLst>
                                        </p:cTn>
                                        <p:tgtEl>
                                          <p:spTgt spid="47"/>
                                        </p:tgtEl>
                                        <p:attrNameLst>
                                          <p:attrName>style.visibility</p:attrName>
                                        </p:attrNameLst>
                                      </p:cBhvr>
                                      <p:to>
                                        <p:strVal val="visible"/>
                                      </p:to>
                                    </p:set>
                                    <p:animEffect transition="in" filter="dissolve">
                                      <p:cBhvr>
                                        <p:cTn id="149" dur="500"/>
                                        <p:tgtEl>
                                          <p:spTgt spid="47"/>
                                        </p:tgtEl>
                                      </p:cBhvr>
                                    </p:animEffect>
                                  </p:childTnLst>
                                </p:cTn>
                              </p:par>
                              <p:par>
                                <p:cTn id="150" presetID="9" presetClass="entr" presetSubtype="0" fill="hold" nodeType="withEffect">
                                  <p:stCondLst>
                                    <p:cond delay="0"/>
                                  </p:stCondLst>
                                  <p:childTnLst>
                                    <p:set>
                                      <p:cBhvr>
                                        <p:cTn id="151" dur="1" fill="hold">
                                          <p:stCondLst>
                                            <p:cond delay="0"/>
                                          </p:stCondLst>
                                        </p:cTn>
                                        <p:tgtEl>
                                          <p:spTgt spid="49"/>
                                        </p:tgtEl>
                                        <p:attrNameLst>
                                          <p:attrName>style.visibility</p:attrName>
                                        </p:attrNameLst>
                                      </p:cBhvr>
                                      <p:to>
                                        <p:strVal val="visible"/>
                                      </p:to>
                                    </p:set>
                                    <p:animEffect transition="in" filter="dissolve">
                                      <p:cBhvr>
                                        <p:cTn id="152" dur="500"/>
                                        <p:tgtEl>
                                          <p:spTgt spid="49"/>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48"/>
                                        </p:tgtEl>
                                        <p:attrNameLst>
                                          <p:attrName>style.visibility</p:attrName>
                                        </p:attrNameLst>
                                      </p:cBhvr>
                                      <p:to>
                                        <p:strVal val="visible"/>
                                      </p:to>
                                    </p:set>
                                    <p:animEffect transition="in" filter="dissolve">
                                      <p:cBhvr>
                                        <p:cTn id="155" dur="500"/>
                                        <p:tgtEl>
                                          <p:spTgt spid="48"/>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50"/>
                                        </p:tgtEl>
                                        <p:attrNameLst>
                                          <p:attrName>style.visibility</p:attrName>
                                        </p:attrNameLst>
                                      </p:cBhvr>
                                      <p:to>
                                        <p:strVal val="visible"/>
                                      </p:to>
                                    </p:set>
                                    <p:animEffect transition="in" filter="dissolve">
                                      <p:cBhvr>
                                        <p:cTn id="158" dur="500"/>
                                        <p:tgtEl>
                                          <p:spTgt spid="50"/>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4"/>
                                        </p:tgtEl>
                                        <p:attrNameLst>
                                          <p:attrName>style.visibility</p:attrName>
                                        </p:attrNameLst>
                                      </p:cBhvr>
                                      <p:to>
                                        <p:strVal val="visible"/>
                                      </p:to>
                                    </p:set>
                                    <p:animEffect transition="in" filter="dissolve">
                                      <p:cBhvr>
                                        <p:cTn id="161" dur="500"/>
                                        <p:tgtEl>
                                          <p:spTgt spid="5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2"/>
                                        </p:tgtEl>
                                        <p:attrNameLst>
                                          <p:attrName>style.visibility</p:attrName>
                                        </p:attrNameLst>
                                      </p:cBhvr>
                                      <p:to>
                                        <p:strVal val="visible"/>
                                      </p:to>
                                    </p:set>
                                    <p:animEffect transition="in" filter="dissolve">
                                      <p:cBhvr>
                                        <p:cTn id="164" dur="500"/>
                                        <p:tgtEl>
                                          <p:spTgt spid="52"/>
                                        </p:tgtEl>
                                      </p:cBhvr>
                                    </p:animEffect>
                                  </p:childTnLst>
                                </p:cTn>
                              </p:par>
                              <p:par>
                                <p:cTn id="165" presetID="9" presetClass="entr" presetSubtype="0" fill="hold" nodeType="withEffect">
                                  <p:stCondLst>
                                    <p:cond delay="0"/>
                                  </p:stCondLst>
                                  <p:childTnLst>
                                    <p:set>
                                      <p:cBhvr>
                                        <p:cTn id="166" dur="1" fill="hold">
                                          <p:stCondLst>
                                            <p:cond delay="0"/>
                                          </p:stCondLst>
                                        </p:cTn>
                                        <p:tgtEl>
                                          <p:spTgt spid="53"/>
                                        </p:tgtEl>
                                        <p:attrNameLst>
                                          <p:attrName>style.visibility</p:attrName>
                                        </p:attrNameLst>
                                      </p:cBhvr>
                                      <p:to>
                                        <p:strVal val="visible"/>
                                      </p:to>
                                    </p:set>
                                    <p:animEffect transition="in" filter="dissolve">
                                      <p:cBhvr>
                                        <p:cTn id="167" dur="500"/>
                                        <p:tgtEl>
                                          <p:spTgt spid="53"/>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1"/>
                                        </p:tgtEl>
                                        <p:attrNameLst>
                                          <p:attrName>style.visibility</p:attrName>
                                        </p:attrNameLst>
                                      </p:cBhvr>
                                      <p:to>
                                        <p:strVal val="visible"/>
                                      </p:to>
                                    </p:set>
                                    <p:animEffect transition="in" filter="dissolve">
                                      <p:cBhvr>
                                        <p:cTn id="170" dur="500"/>
                                        <p:tgtEl>
                                          <p:spTgt spid="51"/>
                                        </p:tgtEl>
                                      </p:cBhvr>
                                    </p:animEffect>
                                  </p:childTnLst>
                                </p:cTn>
                              </p:par>
                            </p:childTnLst>
                          </p:cTn>
                        </p:par>
                      </p:childTnLst>
                    </p:cTn>
                  </p:par>
                  <p:par>
                    <p:cTn id="171" fill="hold">
                      <p:stCondLst>
                        <p:cond delay="indefinite"/>
                      </p:stCondLst>
                      <p:childTnLst>
                        <p:par>
                          <p:cTn id="172" fill="hold">
                            <p:stCondLst>
                              <p:cond delay="0"/>
                            </p:stCondLst>
                            <p:childTnLst>
                              <p:par>
                                <p:cTn id="173" presetID="9" presetClass="entr" presetSubtype="0" fill="hold" nodeType="clickEffect">
                                  <p:stCondLst>
                                    <p:cond delay="0"/>
                                  </p:stCondLst>
                                  <p:childTnLst>
                                    <p:set>
                                      <p:cBhvr>
                                        <p:cTn id="174" dur="1" fill="hold">
                                          <p:stCondLst>
                                            <p:cond delay="0"/>
                                          </p:stCondLst>
                                        </p:cTn>
                                        <p:tgtEl>
                                          <p:spTgt spid="97"/>
                                        </p:tgtEl>
                                        <p:attrNameLst>
                                          <p:attrName>style.visibility</p:attrName>
                                        </p:attrNameLst>
                                      </p:cBhvr>
                                      <p:to>
                                        <p:strVal val="visible"/>
                                      </p:to>
                                    </p:set>
                                    <p:animEffect transition="in" filter="dissolve">
                                      <p:cBhvr>
                                        <p:cTn id="175" dur="500"/>
                                        <p:tgtEl>
                                          <p:spTgt spid="97"/>
                                        </p:tgtEl>
                                      </p:cBhvr>
                                    </p:animEffect>
                                  </p:childTnLst>
                                </p:cTn>
                              </p:par>
                            </p:childTnLst>
                          </p:cTn>
                        </p:par>
                      </p:childTnLst>
                    </p:cTn>
                  </p:par>
                  <p:par>
                    <p:cTn id="176" fill="hold">
                      <p:stCondLst>
                        <p:cond delay="indefinite"/>
                      </p:stCondLst>
                      <p:childTnLst>
                        <p:par>
                          <p:cTn id="177" fill="hold">
                            <p:stCondLst>
                              <p:cond delay="0"/>
                            </p:stCondLst>
                            <p:childTnLst>
                              <p:par>
                                <p:cTn id="178" presetID="1" presetClass="emph" presetSubtype="2" fill="hold" nodeType="clickEffect">
                                  <p:stCondLst>
                                    <p:cond delay="0"/>
                                  </p:stCondLst>
                                  <p:childTnLst>
                                    <p:animClr clrSpc="rgb" dir="cw">
                                      <p:cBhvr>
                                        <p:cTn id="179" dur="2000" fill="hold"/>
                                        <p:tgtEl>
                                          <p:spTgt spid="25"/>
                                        </p:tgtEl>
                                        <p:attrNameLst>
                                          <p:attrName>fillcolor</p:attrName>
                                        </p:attrNameLst>
                                      </p:cBhvr>
                                      <p:to>
                                        <a:schemeClr val="accent2"/>
                                      </p:to>
                                    </p:animClr>
                                    <p:set>
                                      <p:cBhvr>
                                        <p:cTn id="180" dur="2000" fill="hold"/>
                                        <p:tgtEl>
                                          <p:spTgt spid="25"/>
                                        </p:tgtEl>
                                        <p:attrNameLst>
                                          <p:attrName>fill.type</p:attrName>
                                        </p:attrNameLst>
                                      </p:cBhvr>
                                      <p:to>
                                        <p:strVal val="solid"/>
                                      </p:to>
                                    </p:set>
                                    <p:set>
                                      <p:cBhvr>
                                        <p:cTn id="181" dur="2000" fill="hold"/>
                                        <p:tgtEl>
                                          <p:spTgt spid="25"/>
                                        </p:tgtEl>
                                        <p:attrNameLst>
                                          <p:attrName>fill.on</p:attrName>
                                        </p:attrNameLst>
                                      </p:cBhvr>
                                      <p:to>
                                        <p:strVal val="true"/>
                                      </p:to>
                                    </p:se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nodeType="clickEffect">
                                  <p:stCondLst>
                                    <p:cond delay="0"/>
                                  </p:stCondLst>
                                  <p:childTnLst>
                                    <p:set>
                                      <p:cBhvr>
                                        <p:cTn id="185" dur="1" fill="hold">
                                          <p:stCondLst>
                                            <p:cond delay="0"/>
                                          </p:stCondLst>
                                        </p:cTn>
                                        <p:tgtEl>
                                          <p:spTgt spid="77"/>
                                        </p:tgtEl>
                                        <p:attrNameLst>
                                          <p:attrName>style.visibility</p:attrName>
                                        </p:attrNameLst>
                                      </p:cBhvr>
                                      <p:to>
                                        <p:strVal val="visible"/>
                                      </p:to>
                                    </p:set>
                                    <p:animEffect transition="in" filter="dissolve">
                                      <p:cBhvr>
                                        <p:cTn id="186" dur="500"/>
                                        <p:tgtEl>
                                          <p:spTgt spid="77"/>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58">
                                            <p:txEl>
                                              <p:pRg st="0" end="0"/>
                                            </p:txEl>
                                          </p:spTgt>
                                        </p:tgtEl>
                                        <p:attrNameLst>
                                          <p:attrName>style.visibility</p:attrName>
                                        </p:attrNameLst>
                                      </p:cBhvr>
                                      <p:to>
                                        <p:strVal val="visible"/>
                                      </p:to>
                                    </p:set>
                                    <p:animEffect transition="in" filter="dissolve">
                                      <p:cBhvr>
                                        <p:cTn id="191" dur="500"/>
                                        <p:tgtEl>
                                          <p:spTgt spid="58">
                                            <p:txEl>
                                              <p:pRg st="0" end="0"/>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7" presetClass="emph" presetSubtype="2" fill="hold" nodeType="clickEffect">
                                  <p:stCondLst>
                                    <p:cond delay="0"/>
                                  </p:stCondLst>
                                  <p:childTnLst>
                                    <p:animClr clrSpc="rgb" dir="cw">
                                      <p:cBhvr>
                                        <p:cTn id="195" dur="2000" fill="hold"/>
                                        <p:tgtEl>
                                          <p:spTgt spid="21"/>
                                        </p:tgtEl>
                                        <p:attrNameLst>
                                          <p:attrName>stroke.color</p:attrName>
                                        </p:attrNameLst>
                                      </p:cBhvr>
                                      <p:to>
                                        <a:schemeClr val="accent2"/>
                                      </p:to>
                                    </p:animClr>
                                    <p:set>
                                      <p:cBhvr>
                                        <p:cTn id="196" dur="2000" fill="hold"/>
                                        <p:tgtEl>
                                          <p:spTgt spid="21"/>
                                        </p:tgtEl>
                                        <p:attrNameLst>
                                          <p:attrName>stroke.on</p:attrName>
                                        </p:attrNameLst>
                                      </p:cBhvr>
                                      <p:to>
                                        <p:strVal val="true"/>
                                      </p:to>
                                    </p:se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5"/>
                                        </p:tgtEl>
                                        <p:attrNameLst>
                                          <p:attrName>style.visibility</p:attrName>
                                        </p:attrNameLst>
                                      </p:cBhvr>
                                      <p:to>
                                        <p:strVal val="visible"/>
                                      </p:to>
                                    </p:set>
                                    <p:animEffect transition="in" filter="dissolve">
                                      <p:cBhvr>
                                        <p:cTn id="201" dur="500"/>
                                        <p:tgtEl>
                                          <p:spTgt spid="55"/>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nodeType="clickEffect">
                                  <p:stCondLst>
                                    <p:cond delay="0"/>
                                  </p:stCondLst>
                                  <p:childTnLst>
                                    <p:set>
                                      <p:cBhvr>
                                        <p:cTn id="205" dur="1" fill="hold">
                                          <p:stCondLst>
                                            <p:cond delay="0"/>
                                          </p:stCondLst>
                                        </p:cTn>
                                        <p:tgtEl>
                                          <p:spTgt spid="58">
                                            <p:txEl>
                                              <p:pRg st="1" end="1"/>
                                            </p:txEl>
                                          </p:spTgt>
                                        </p:tgtEl>
                                        <p:attrNameLst>
                                          <p:attrName>style.visibility</p:attrName>
                                        </p:attrNameLst>
                                      </p:cBhvr>
                                      <p:to>
                                        <p:strVal val="visible"/>
                                      </p:to>
                                    </p:set>
                                    <p:animEffect transition="in" filter="dissolve">
                                      <p:cBhvr>
                                        <p:cTn id="206" dur="500"/>
                                        <p:tgtEl>
                                          <p:spTgt spid="58">
                                            <p:txEl>
                                              <p:pRg st="1" end="1"/>
                                            </p:txEl>
                                          </p:spTgt>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60"/>
                                        </p:tgtEl>
                                        <p:attrNameLst>
                                          <p:attrName>style.visibility</p:attrName>
                                        </p:attrNameLst>
                                      </p:cBhvr>
                                      <p:to>
                                        <p:strVal val="visible"/>
                                      </p:to>
                                    </p:set>
                                    <p:animEffect transition="in" filter="dissolve">
                                      <p:cBhvr>
                                        <p:cTn id="211" dur="500"/>
                                        <p:tgtEl>
                                          <p:spTgt spid="60"/>
                                        </p:tgtEl>
                                      </p:cBhvr>
                                    </p:animEffec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59">
                                            <p:txEl>
                                              <p:pRg st="1" end="1"/>
                                            </p:txEl>
                                          </p:spTgt>
                                        </p:tgtEl>
                                        <p:attrNameLst>
                                          <p:attrName>style.visibility</p:attrName>
                                        </p:attrNameLst>
                                      </p:cBhvr>
                                      <p:to>
                                        <p:strVal val="visible"/>
                                      </p:to>
                                    </p:set>
                                    <p:animEffect transition="in" filter="dissolve">
                                      <p:cBhvr>
                                        <p:cTn id="216" dur="500"/>
                                        <p:tgtEl>
                                          <p:spTgt spid="59">
                                            <p:txEl>
                                              <p:pRg st="1" end="1"/>
                                            </p:txEl>
                                          </p:spTgt>
                                        </p:tgtEl>
                                      </p:cBhvr>
                                    </p:animEffect>
                                  </p:childTnLst>
                                </p:cTn>
                              </p:par>
                            </p:childTnLst>
                          </p:cTn>
                        </p:par>
                      </p:childTnLst>
                    </p:cTn>
                  </p:par>
                  <p:par>
                    <p:cTn id="217" fill="hold">
                      <p:stCondLst>
                        <p:cond delay="indefinite"/>
                      </p:stCondLst>
                      <p:childTnLst>
                        <p:par>
                          <p:cTn id="218" fill="hold">
                            <p:stCondLst>
                              <p:cond delay="0"/>
                            </p:stCondLst>
                            <p:childTnLst>
                              <p:par>
                                <p:cTn id="219" presetID="7" presetClass="emph" presetSubtype="2" fill="hold" nodeType="clickEffect">
                                  <p:stCondLst>
                                    <p:cond delay="0"/>
                                  </p:stCondLst>
                                  <p:childTnLst>
                                    <p:animClr clrSpc="rgb" dir="cw">
                                      <p:cBhvr>
                                        <p:cTn id="220" dur="2000" fill="hold"/>
                                        <p:tgtEl>
                                          <p:spTgt spid="19"/>
                                        </p:tgtEl>
                                        <p:attrNameLst>
                                          <p:attrName>stroke.color</p:attrName>
                                        </p:attrNameLst>
                                      </p:cBhvr>
                                      <p:to>
                                        <a:schemeClr val="accent2"/>
                                      </p:to>
                                    </p:animClr>
                                    <p:set>
                                      <p:cBhvr>
                                        <p:cTn id="221" dur="2000" fill="hold"/>
                                        <p:tgtEl>
                                          <p:spTgt spid="19"/>
                                        </p:tgtEl>
                                        <p:attrNameLst>
                                          <p:attrName>stroke.on</p:attrName>
                                        </p:attrNameLst>
                                      </p:cBhvr>
                                      <p:to>
                                        <p:strVal val="true"/>
                                      </p:to>
                                    </p:se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56"/>
                                        </p:tgtEl>
                                        <p:attrNameLst>
                                          <p:attrName>style.visibility</p:attrName>
                                        </p:attrNameLst>
                                      </p:cBhvr>
                                      <p:to>
                                        <p:strVal val="visible"/>
                                      </p:to>
                                    </p:set>
                                    <p:animEffect transition="in" filter="dissolve">
                                      <p:cBhvr>
                                        <p:cTn id="226" dur="500"/>
                                        <p:tgtEl>
                                          <p:spTgt spid="56"/>
                                        </p:tgtEl>
                                      </p:cBhvr>
                                    </p:animEffect>
                                  </p:childTnLst>
                                </p:cTn>
                              </p:par>
                            </p:childTnLst>
                          </p:cTn>
                        </p:par>
                      </p:childTnLst>
                    </p:cTn>
                  </p:par>
                  <p:par>
                    <p:cTn id="227" fill="hold">
                      <p:stCondLst>
                        <p:cond delay="indefinite"/>
                      </p:stCondLst>
                      <p:childTnLst>
                        <p:par>
                          <p:cTn id="228" fill="hold">
                            <p:stCondLst>
                              <p:cond delay="0"/>
                            </p:stCondLst>
                            <p:childTnLst>
                              <p:par>
                                <p:cTn id="229" presetID="9" presetClass="entr" presetSubtype="0" fill="hold" nodeType="clickEffect">
                                  <p:stCondLst>
                                    <p:cond delay="0"/>
                                  </p:stCondLst>
                                  <p:childTnLst>
                                    <p:set>
                                      <p:cBhvr>
                                        <p:cTn id="230" dur="1" fill="hold">
                                          <p:stCondLst>
                                            <p:cond delay="0"/>
                                          </p:stCondLst>
                                        </p:cTn>
                                        <p:tgtEl>
                                          <p:spTgt spid="58">
                                            <p:txEl>
                                              <p:pRg st="7" end="7"/>
                                            </p:txEl>
                                          </p:spTgt>
                                        </p:tgtEl>
                                        <p:attrNameLst>
                                          <p:attrName>style.visibility</p:attrName>
                                        </p:attrNameLst>
                                      </p:cBhvr>
                                      <p:to>
                                        <p:strVal val="visible"/>
                                      </p:to>
                                    </p:set>
                                    <p:animEffect transition="in" filter="dissolve">
                                      <p:cBhvr>
                                        <p:cTn id="231" dur="500"/>
                                        <p:tgtEl>
                                          <p:spTgt spid="58">
                                            <p:txEl>
                                              <p:pRg st="7" end="7"/>
                                            </p:txEl>
                                          </p:spTgt>
                                        </p:tgtEl>
                                      </p:cBhvr>
                                    </p:animEffect>
                                  </p:childTnLst>
                                </p:cTn>
                              </p:par>
                            </p:childTnLst>
                          </p:cTn>
                        </p:par>
                      </p:childTnLst>
                    </p:cTn>
                  </p:par>
                  <p:par>
                    <p:cTn id="232" fill="hold">
                      <p:stCondLst>
                        <p:cond delay="indefinite"/>
                      </p:stCondLst>
                      <p:childTnLst>
                        <p:par>
                          <p:cTn id="233" fill="hold">
                            <p:stCondLst>
                              <p:cond delay="0"/>
                            </p:stCondLst>
                            <p:childTnLst>
                              <p:par>
                                <p:cTn id="234" presetID="9" presetClass="entr" presetSubtype="0" fill="hold" nodeType="clickEffect">
                                  <p:stCondLst>
                                    <p:cond delay="0"/>
                                  </p:stCondLst>
                                  <p:childTnLst>
                                    <p:set>
                                      <p:cBhvr>
                                        <p:cTn id="235" dur="1" fill="hold">
                                          <p:stCondLst>
                                            <p:cond delay="0"/>
                                          </p:stCondLst>
                                        </p:cTn>
                                        <p:tgtEl>
                                          <p:spTgt spid="61"/>
                                        </p:tgtEl>
                                        <p:attrNameLst>
                                          <p:attrName>style.visibility</p:attrName>
                                        </p:attrNameLst>
                                      </p:cBhvr>
                                      <p:to>
                                        <p:strVal val="visible"/>
                                      </p:to>
                                    </p:set>
                                    <p:animEffect transition="in" filter="dissolve">
                                      <p:cBhvr>
                                        <p:cTn id="236" dur="500"/>
                                        <p:tgtEl>
                                          <p:spTgt spid="61"/>
                                        </p:tgtEl>
                                      </p:cBhvr>
                                    </p:animEffec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59">
                                            <p:txEl>
                                              <p:pRg st="7" end="7"/>
                                            </p:txEl>
                                          </p:spTgt>
                                        </p:tgtEl>
                                        <p:attrNameLst>
                                          <p:attrName>style.visibility</p:attrName>
                                        </p:attrNameLst>
                                      </p:cBhvr>
                                      <p:to>
                                        <p:strVal val="visible"/>
                                      </p:to>
                                    </p:set>
                                    <p:animEffect transition="in" filter="dissolve">
                                      <p:cBhvr>
                                        <p:cTn id="241" dur="500"/>
                                        <p:tgtEl>
                                          <p:spTgt spid="59">
                                            <p:txEl>
                                              <p:pRg st="7" end="7"/>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7" presetClass="emph" presetSubtype="2" fill="hold" nodeType="clickEffect">
                                  <p:stCondLst>
                                    <p:cond delay="0"/>
                                  </p:stCondLst>
                                  <p:childTnLst>
                                    <p:animClr clrSpc="rgb" dir="cw">
                                      <p:cBhvr>
                                        <p:cTn id="245" dur="2000" fill="hold"/>
                                        <p:tgtEl>
                                          <p:spTgt spid="12"/>
                                        </p:tgtEl>
                                        <p:attrNameLst>
                                          <p:attrName>stroke.color</p:attrName>
                                        </p:attrNameLst>
                                      </p:cBhvr>
                                      <p:to>
                                        <a:schemeClr val="accent2"/>
                                      </p:to>
                                    </p:animClr>
                                    <p:set>
                                      <p:cBhvr>
                                        <p:cTn id="246" dur="2000" fill="hold"/>
                                        <p:tgtEl>
                                          <p:spTgt spid="12"/>
                                        </p:tgtEl>
                                        <p:attrNameLst>
                                          <p:attrName>stroke.on</p:attrName>
                                        </p:attrNameLst>
                                      </p:cBhvr>
                                      <p:to>
                                        <p:strVal val="true"/>
                                      </p:to>
                                    </p:se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57"/>
                                        </p:tgtEl>
                                        <p:attrNameLst>
                                          <p:attrName>style.visibility</p:attrName>
                                        </p:attrNameLst>
                                      </p:cBhvr>
                                      <p:to>
                                        <p:strVal val="visible"/>
                                      </p:to>
                                    </p:set>
                                    <p:animEffect transition="in" filter="dissolve">
                                      <p:cBhvr>
                                        <p:cTn id="251" dur="500"/>
                                        <p:tgtEl>
                                          <p:spTgt spid="57"/>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58">
                                            <p:txEl>
                                              <p:pRg st="4" end="4"/>
                                            </p:txEl>
                                          </p:spTgt>
                                        </p:tgtEl>
                                        <p:attrNameLst>
                                          <p:attrName>style.visibility</p:attrName>
                                        </p:attrNameLst>
                                      </p:cBhvr>
                                      <p:to>
                                        <p:strVal val="visible"/>
                                      </p:to>
                                    </p:set>
                                    <p:animEffect transition="in" filter="dissolve">
                                      <p:cBhvr>
                                        <p:cTn id="256" dur="500"/>
                                        <p:tgtEl>
                                          <p:spTgt spid="58">
                                            <p:txEl>
                                              <p:pRg st="4" end="4"/>
                                            </p:txEl>
                                          </p:spTgt>
                                        </p:tgtEl>
                                      </p:cBhvr>
                                    </p:animEffect>
                                  </p:childTnLst>
                                </p:cTn>
                              </p:par>
                            </p:childTnLst>
                          </p:cTn>
                        </p:par>
                      </p:childTnLst>
                    </p:cTn>
                  </p:par>
                  <p:par>
                    <p:cTn id="257" fill="hold">
                      <p:stCondLst>
                        <p:cond delay="indefinite"/>
                      </p:stCondLst>
                      <p:childTnLst>
                        <p:par>
                          <p:cTn id="258" fill="hold">
                            <p:stCondLst>
                              <p:cond delay="0"/>
                            </p:stCondLst>
                            <p:childTnLst>
                              <p:par>
                                <p:cTn id="259" presetID="9" presetClass="entr" presetSubtype="0" fill="hold" nodeType="clickEffect">
                                  <p:stCondLst>
                                    <p:cond delay="0"/>
                                  </p:stCondLst>
                                  <p:childTnLst>
                                    <p:set>
                                      <p:cBhvr>
                                        <p:cTn id="260" dur="1" fill="hold">
                                          <p:stCondLst>
                                            <p:cond delay="0"/>
                                          </p:stCondLst>
                                        </p:cTn>
                                        <p:tgtEl>
                                          <p:spTgt spid="62"/>
                                        </p:tgtEl>
                                        <p:attrNameLst>
                                          <p:attrName>style.visibility</p:attrName>
                                        </p:attrNameLst>
                                      </p:cBhvr>
                                      <p:to>
                                        <p:strVal val="visible"/>
                                      </p:to>
                                    </p:set>
                                    <p:animEffect transition="in" filter="dissolve">
                                      <p:cBhvr>
                                        <p:cTn id="261" dur="500"/>
                                        <p:tgtEl>
                                          <p:spTgt spid="62"/>
                                        </p:tgtEl>
                                      </p:cBhvr>
                                    </p:animEffect>
                                  </p:childTnLst>
                                </p:cTn>
                              </p:par>
                            </p:childTnLst>
                          </p:cTn>
                        </p:par>
                      </p:childTnLst>
                    </p:cTn>
                  </p:par>
                  <p:par>
                    <p:cTn id="262" fill="hold">
                      <p:stCondLst>
                        <p:cond delay="indefinite"/>
                      </p:stCondLst>
                      <p:childTnLst>
                        <p:par>
                          <p:cTn id="263" fill="hold">
                            <p:stCondLst>
                              <p:cond delay="0"/>
                            </p:stCondLst>
                            <p:childTnLst>
                              <p:par>
                                <p:cTn id="264" presetID="9" presetClass="entr" presetSubtype="0" fill="hold" nodeType="clickEffect">
                                  <p:stCondLst>
                                    <p:cond delay="0"/>
                                  </p:stCondLst>
                                  <p:childTnLst>
                                    <p:set>
                                      <p:cBhvr>
                                        <p:cTn id="265" dur="1" fill="hold">
                                          <p:stCondLst>
                                            <p:cond delay="0"/>
                                          </p:stCondLst>
                                        </p:cTn>
                                        <p:tgtEl>
                                          <p:spTgt spid="59">
                                            <p:txEl>
                                              <p:pRg st="4" end="4"/>
                                            </p:txEl>
                                          </p:spTgt>
                                        </p:tgtEl>
                                        <p:attrNameLst>
                                          <p:attrName>style.visibility</p:attrName>
                                        </p:attrNameLst>
                                      </p:cBhvr>
                                      <p:to>
                                        <p:strVal val="visible"/>
                                      </p:to>
                                    </p:set>
                                    <p:animEffect transition="in" filter="dissolve">
                                      <p:cBhvr>
                                        <p:cTn id="266" dur="500"/>
                                        <p:tgtEl>
                                          <p:spTgt spid="59">
                                            <p:txEl>
                                              <p:pRg st="4" end="4"/>
                                            </p:txEl>
                                          </p:spTgt>
                                        </p:tgtEl>
                                      </p:cBhvr>
                                    </p:animEffect>
                                  </p:childTnLst>
                                </p:cTn>
                              </p:par>
                            </p:childTnLst>
                          </p:cTn>
                        </p:par>
                      </p:childTnLst>
                    </p:cTn>
                  </p:par>
                  <p:par>
                    <p:cTn id="267" fill="hold">
                      <p:stCondLst>
                        <p:cond delay="indefinite"/>
                      </p:stCondLst>
                      <p:childTnLst>
                        <p:par>
                          <p:cTn id="268" fill="hold">
                            <p:stCondLst>
                              <p:cond delay="0"/>
                            </p:stCondLst>
                            <p:childTnLst>
                              <p:par>
                                <p:cTn id="269" presetID="9" presetClass="entr" presetSubtype="0" fill="hold" nodeType="clickEffect">
                                  <p:stCondLst>
                                    <p:cond delay="0"/>
                                  </p:stCondLst>
                                  <p:childTnLst>
                                    <p:set>
                                      <p:cBhvr>
                                        <p:cTn id="270" dur="1" fill="hold">
                                          <p:stCondLst>
                                            <p:cond delay="0"/>
                                          </p:stCondLst>
                                        </p:cTn>
                                        <p:tgtEl>
                                          <p:spTgt spid="100"/>
                                        </p:tgtEl>
                                        <p:attrNameLst>
                                          <p:attrName>style.visibility</p:attrName>
                                        </p:attrNameLst>
                                      </p:cBhvr>
                                      <p:to>
                                        <p:strVal val="visible"/>
                                      </p:to>
                                    </p:set>
                                    <p:animEffect transition="in" filter="dissolve">
                                      <p:cBhvr>
                                        <p:cTn id="271" dur="500"/>
                                        <p:tgtEl>
                                          <p:spTgt spid="100"/>
                                        </p:tgtEl>
                                      </p:cBhvr>
                                    </p:animEffect>
                                  </p:childTnLst>
                                </p:cTn>
                              </p:par>
                            </p:childTnLst>
                          </p:cTn>
                        </p:par>
                      </p:childTnLst>
                    </p:cTn>
                  </p:par>
                  <p:par>
                    <p:cTn id="272" fill="hold">
                      <p:stCondLst>
                        <p:cond delay="indefinite"/>
                      </p:stCondLst>
                      <p:childTnLst>
                        <p:par>
                          <p:cTn id="273" fill="hold">
                            <p:stCondLst>
                              <p:cond delay="0"/>
                            </p:stCondLst>
                            <p:childTnLst>
                              <p:par>
                                <p:cTn id="274" presetID="1" presetClass="emph" presetSubtype="2" fill="hold" nodeType="clickEffect">
                                  <p:stCondLst>
                                    <p:cond delay="0"/>
                                  </p:stCondLst>
                                  <p:childTnLst>
                                    <p:animClr clrSpc="rgb" dir="cw">
                                      <p:cBhvr>
                                        <p:cTn id="275" dur="2000" fill="hold"/>
                                        <p:tgtEl>
                                          <p:spTgt spid="7"/>
                                        </p:tgtEl>
                                        <p:attrNameLst>
                                          <p:attrName>fillcolor</p:attrName>
                                        </p:attrNameLst>
                                      </p:cBhvr>
                                      <p:to>
                                        <a:schemeClr val="accent2"/>
                                      </p:to>
                                    </p:animClr>
                                    <p:set>
                                      <p:cBhvr>
                                        <p:cTn id="276" dur="2000" fill="hold"/>
                                        <p:tgtEl>
                                          <p:spTgt spid="7"/>
                                        </p:tgtEl>
                                        <p:attrNameLst>
                                          <p:attrName>fill.type</p:attrName>
                                        </p:attrNameLst>
                                      </p:cBhvr>
                                      <p:to>
                                        <p:strVal val="solid"/>
                                      </p:to>
                                    </p:set>
                                    <p:set>
                                      <p:cBhvr>
                                        <p:cTn id="277" dur="2000" fill="hold"/>
                                        <p:tgtEl>
                                          <p:spTgt spid="7"/>
                                        </p:tgtEl>
                                        <p:attrNameLst>
                                          <p:attrName>fill.on</p:attrName>
                                        </p:attrNameLst>
                                      </p:cBhvr>
                                      <p:to>
                                        <p:strVal val="true"/>
                                      </p:to>
                                    </p:set>
                                  </p:childTnLst>
                                </p:cTn>
                              </p:par>
                            </p:childTnLst>
                          </p:cTn>
                        </p:par>
                      </p:childTnLst>
                    </p:cTn>
                  </p:par>
                  <p:par>
                    <p:cTn id="278" fill="hold">
                      <p:stCondLst>
                        <p:cond delay="indefinite"/>
                      </p:stCondLst>
                      <p:childTnLst>
                        <p:par>
                          <p:cTn id="279" fill="hold">
                            <p:stCondLst>
                              <p:cond delay="0"/>
                            </p:stCondLst>
                            <p:childTnLst>
                              <p:par>
                                <p:cTn id="280" presetID="7" presetClass="emph" presetSubtype="2" fill="hold" nodeType="clickEffect">
                                  <p:stCondLst>
                                    <p:cond delay="0"/>
                                  </p:stCondLst>
                                  <p:childTnLst>
                                    <p:animClr clrSpc="rgb" dir="cw">
                                      <p:cBhvr>
                                        <p:cTn id="281" dur="2000" fill="hold"/>
                                        <p:tgtEl>
                                          <p:spTgt spid="11"/>
                                        </p:tgtEl>
                                        <p:attrNameLst>
                                          <p:attrName>stroke.color</p:attrName>
                                        </p:attrNameLst>
                                      </p:cBhvr>
                                      <p:to>
                                        <a:schemeClr val="accent2"/>
                                      </p:to>
                                    </p:animClr>
                                    <p:set>
                                      <p:cBhvr>
                                        <p:cTn id="282" dur="2000" fill="hold"/>
                                        <p:tgtEl>
                                          <p:spTgt spid="11"/>
                                        </p:tgtEl>
                                        <p:attrNameLst>
                                          <p:attrName>stroke.on</p:attrName>
                                        </p:attrNameLst>
                                      </p:cBhvr>
                                      <p:to>
                                        <p:strVal val="true"/>
                                      </p:to>
                                    </p:se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63"/>
                                        </p:tgtEl>
                                        <p:attrNameLst>
                                          <p:attrName>style.visibility</p:attrName>
                                        </p:attrNameLst>
                                      </p:cBhvr>
                                      <p:to>
                                        <p:strVal val="visible"/>
                                      </p:to>
                                    </p:set>
                                    <p:animEffect transition="in" filter="dissolve">
                                      <p:cBhvr>
                                        <p:cTn id="287" dur="500"/>
                                        <p:tgtEl>
                                          <p:spTgt spid="63"/>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58">
                                            <p:txEl>
                                              <p:pRg st="3" end="3"/>
                                            </p:txEl>
                                          </p:spTgt>
                                        </p:tgtEl>
                                        <p:attrNameLst>
                                          <p:attrName>style.visibility</p:attrName>
                                        </p:attrNameLst>
                                      </p:cBhvr>
                                      <p:to>
                                        <p:strVal val="visible"/>
                                      </p:to>
                                    </p:set>
                                    <p:animEffect transition="in" filter="dissolve">
                                      <p:cBhvr>
                                        <p:cTn id="292" dur="500"/>
                                        <p:tgtEl>
                                          <p:spTgt spid="58">
                                            <p:txEl>
                                              <p:pRg st="3" end="3"/>
                                            </p:txEl>
                                          </p:spTgt>
                                        </p:tgtEl>
                                      </p:cBhvr>
                                    </p:animEffect>
                                  </p:childTnLst>
                                </p:cTn>
                              </p:par>
                            </p:childTnLst>
                          </p:cTn>
                        </p:par>
                      </p:childTnLst>
                    </p:cTn>
                  </p:par>
                  <p:par>
                    <p:cTn id="293" fill="hold">
                      <p:stCondLst>
                        <p:cond delay="indefinite"/>
                      </p:stCondLst>
                      <p:childTnLst>
                        <p:par>
                          <p:cTn id="294" fill="hold">
                            <p:stCondLst>
                              <p:cond delay="0"/>
                            </p:stCondLst>
                            <p:childTnLst>
                              <p:par>
                                <p:cTn id="295" presetID="9" presetClass="entr" presetSubtype="0" fill="hold" nodeType="clickEffect">
                                  <p:stCondLst>
                                    <p:cond delay="0"/>
                                  </p:stCondLst>
                                  <p:childTnLst>
                                    <p:set>
                                      <p:cBhvr>
                                        <p:cTn id="296" dur="1" fill="hold">
                                          <p:stCondLst>
                                            <p:cond delay="0"/>
                                          </p:stCondLst>
                                        </p:cTn>
                                        <p:tgtEl>
                                          <p:spTgt spid="66"/>
                                        </p:tgtEl>
                                        <p:attrNameLst>
                                          <p:attrName>style.visibility</p:attrName>
                                        </p:attrNameLst>
                                      </p:cBhvr>
                                      <p:to>
                                        <p:strVal val="visible"/>
                                      </p:to>
                                    </p:set>
                                    <p:animEffect transition="in" filter="dissolve">
                                      <p:cBhvr>
                                        <p:cTn id="297" dur="500"/>
                                        <p:tgtEl>
                                          <p:spTgt spid="66"/>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59">
                                            <p:txEl>
                                              <p:pRg st="3" end="3"/>
                                            </p:txEl>
                                          </p:spTgt>
                                        </p:tgtEl>
                                        <p:attrNameLst>
                                          <p:attrName>style.visibility</p:attrName>
                                        </p:attrNameLst>
                                      </p:cBhvr>
                                      <p:to>
                                        <p:strVal val="visible"/>
                                      </p:to>
                                    </p:set>
                                    <p:animEffect transition="in" filter="dissolve">
                                      <p:cBhvr>
                                        <p:cTn id="302" dur="500"/>
                                        <p:tgtEl>
                                          <p:spTgt spid="59">
                                            <p:txEl>
                                              <p:pRg st="3" end="3"/>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7" presetClass="emph" presetSubtype="2" fill="hold" nodeType="clickEffect">
                                  <p:stCondLst>
                                    <p:cond delay="0"/>
                                  </p:stCondLst>
                                  <p:childTnLst>
                                    <p:animClr clrSpc="rgb" dir="cw">
                                      <p:cBhvr>
                                        <p:cTn id="306" dur="2000" fill="hold"/>
                                        <p:tgtEl>
                                          <p:spTgt spid="8"/>
                                        </p:tgtEl>
                                        <p:attrNameLst>
                                          <p:attrName>stroke.color</p:attrName>
                                        </p:attrNameLst>
                                      </p:cBhvr>
                                      <p:to>
                                        <a:schemeClr val="accent2"/>
                                      </p:to>
                                    </p:animClr>
                                    <p:set>
                                      <p:cBhvr>
                                        <p:cTn id="307" dur="2000" fill="hold"/>
                                        <p:tgtEl>
                                          <p:spTgt spid="8"/>
                                        </p:tgtEl>
                                        <p:attrNameLst>
                                          <p:attrName>stroke.on</p:attrName>
                                        </p:attrNameLst>
                                      </p:cBhvr>
                                      <p:to>
                                        <p:strVal val="true"/>
                                      </p:to>
                                    </p:set>
                                  </p:childTnLst>
                                </p:cTn>
                              </p:par>
                            </p:childTnLst>
                          </p:cTn>
                        </p:par>
                      </p:childTnLst>
                    </p:cTn>
                  </p:par>
                  <p:par>
                    <p:cTn id="308" fill="hold">
                      <p:stCondLst>
                        <p:cond delay="indefinite"/>
                      </p:stCondLst>
                      <p:childTnLst>
                        <p:par>
                          <p:cTn id="309" fill="hold">
                            <p:stCondLst>
                              <p:cond delay="0"/>
                            </p:stCondLst>
                            <p:childTnLst>
                              <p:par>
                                <p:cTn id="310" presetID="9" presetClass="entr" presetSubtype="0" fill="hold" nodeType="clickEffect">
                                  <p:stCondLst>
                                    <p:cond delay="0"/>
                                  </p:stCondLst>
                                  <p:childTnLst>
                                    <p:set>
                                      <p:cBhvr>
                                        <p:cTn id="311" dur="1" fill="hold">
                                          <p:stCondLst>
                                            <p:cond delay="0"/>
                                          </p:stCondLst>
                                        </p:cTn>
                                        <p:tgtEl>
                                          <p:spTgt spid="64"/>
                                        </p:tgtEl>
                                        <p:attrNameLst>
                                          <p:attrName>style.visibility</p:attrName>
                                        </p:attrNameLst>
                                      </p:cBhvr>
                                      <p:to>
                                        <p:strVal val="visible"/>
                                      </p:to>
                                    </p:set>
                                    <p:animEffect transition="in" filter="dissolve">
                                      <p:cBhvr>
                                        <p:cTn id="312" dur="500"/>
                                        <p:tgtEl>
                                          <p:spTgt spid="64"/>
                                        </p:tgtEl>
                                      </p:cBhvr>
                                    </p:animEffect>
                                  </p:childTnLst>
                                </p:cTn>
                              </p:par>
                            </p:childTnLst>
                          </p:cTn>
                        </p:par>
                      </p:childTnLst>
                    </p:cTn>
                  </p:par>
                  <p:par>
                    <p:cTn id="313" fill="hold">
                      <p:stCondLst>
                        <p:cond delay="indefinite"/>
                      </p:stCondLst>
                      <p:childTnLst>
                        <p:par>
                          <p:cTn id="314" fill="hold">
                            <p:stCondLst>
                              <p:cond delay="0"/>
                            </p:stCondLst>
                            <p:childTnLst>
                              <p:par>
                                <p:cTn id="315" presetID="9" presetClass="entr" presetSubtype="0" fill="hold" nodeType="clickEffect">
                                  <p:stCondLst>
                                    <p:cond delay="0"/>
                                  </p:stCondLst>
                                  <p:childTnLst>
                                    <p:set>
                                      <p:cBhvr>
                                        <p:cTn id="316" dur="1" fill="hold">
                                          <p:stCondLst>
                                            <p:cond delay="0"/>
                                          </p:stCondLst>
                                        </p:cTn>
                                        <p:tgtEl>
                                          <p:spTgt spid="58">
                                            <p:txEl>
                                              <p:pRg st="2" end="2"/>
                                            </p:txEl>
                                          </p:spTgt>
                                        </p:tgtEl>
                                        <p:attrNameLst>
                                          <p:attrName>style.visibility</p:attrName>
                                        </p:attrNameLst>
                                      </p:cBhvr>
                                      <p:to>
                                        <p:strVal val="visible"/>
                                      </p:to>
                                    </p:set>
                                    <p:animEffect transition="in" filter="dissolve">
                                      <p:cBhvr>
                                        <p:cTn id="317" dur="500"/>
                                        <p:tgtEl>
                                          <p:spTgt spid="58">
                                            <p:txEl>
                                              <p:pRg st="2" end="2"/>
                                            </p:txEl>
                                          </p:spTgt>
                                        </p:tgtEl>
                                      </p:cBhvr>
                                    </p:animEffect>
                                  </p:childTnLst>
                                </p:cTn>
                              </p:par>
                            </p:childTnLst>
                          </p:cTn>
                        </p:par>
                      </p:childTnLst>
                    </p:cTn>
                  </p:par>
                  <p:par>
                    <p:cTn id="318" fill="hold">
                      <p:stCondLst>
                        <p:cond delay="indefinite"/>
                      </p:stCondLst>
                      <p:childTnLst>
                        <p:par>
                          <p:cTn id="319" fill="hold">
                            <p:stCondLst>
                              <p:cond delay="0"/>
                            </p:stCondLst>
                            <p:childTnLst>
                              <p:par>
                                <p:cTn id="320" presetID="9" presetClass="entr" presetSubtype="0" fill="hold" nodeType="clickEffect">
                                  <p:stCondLst>
                                    <p:cond delay="0"/>
                                  </p:stCondLst>
                                  <p:childTnLst>
                                    <p:set>
                                      <p:cBhvr>
                                        <p:cTn id="321" dur="1" fill="hold">
                                          <p:stCondLst>
                                            <p:cond delay="0"/>
                                          </p:stCondLst>
                                        </p:cTn>
                                        <p:tgtEl>
                                          <p:spTgt spid="65"/>
                                        </p:tgtEl>
                                        <p:attrNameLst>
                                          <p:attrName>style.visibility</p:attrName>
                                        </p:attrNameLst>
                                      </p:cBhvr>
                                      <p:to>
                                        <p:strVal val="visible"/>
                                      </p:to>
                                    </p:set>
                                    <p:animEffect transition="in" filter="dissolve">
                                      <p:cBhvr>
                                        <p:cTn id="322" dur="500"/>
                                        <p:tgtEl>
                                          <p:spTgt spid="65"/>
                                        </p:tgtEl>
                                      </p:cBhvr>
                                    </p:animEffect>
                                  </p:childTnLst>
                                </p:cTn>
                              </p:par>
                            </p:childTnLst>
                          </p:cTn>
                        </p:par>
                      </p:childTnLst>
                    </p:cTn>
                  </p:par>
                  <p:par>
                    <p:cTn id="323" fill="hold">
                      <p:stCondLst>
                        <p:cond delay="indefinite"/>
                      </p:stCondLst>
                      <p:childTnLst>
                        <p:par>
                          <p:cTn id="324" fill="hold">
                            <p:stCondLst>
                              <p:cond delay="0"/>
                            </p:stCondLst>
                            <p:childTnLst>
                              <p:par>
                                <p:cTn id="325" presetID="9" presetClass="entr" presetSubtype="0" fill="hold" nodeType="clickEffect">
                                  <p:stCondLst>
                                    <p:cond delay="0"/>
                                  </p:stCondLst>
                                  <p:childTnLst>
                                    <p:set>
                                      <p:cBhvr>
                                        <p:cTn id="326" dur="1" fill="hold">
                                          <p:stCondLst>
                                            <p:cond delay="0"/>
                                          </p:stCondLst>
                                        </p:cTn>
                                        <p:tgtEl>
                                          <p:spTgt spid="59">
                                            <p:txEl>
                                              <p:pRg st="2" end="2"/>
                                            </p:txEl>
                                          </p:spTgt>
                                        </p:tgtEl>
                                        <p:attrNameLst>
                                          <p:attrName>style.visibility</p:attrName>
                                        </p:attrNameLst>
                                      </p:cBhvr>
                                      <p:to>
                                        <p:strVal val="visible"/>
                                      </p:to>
                                    </p:set>
                                    <p:animEffect transition="in" filter="dissolve">
                                      <p:cBhvr>
                                        <p:cTn id="327" dur="500"/>
                                        <p:tgtEl>
                                          <p:spTgt spid="59">
                                            <p:txEl>
                                              <p:pRg st="2" end="2"/>
                                            </p:txEl>
                                          </p:spTgt>
                                        </p:tgtEl>
                                      </p:cBhvr>
                                    </p:animEffect>
                                  </p:childTnLst>
                                </p:cTn>
                              </p:par>
                            </p:childTnLst>
                          </p:cTn>
                        </p:par>
                      </p:childTnLst>
                    </p:cTn>
                  </p:par>
                  <p:par>
                    <p:cTn id="328" fill="hold">
                      <p:stCondLst>
                        <p:cond delay="indefinite"/>
                      </p:stCondLst>
                      <p:childTnLst>
                        <p:par>
                          <p:cTn id="329" fill="hold">
                            <p:stCondLst>
                              <p:cond delay="0"/>
                            </p:stCondLst>
                            <p:childTnLst>
                              <p:par>
                                <p:cTn id="330" presetID="7" presetClass="emph" presetSubtype="2" fill="hold" nodeType="clickEffect">
                                  <p:stCondLst>
                                    <p:cond delay="0"/>
                                  </p:stCondLst>
                                  <p:childTnLst>
                                    <p:animClr clrSpc="rgb" dir="cw">
                                      <p:cBhvr>
                                        <p:cTn id="331" dur="2000" fill="hold"/>
                                        <p:tgtEl>
                                          <p:spTgt spid="13"/>
                                        </p:tgtEl>
                                        <p:attrNameLst>
                                          <p:attrName>stroke.color</p:attrName>
                                        </p:attrNameLst>
                                      </p:cBhvr>
                                      <p:to>
                                        <a:schemeClr val="accent2"/>
                                      </p:to>
                                    </p:animClr>
                                    <p:set>
                                      <p:cBhvr>
                                        <p:cTn id="332" dur="2000" fill="hold"/>
                                        <p:tgtEl>
                                          <p:spTgt spid="13"/>
                                        </p:tgtEl>
                                        <p:attrNameLst>
                                          <p:attrName>stroke.on</p:attrName>
                                        </p:attrNameLst>
                                      </p:cBhvr>
                                      <p:to>
                                        <p:strVal val="true"/>
                                      </p:to>
                                    </p:set>
                                  </p:childTnLst>
                                </p:cTn>
                              </p:par>
                            </p:childTnLst>
                          </p:cTn>
                        </p:par>
                      </p:childTnLst>
                    </p:cTn>
                  </p:par>
                  <p:par>
                    <p:cTn id="333" fill="hold">
                      <p:stCondLst>
                        <p:cond delay="indefinite"/>
                      </p:stCondLst>
                      <p:childTnLst>
                        <p:par>
                          <p:cTn id="334" fill="hold">
                            <p:stCondLst>
                              <p:cond delay="0"/>
                            </p:stCondLst>
                            <p:childTnLst>
                              <p:par>
                                <p:cTn id="335" presetID="9" presetClass="entr" presetSubtype="0" fill="hold" nodeType="clickEffect">
                                  <p:stCondLst>
                                    <p:cond delay="0"/>
                                  </p:stCondLst>
                                  <p:childTnLst>
                                    <p:set>
                                      <p:cBhvr>
                                        <p:cTn id="336" dur="1" fill="hold">
                                          <p:stCondLst>
                                            <p:cond delay="0"/>
                                          </p:stCondLst>
                                        </p:cTn>
                                        <p:tgtEl>
                                          <p:spTgt spid="101"/>
                                        </p:tgtEl>
                                        <p:attrNameLst>
                                          <p:attrName>style.visibility</p:attrName>
                                        </p:attrNameLst>
                                      </p:cBhvr>
                                      <p:to>
                                        <p:strVal val="visible"/>
                                      </p:to>
                                    </p:set>
                                    <p:animEffect transition="in" filter="dissolve">
                                      <p:cBhvr>
                                        <p:cTn id="337" dur="500"/>
                                        <p:tgtEl>
                                          <p:spTgt spid="101"/>
                                        </p:tgtEl>
                                      </p:cBhvr>
                                    </p:animEffect>
                                  </p:childTnLst>
                                </p:cTn>
                              </p:par>
                            </p:childTnLst>
                          </p:cTn>
                        </p:par>
                      </p:childTnLst>
                    </p:cTn>
                  </p:par>
                  <p:par>
                    <p:cTn id="338" fill="hold">
                      <p:stCondLst>
                        <p:cond delay="indefinite"/>
                      </p:stCondLst>
                      <p:childTnLst>
                        <p:par>
                          <p:cTn id="339" fill="hold">
                            <p:stCondLst>
                              <p:cond delay="0"/>
                            </p:stCondLst>
                            <p:childTnLst>
                              <p:par>
                                <p:cTn id="340" presetID="1" presetClass="emph" presetSubtype="2" fill="hold" nodeType="clickEffect">
                                  <p:stCondLst>
                                    <p:cond delay="0"/>
                                  </p:stCondLst>
                                  <p:childTnLst>
                                    <p:animClr clrSpc="rgb" dir="cw">
                                      <p:cBhvr>
                                        <p:cTn id="341" dur="2000" fill="hold"/>
                                        <p:tgtEl>
                                          <p:spTgt spid="24"/>
                                        </p:tgtEl>
                                        <p:attrNameLst>
                                          <p:attrName>fillcolor</p:attrName>
                                        </p:attrNameLst>
                                      </p:cBhvr>
                                      <p:to>
                                        <a:schemeClr val="accent2"/>
                                      </p:to>
                                    </p:animClr>
                                    <p:set>
                                      <p:cBhvr>
                                        <p:cTn id="342" dur="2000" fill="hold"/>
                                        <p:tgtEl>
                                          <p:spTgt spid="24"/>
                                        </p:tgtEl>
                                        <p:attrNameLst>
                                          <p:attrName>fill.type</p:attrName>
                                        </p:attrNameLst>
                                      </p:cBhvr>
                                      <p:to>
                                        <p:strVal val="solid"/>
                                      </p:to>
                                    </p:set>
                                    <p:set>
                                      <p:cBhvr>
                                        <p:cTn id="343" dur="2000" fill="hold"/>
                                        <p:tgtEl>
                                          <p:spTgt spid="24"/>
                                        </p:tgtEl>
                                        <p:attrNameLst>
                                          <p:attrName>fill.on</p:attrName>
                                        </p:attrNameLst>
                                      </p:cBhvr>
                                      <p:to>
                                        <p:strVal val="true"/>
                                      </p:to>
                                    </p:set>
                                  </p:childTnLst>
                                </p:cTn>
                              </p:par>
                            </p:childTnLst>
                          </p:cTn>
                        </p:par>
                      </p:childTnLst>
                    </p:cTn>
                  </p:par>
                  <p:par>
                    <p:cTn id="344" fill="hold">
                      <p:stCondLst>
                        <p:cond delay="indefinite"/>
                      </p:stCondLst>
                      <p:childTnLst>
                        <p:par>
                          <p:cTn id="345" fill="hold">
                            <p:stCondLst>
                              <p:cond delay="0"/>
                            </p:stCondLst>
                            <p:childTnLst>
                              <p:par>
                                <p:cTn id="346" presetID="7" presetClass="emph" presetSubtype="2" fill="hold" nodeType="clickEffect">
                                  <p:stCondLst>
                                    <p:cond delay="0"/>
                                  </p:stCondLst>
                                  <p:childTnLst>
                                    <p:animClr clrSpc="rgb" dir="cw">
                                      <p:cBhvr>
                                        <p:cTn id="347" dur="2000" fill="hold"/>
                                        <p:tgtEl>
                                          <p:spTgt spid="15"/>
                                        </p:tgtEl>
                                        <p:attrNameLst>
                                          <p:attrName>stroke.color</p:attrName>
                                        </p:attrNameLst>
                                      </p:cBhvr>
                                      <p:to>
                                        <a:schemeClr val="accent2"/>
                                      </p:to>
                                    </p:animClr>
                                    <p:set>
                                      <p:cBhvr>
                                        <p:cTn id="348" dur="2000" fill="hold"/>
                                        <p:tgtEl>
                                          <p:spTgt spid="15"/>
                                        </p:tgtEl>
                                        <p:attrNameLst>
                                          <p:attrName>stroke.on</p:attrName>
                                        </p:attrNameLst>
                                      </p:cBhvr>
                                      <p:to>
                                        <p:strVal val="true"/>
                                      </p:to>
                                    </p:set>
                                  </p:childTnLst>
                                </p:cTn>
                              </p:par>
                            </p:childTnLst>
                          </p:cTn>
                        </p:par>
                      </p:childTnLst>
                    </p:cTn>
                  </p:par>
                  <p:par>
                    <p:cTn id="349" fill="hold">
                      <p:stCondLst>
                        <p:cond delay="indefinite"/>
                      </p:stCondLst>
                      <p:childTnLst>
                        <p:par>
                          <p:cTn id="350" fill="hold">
                            <p:stCondLst>
                              <p:cond delay="0"/>
                            </p:stCondLst>
                            <p:childTnLst>
                              <p:par>
                                <p:cTn id="351" presetID="7" presetClass="emph" presetSubtype="2" fill="hold" nodeType="clickEffect">
                                  <p:stCondLst>
                                    <p:cond delay="0"/>
                                  </p:stCondLst>
                                  <p:childTnLst>
                                    <p:animClr clrSpc="rgb" dir="cw">
                                      <p:cBhvr>
                                        <p:cTn id="352" dur="2000" fill="hold"/>
                                        <p:tgtEl>
                                          <p:spTgt spid="18"/>
                                        </p:tgtEl>
                                        <p:attrNameLst>
                                          <p:attrName>stroke.color</p:attrName>
                                        </p:attrNameLst>
                                      </p:cBhvr>
                                      <p:to>
                                        <a:schemeClr val="accent2"/>
                                      </p:to>
                                    </p:animClr>
                                    <p:set>
                                      <p:cBhvr>
                                        <p:cTn id="353" dur="2000" fill="hold"/>
                                        <p:tgtEl>
                                          <p:spTgt spid="18"/>
                                        </p:tgtEl>
                                        <p:attrNameLst>
                                          <p:attrName>stroke.on</p:attrName>
                                        </p:attrNameLst>
                                      </p:cBhvr>
                                      <p:to>
                                        <p:strVal val="true"/>
                                      </p:to>
                                    </p:set>
                                  </p:childTnLst>
                                </p:cTn>
                              </p:par>
                            </p:childTnLst>
                          </p:cTn>
                        </p:par>
                      </p:childTnLst>
                    </p:cTn>
                  </p:par>
                  <p:par>
                    <p:cTn id="354" fill="hold">
                      <p:stCondLst>
                        <p:cond delay="indefinite"/>
                      </p:stCondLst>
                      <p:childTnLst>
                        <p:par>
                          <p:cTn id="355" fill="hold">
                            <p:stCondLst>
                              <p:cond delay="0"/>
                            </p:stCondLst>
                            <p:childTnLst>
                              <p:par>
                                <p:cTn id="356" presetID="9" presetClass="entr" presetSubtype="0" fill="hold" nodeType="clickEffect">
                                  <p:stCondLst>
                                    <p:cond delay="0"/>
                                  </p:stCondLst>
                                  <p:childTnLst>
                                    <p:set>
                                      <p:cBhvr>
                                        <p:cTn id="357" dur="1" fill="hold">
                                          <p:stCondLst>
                                            <p:cond delay="0"/>
                                          </p:stCondLst>
                                        </p:cTn>
                                        <p:tgtEl>
                                          <p:spTgt spid="68"/>
                                        </p:tgtEl>
                                        <p:attrNameLst>
                                          <p:attrName>style.visibility</p:attrName>
                                        </p:attrNameLst>
                                      </p:cBhvr>
                                      <p:to>
                                        <p:strVal val="visible"/>
                                      </p:to>
                                    </p:set>
                                    <p:animEffect transition="in" filter="dissolve">
                                      <p:cBhvr>
                                        <p:cTn id="358" dur="500"/>
                                        <p:tgtEl>
                                          <p:spTgt spid="68"/>
                                        </p:tgtEl>
                                      </p:cBhvr>
                                    </p:animEffect>
                                  </p:childTnLst>
                                </p:cTn>
                              </p:par>
                            </p:childTnLst>
                          </p:cTn>
                        </p:par>
                      </p:childTnLst>
                    </p:cTn>
                  </p:par>
                  <p:par>
                    <p:cTn id="359" fill="hold">
                      <p:stCondLst>
                        <p:cond delay="indefinite"/>
                      </p:stCondLst>
                      <p:childTnLst>
                        <p:par>
                          <p:cTn id="360" fill="hold">
                            <p:stCondLst>
                              <p:cond delay="0"/>
                            </p:stCondLst>
                            <p:childTnLst>
                              <p:par>
                                <p:cTn id="361" presetID="9" presetClass="entr" presetSubtype="0" fill="hold" nodeType="clickEffect">
                                  <p:stCondLst>
                                    <p:cond delay="0"/>
                                  </p:stCondLst>
                                  <p:childTnLst>
                                    <p:set>
                                      <p:cBhvr>
                                        <p:cTn id="362" dur="1" fill="hold">
                                          <p:stCondLst>
                                            <p:cond delay="0"/>
                                          </p:stCondLst>
                                        </p:cTn>
                                        <p:tgtEl>
                                          <p:spTgt spid="58">
                                            <p:txEl>
                                              <p:pRg st="5" end="5"/>
                                            </p:txEl>
                                          </p:spTgt>
                                        </p:tgtEl>
                                        <p:attrNameLst>
                                          <p:attrName>style.visibility</p:attrName>
                                        </p:attrNameLst>
                                      </p:cBhvr>
                                      <p:to>
                                        <p:strVal val="visible"/>
                                      </p:to>
                                    </p:set>
                                    <p:animEffect transition="in" filter="dissolve">
                                      <p:cBhvr>
                                        <p:cTn id="363" dur="500"/>
                                        <p:tgtEl>
                                          <p:spTgt spid="58">
                                            <p:txEl>
                                              <p:pRg st="5" end="5"/>
                                            </p:txEl>
                                          </p:spTgt>
                                        </p:tgtEl>
                                      </p:cBhvr>
                                    </p:animEffec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70"/>
                                        </p:tgtEl>
                                        <p:attrNameLst>
                                          <p:attrName>style.visibility</p:attrName>
                                        </p:attrNameLst>
                                      </p:cBhvr>
                                      <p:to>
                                        <p:strVal val="visible"/>
                                      </p:to>
                                    </p:set>
                                    <p:animEffect transition="in" filter="dissolve">
                                      <p:cBhvr>
                                        <p:cTn id="368" dur="500"/>
                                        <p:tgtEl>
                                          <p:spTgt spid="70"/>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59">
                                            <p:txEl>
                                              <p:pRg st="5" end="5"/>
                                            </p:txEl>
                                          </p:spTgt>
                                        </p:tgtEl>
                                        <p:attrNameLst>
                                          <p:attrName>style.visibility</p:attrName>
                                        </p:attrNameLst>
                                      </p:cBhvr>
                                      <p:to>
                                        <p:strVal val="visible"/>
                                      </p:to>
                                    </p:set>
                                    <p:animEffect transition="in" filter="dissolve">
                                      <p:cBhvr>
                                        <p:cTn id="373" dur="500"/>
                                        <p:tgtEl>
                                          <p:spTgt spid="59">
                                            <p:txEl>
                                              <p:pRg st="5" end="5"/>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7" presetClass="emph" presetSubtype="2" fill="hold" nodeType="clickEffect">
                                  <p:stCondLst>
                                    <p:cond delay="0"/>
                                  </p:stCondLst>
                                  <p:childTnLst>
                                    <p:animClr clrSpc="rgb" dir="cw">
                                      <p:cBhvr>
                                        <p:cTn id="377" dur="2000" fill="hold"/>
                                        <p:tgtEl>
                                          <p:spTgt spid="16"/>
                                        </p:tgtEl>
                                        <p:attrNameLst>
                                          <p:attrName>stroke.color</p:attrName>
                                        </p:attrNameLst>
                                      </p:cBhvr>
                                      <p:to>
                                        <a:schemeClr val="accent2"/>
                                      </p:to>
                                    </p:animClr>
                                    <p:set>
                                      <p:cBhvr>
                                        <p:cTn id="378" dur="2000" fill="hold"/>
                                        <p:tgtEl>
                                          <p:spTgt spid="16"/>
                                        </p:tgtEl>
                                        <p:attrNameLst>
                                          <p:attrName>stroke.on</p:attrName>
                                        </p:attrNameLst>
                                      </p:cBhvr>
                                      <p:to>
                                        <p:strVal val="true"/>
                                      </p:to>
                                    </p:se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73"/>
                                        </p:tgtEl>
                                        <p:attrNameLst>
                                          <p:attrName>style.visibility</p:attrName>
                                        </p:attrNameLst>
                                      </p:cBhvr>
                                      <p:to>
                                        <p:strVal val="visible"/>
                                      </p:to>
                                    </p:set>
                                    <p:animEffect transition="in" filter="dissolve">
                                      <p:cBhvr>
                                        <p:cTn id="383" dur="500"/>
                                        <p:tgtEl>
                                          <p:spTgt spid="73"/>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nodeType="clickEffect">
                                  <p:stCondLst>
                                    <p:cond delay="0"/>
                                  </p:stCondLst>
                                  <p:childTnLst>
                                    <p:set>
                                      <p:cBhvr>
                                        <p:cTn id="387" dur="1" fill="hold">
                                          <p:stCondLst>
                                            <p:cond delay="0"/>
                                          </p:stCondLst>
                                        </p:cTn>
                                        <p:tgtEl>
                                          <p:spTgt spid="58">
                                            <p:txEl>
                                              <p:pRg st="6" end="6"/>
                                            </p:txEl>
                                          </p:spTgt>
                                        </p:tgtEl>
                                        <p:attrNameLst>
                                          <p:attrName>style.visibility</p:attrName>
                                        </p:attrNameLst>
                                      </p:cBhvr>
                                      <p:to>
                                        <p:strVal val="visible"/>
                                      </p:to>
                                    </p:set>
                                    <p:animEffect transition="in" filter="dissolve">
                                      <p:cBhvr>
                                        <p:cTn id="388" dur="500"/>
                                        <p:tgtEl>
                                          <p:spTgt spid="58">
                                            <p:txEl>
                                              <p:pRg st="6" end="6"/>
                                            </p:txEl>
                                          </p:spTgt>
                                        </p:tgtEl>
                                      </p:cBhvr>
                                    </p:animEffect>
                                  </p:childTnLst>
                                </p:cTn>
                              </p:par>
                            </p:childTnLst>
                          </p:cTn>
                        </p:par>
                      </p:childTnLst>
                    </p:cTn>
                  </p:par>
                  <p:par>
                    <p:cTn id="389" fill="hold">
                      <p:stCondLst>
                        <p:cond delay="indefinite"/>
                      </p:stCondLst>
                      <p:childTnLst>
                        <p:par>
                          <p:cTn id="390" fill="hold">
                            <p:stCondLst>
                              <p:cond delay="0"/>
                            </p:stCondLst>
                            <p:childTnLst>
                              <p:par>
                                <p:cTn id="391" presetID="9" presetClass="entr" presetSubtype="0" fill="hold" nodeType="clickEffect">
                                  <p:stCondLst>
                                    <p:cond delay="0"/>
                                  </p:stCondLst>
                                  <p:childTnLst>
                                    <p:set>
                                      <p:cBhvr>
                                        <p:cTn id="392" dur="1" fill="hold">
                                          <p:stCondLst>
                                            <p:cond delay="0"/>
                                          </p:stCondLst>
                                        </p:cTn>
                                        <p:tgtEl>
                                          <p:spTgt spid="75"/>
                                        </p:tgtEl>
                                        <p:attrNameLst>
                                          <p:attrName>style.visibility</p:attrName>
                                        </p:attrNameLst>
                                      </p:cBhvr>
                                      <p:to>
                                        <p:strVal val="visible"/>
                                      </p:to>
                                    </p:set>
                                    <p:animEffect transition="in" filter="dissolve">
                                      <p:cBhvr>
                                        <p:cTn id="393" dur="500"/>
                                        <p:tgtEl>
                                          <p:spTgt spid="75"/>
                                        </p:tgtEl>
                                      </p:cBhvr>
                                    </p:animEffect>
                                  </p:childTnLst>
                                </p:cTn>
                              </p:par>
                            </p:childTnLst>
                          </p:cTn>
                        </p:par>
                      </p:childTnLst>
                    </p:cTn>
                  </p:par>
                  <p:par>
                    <p:cTn id="394" fill="hold">
                      <p:stCondLst>
                        <p:cond delay="indefinite"/>
                      </p:stCondLst>
                      <p:childTnLst>
                        <p:par>
                          <p:cTn id="395" fill="hold">
                            <p:stCondLst>
                              <p:cond delay="0"/>
                            </p:stCondLst>
                            <p:childTnLst>
                              <p:par>
                                <p:cTn id="396" presetID="9" presetClass="entr" presetSubtype="0" fill="hold" nodeType="clickEffect">
                                  <p:stCondLst>
                                    <p:cond delay="0"/>
                                  </p:stCondLst>
                                  <p:childTnLst>
                                    <p:set>
                                      <p:cBhvr>
                                        <p:cTn id="397" dur="1" fill="hold">
                                          <p:stCondLst>
                                            <p:cond delay="0"/>
                                          </p:stCondLst>
                                        </p:cTn>
                                        <p:tgtEl>
                                          <p:spTgt spid="59">
                                            <p:txEl>
                                              <p:pRg st="6" end="6"/>
                                            </p:txEl>
                                          </p:spTgt>
                                        </p:tgtEl>
                                        <p:attrNameLst>
                                          <p:attrName>style.visibility</p:attrName>
                                        </p:attrNameLst>
                                      </p:cBhvr>
                                      <p:to>
                                        <p:strVal val="visible"/>
                                      </p:to>
                                    </p:set>
                                    <p:animEffect transition="in" filter="dissolve">
                                      <p:cBhvr>
                                        <p:cTn id="398" dur="500"/>
                                        <p:tgtEl>
                                          <p:spTgt spid="59">
                                            <p:txEl>
                                              <p:pRg st="6" end="6"/>
                                            </p:txEl>
                                          </p:spTgt>
                                        </p:tgtEl>
                                      </p:cBhvr>
                                    </p:animEffect>
                                  </p:childTnLst>
                                </p:cTn>
                              </p:par>
                            </p:childTnLst>
                          </p:cTn>
                        </p:par>
                      </p:childTnLst>
                    </p:cTn>
                  </p:par>
                  <p:par>
                    <p:cTn id="399" fill="hold">
                      <p:stCondLst>
                        <p:cond delay="indefinite"/>
                      </p:stCondLst>
                      <p:childTnLst>
                        <p:par>
                          <p:cTn id="400" fill="hold">
                            <p:stCondLst>
                              <p:cond delay="0"/>
                            </p:stCondLst>
                            <p:childTnLst>
                              <p:par>
                                <p:cTn id="401" presetID="9" presetClass="entr" presetSubtype="0" fill="hold" nodeType="clickEffect">
                                  <p:stCondLst>
                                    <p:cond delay="0"/>
                                  </p:stCondLst>
                                  <p:childTnLst>
                                    <p:set>
                                      <p:cBhvr>
                                        <p:cTn id="402" dur="1" fill="hold">
                                          <p:stCondLst>
                                            <p:cond delay="0"/>
                                          </p:stCondLst>
                                        </p:cTn>
                                        <p:tgtEl>
                                          <p:spTgt spid="104"/>
                                        </p:tgtEl>
                                        <p:attrNameLst>
                                          <p:attrName>style.visibility</p:attrName>
                                        </p:attrNameLst>
                                      </p:cBhvr>
                                      <p:to>
                                        <p:strVal val="visible"/>
                                      </p:to>
                                    </p:set>
                                    <p:animEffect transition="in" filter="dissolve">
                                      <p:cBhvr>
                                        <p:cTn id="403" dur="500"/>
                                        <p:tgtEl>
                                          <p:spTgt spid="104"/>
                                        </p:tgtEl>
                                      </p:cBhvr>
                                    </p:animEffect>
                                  </p:childTnLst>
                                </p:cTn>
                              </p:par>
                            </p:childTnLst>
                          </p:cTn>
                        </p:par>
                      </p:childTnLst>
                    </p:cTn>
                  </p:par>
                  <p:par>
                    <p:cTn id="404" fill="hold">
                      <p:stCondLst>
                        <p:cond delay="indefinite"/>
                      </p:stCondLst>
                      <p:childTnLst>
                        <p:par>
                          <p:cTn id="405" fill="hold">
                            <p:stCondLst>
                              <p:cond delay="0"/>
                            </p:stCondLst>
                            <p:childTnLst>
                              <p:par>
                                <p:cTn id="406" presetID="1" presetClass="emph" presetSubtype="2" fill="hold" nodeType="clickEffect">
                                  <p:stCondLst>
                                    <p:cond delay="0"/>
                                  </p:stCondLst>
                                  <p:childTnLst>
                                    <p:animClr clrSpc="rgb" dir="cw">
                                      <p:cBhvr>
                                        <p:cTn id="407" dur="2000" fill="hold"/>
                                        <p:tgtEl>
                                          <p:spTgt spid="28"/>
                                        </p:tgtEl>
                                        <p:attrNameLst>
                                          <p:attrName>fillcolor</p:attrName>
                                        </p:attrNameLst>
                                      </p:cBhvr>
                                      <p:to>
                                        <a:schemeClr val="accent2"/>
                                      </p:to>
                                    </p:animClr>
                                    <p:set>
                                      <p:cBhvr>
                                        <p:cTn id="408" dur="2000" fill="hold"/>
                                        <p:tgtEl>
                                          <p:spTgt spid="28"/>
                                        </p:tgtEl>
                                        <p:attrNameLst>
                                          <p:attrName>fill.type</p:attrName>
                                        </p:attrNameLst>
                                      </p:cBhvr>
                                      <p:to>
                                        <p:strVal val="solid"/>
                                      </p:to>
                                    </p:set>
                                    <p:set>
                                      <p:cBhvr>
                                        <p:cTn id="409" dur="2000" fill="hold"/>
                                        <p:tgtEl>
                                          <p:spTgt spid="28"/>
                                        </p:tgtEl>
                                        <p:attrNameLst>
                                          <p:attrName>fill.on</p:attrName>
                                        </p:attrNameLst>
                                      </p:cBhvr>
                                      <p:to>
                                        <p:strVal val="true"/>
                                      </p:to>
                                    </p:set>
                                  </p:childTnLst>
                                </p:cTn>
                              </p:par>
                            </p:childTnLst>
                          </p:cTn>
                        </p:par>
                      </p:childTnLst>
                    </p:cTn>
                  </p:par>
                  <p:par>
                    <p:cTn id="410" fill="hold">
                      <p:stCondLst>
                        <p:cond delay="indefinite"/>
                      </p:stCondLst>
                      <p:childTnLst>
                        <p:par>
                          <p:cTn id="411" fill="hold">
                            <p:stCondLst>
                              <p:cond delay="0"/>
                            </p:stCondLst>
                            <p:childTnLst>
                              <p:par>
                                <p:cTn id="412" presetID="7" presetClass="emph" presetSubtype="2" fill="hold" nodeType="clickEffect">
                                  <p:stCondLst>
                                    <p:cond delay="0"/>
                                  </p:stCondLst>
                                  <p:childTnLst>
                                    <p:animClr clrSpc="rgb" dir="cw">
                                      <p:cBhvr>
                                        <p:cTn id="413" dur="2000" fill="hold"/>
                                        <p:tgtEl>
                                          <p:spTgt spid="20"/>
                                        </p:tgtEl>
                                        <p:attrNameLst>
                                          <p:attrName>stroke.color</p:attrName>
                                        </p:attrNameLst>
                                      </p:cBhvr>
                                      <p:to>
                                        <a:schemeClr val="accent2"/>
                                      </p:to>
                                    </p:animClr>
                                    <p:set>
                                      <p:cBhvr>
                                        <p:cTn id="414" dur="2000" fill="hold"/>
                                        <p:tgtEl>
                                          <p:spTgt spid="20"/>
                                        </p:tgtEl>
                                        <p:attrNameLst>
                                          <p:attrName>stroke.on</p:attrName>
                                        </p:attrNameLst>
                                      </p:cBhvr>
                                      <p:to>
                                        <p:strVal val="true"/>
                                      </p:to>
                                    </p:se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69"/>
                                        </p:tgtEl>
                                        <p:attrNameLst>
                                          <p:attrName>style.visibility</p:attrName>
                                        </p:attrNameLst>
                                      </p:cBhvr>
                                      <p:to>
                                        <p:strVal val="visible"/>
                                      </p:to>
                                    </p:set>
                                    <p:animEffect transition="in" filter="dissolve">
                                      <p:cBhvr>
                                        <p:cTn id="419" dur="500"/>
                                        <p:tgtEl>
                                          <p:spTgt spid="69"/>
                                        </p:tgtEl>
                                      </p:cBhvr>
                                    </p:animEffect>
                                  </p:childTnLst>
                                </p:cTn>
                              </p:par>
                            </p:childTnLst>
                          </p:cTn>
                        </p:par>
                      </p:childTnLst>
                    </p:cTn>
                  </p:par>
                  <p:par>
                    <p:cTn id="420" fill="hold">
                      <p:stCondLst>
                        <p:cond delay="indefinite"/>
                      </p:stCondLst>
                      <p:childTnLst>
                        <p:par>
                          <p:cTn id="421" fill="hold">
                            <p:stCondLst>
                              <p:cond delay="0"/>
                            </p:stCondLst>
                            <p:childTnLst>
                              <p:par>
                                <p:cTn id="422" presetID="9" presetClass="entr" presetSubtype="0" fill="hold" nodeType="clickEffect">
                                  <p:stCondLst>
                                    <p:cond delay="0"/>
                                  </p:stCondLst>
                                  <p:childTnLst>
                                    <p:set>
                                      <p:cBhvr>
                                        <p:cTn id="423" dur="1" fill="hold">
                                          <p:stCondLst>
                                            <p:cond delay="0"/>
                                          </p:stCondLst>
                                        </p:cTn>
                                        <p:tgtEl>
                                          <p:spTgt spid="67">
                                            <p:txEl>
                                              <p:pRg st="2" end="2"/>
                                            </p:txEl>
                                          </p:spTgt>
                                        </p:tgtEl>
                                        <p:attrNameLst>
                                          <p:attrName>style.visibility</p:attrName>
                                        </p:attrNameLst>
                                      </p:cBhvr>
                                      <p:to>
                                        <p:strVal val="visible"/>
                                      </p:to>
                                    </p:set>
                                    <p:animEffect transition="in" filter="dissolve">
                                      <p:cBhvr>
                                        <p:cTn id="424" dur="500"/>
                                        <p:tgtEl>
                                          <p:spTgt spid="67">
                                            <p:txEl>
                                              <p:pRg st="2" end="2"/>
                                            </p:txEl>
                                          </p:spTgt>
                                        </p:tgtEl>
                                      </p:cBhvr>
                                    </p:animEffect>
                                  </p:childTnLst>
                                </p:cTn>
                              </p:par>
                            </p:childTnLst>
                          </p:cTn>
                        </p:par>
                      </p:childTnLst>
                    </p:cTn>
                  </p:par>
                  <p:par>
                    <p:cTn id="425" fill="hold">
                      <p:stCondLst>
                        <p:cond delay="indefinite"/>
                      </p:stCondLst>
                      <p:childTnLst>
                        <p:par>
                          <p:cTn id="426" fill="hold">
                            <p:stCondLst>
                              <p:cond delay="0"/>
                            </p:stCondLst>
                            <p:childTnLst>
                              <p:par>
                                <p:cTn id="427" presetID="9" presetClass="entr" presetSubtype="0" fill="hold" nodeType="clickEffect">
                                  <p:stCondLst>
                                    <p:cond delay="0"/>
                                  </p:stCondLst>
                                  <p:childTnLst>
                                    <p:set>
                                      <p:cBhvr>
                                        <p:cTn id="428" dur="1" fill="hold">
                                          <p:stCondLst>
                                            <p:cond delay="0"/>
                                          </p:stCondLst>
                                        </p:cTn>
                                        <p:tgtEl>
                                          <p:spTgt spid="71"/>
                                        </p:tgtEl>
                                        <p:attrNameLst>
                                          <p:attrName>style.visibility</p:attrName>
                                        </p:attrNameLst>
                                      </p:cBhvr>
                                      <p:to>
                                        <p:strVal val="visible"/>
                                      </p:to>
                                    </p:set>
                                    <p:animEffect transition="in" filter="dissolve">
                                      <p:cBhvr>
                                        <p:cTn id="429" dur="500"/>
                                        <p:tgtEl>
                                          <p:spTgt spid="71"/>
                                        </p:tgtEl>
                                      </p:cBhvr>
                                    </p:animEffect>
                                  </p:childTnLst>
                                </p:cTn>
                              </p:par>
                            </p:childTnLst>
                          </p:cTn>
                        </p:par>
                      </p:childTnLst>
                    </p:cTn>
                  </p:par>
                  <p:par>
                    <p:cTn id="430" fill="hold">
                      <p:stCondLst>
                        <p:cond delay="indefinite"/>
                      </p:stCondLst>
                      <p:childTnLst>
                        <p:par>
                          <p:cTn id="431" fill="hold">
                            <p:stCondLst>
                              <p:cond delay="0"/>
                            </p:stCondLst>
                            <p:childTnLst>
                              <p:par>
                                <p:cTn id="432" presetID="9" presetClass="entr" presetSubtype="0" fill="hold" nodeType="clickEffect">
                                  <p:stCondLst>
                                    <p:cond delay="0"/>
                                  </p:stCondLst>
                                  <p:childTnLst>
                                    <p:set>
                                      <p:cBhvr>
                                        <p:cTn id="433" dur="1" fill="hold">
                                          <p:stCondLst>
                                            <p:cond delay="0"/>
                                          </p:stCondLst>
                                        </p:cTn>
                                        <p:tgtEl>
                                          <p:spTgt spid="72">
                                            <p:txEl>
                                              <p:pRg st="2" end="2"/>
                                            </p:txEl>
                                          </p:spTgt>
                                        </p:tgtEl>
                                        <p:attrNameLst>
                                          <p:attrName>style.visibility</p:attrName>
                                        </p:attrNameLst>
                                      </p:cBhvr>
                                      <p:to>
                                        <p:strVal val="visible"/>
                                      </p:to>
                                    </p:set>
                                    <p:animEffect transition="in" filter="dissolve">
                                      <p:cBhvr>
                                        <p:cTn id="434" dur="500"/>
                                        <p:tgtEl>
                                          <p:spTgt spid="72">
                                            <p:txEl>
                                              <p:pRg st="2" end="2"/>
                                            </p:txEl>
                                          </p:spTgt>
                                        </p:tgtEl>
                                      </p:cBhvr>
                                    </p:animEffect>
                                  </p:childTnLst>
                                </p:cTn>
                              </p:par>
                            </p:childTnLst>
                          </p:cTn>
                        </p:par>
                      </p:childTnLst>
                    </p:cTn>
                  </p:par>
                  <p:par>
                    <p:cTn id="435" fill="hold">
                      <p:stCondLst>
                        <p:cond delay="indefinite"/>
                      </p:stCondLst>
                      <p:childTnLst>
                        <p:par>
                          <p:cTn id="436" fill="hold">
                            <p:stCondLst>
                              <p:cond delay="0"/>
                            </p:stCondLst>
                            <p:childTnLst>
                              <p:par>
                                <p:cTn id="437" presetID="7" presetClass="emph" presetSubtype="2" fill="hold" nodeType="clickEffect">
                                  <p:stCondLst>
                                    <p:cond delay="0"/>
                                  </p:stCondLst>
                                  <p:childTnLst>
                                    <p:animClr clrSpc="rgb" dir="cw">
                                      <p:cBhvr>
                                        <p:cTn id="438" dur="2000" fill="hold"/>
                                        <p:tgtEl>
                                          <p:spTgt spid="14"/>
                                        </p:tgtEl>
                                        <p:attrNameLst>
                                          <p:attrName>stroke.color</p:attrName>
                                        </p:attrNameLst>
                                      </p:cBhvr>
                                      <p:to>
                                        <a:schemeClr val="accent2"/>
                                      </p:to>
                                    </p:animClr>
                                    <p:set>
                                      <p:cBhvr>
                                        <p:cTn id="439" dur="2000" fill="hold"/>
                                        <p:tgtEl>
                                          <p:spTgt spid="14"/>
                                        </p:tgtEl>
                                        <p:attrNameLst>
                                          <p:attrName>stroke.on</p:attrName>
                                        </p:attrNameLst>
                                      </p:cBhvr>
                                      <p:to>
                                        <p:strVal val="true"/>
                                      </p:to>
                                    </p:set>
                                  </p:childTnLst>
                                </p:cTn>
                              </p:par>
                            </p:childTnLst>
                          </p:cTn>
                        </p:par>
                      </p:childTnLst>
                    </p:cTn>
                  </p:par>
                  <p:par>
                    <p:cTn id="440" fill="hold">
                      <p:stCondLst>
                        <p:cond delay="indefinite"/>
                      </p:stCondLst>
                      <p:childTnLst>
                        <p:par>
                          <p:cTn id="441" fill="hold">
                            <p:stCondLst>
                              <p:cond delay="0"/>
                            </p:stCondLst>
                            <p:childTnLst>
                              <p:par>
                                <p:cTn id="442" presetID="9" presetClass="entr" presetSubtype="0" fill="hold" nodeType="clickEffect">
                                  <p:stCondLst>
                                    <p:cond delay="0"/>
                                  </p:stCondLst>
                                  <p:childTnLst>
                                    <p:set>
                                      <p:cBhvr>
                                        <p:cTn id="443" dur="1" fill="hold">
                                          <p:stCondLst>
                                            <p:cond delay="0"/>
                                          </p:stCondLst>
                                        </p:cTn>
                                        <p:tgtEl>
                                          <p:spTgt spid="102"/>
                                        </p:tgtEl>
                                        <p:attrNameLst>
                                          <p:attrName>style.visibility</p:attrName>
                                        </p:attrNameLst>
                                      </p:cBhvr>
                                      <p:to>
                                        <p:strVal val="visible"/>
                                      </p:to>
                                    </p:set>
                                    <p:animEffect transition="in" filter="dissolve">
                                      <p:cBhvr>
                                        <p:cTn id="444" dur="500"/>
                                        <p:tgtEl>
                                          <p:spTgt spid="102"/>
                                        </p:tgtEl>
                                      </p:cBhvr>
                                    </p:animEffect>
                                  </p:childTnLst>
                                </p:cTn>
                              </p:par>
                            </p:childTnLst>
                          </p:cTn>
                        </p:par>
                      </p:childTnLst>
                    </p:cTn>
                  </p:par>
                  <p:par>
                    <p:cTn id="445" fill="hold">
                      <p:stCondLst>
                        <p:cond delay="indefinite"/>
                      </p:stCondLst>
                      <p:childTnLst>
                        <p:par>
                          <p:cTn id="446" fill="hold">
                            <p:stCondLst>
                              <p:cond delay="0"/>
                            </p:stCondLst>
                            <p:childTnLst>
                              <p:par>
                                <p:cTn id="447" presetID="1" presetClass="emph" presetSubtype="2" fill="hold" nodeType="clickEffect">
                                  <p:stCondLst>
                                    <p:cond delay="0"/>
                                  </p:stCondLst>
                                  <p:childTnLst>
                                    <p:animClr clrSpc="rgb" dir="cw">
                                      <p:cBhvr>
                                        <p:cTn id="448" dur="2000" fill="hold"/>
                                        <p:tgtEl>
                                          <p:spTgt spid="27"/>
                                        </p:tgtEl>
                                        <p:attrNameLst>
                                          <p:attrName>fillcolor</p:attrName>
                                        </p:attrNameLst>
                                      </p:cBhvr>
                                      <p:to>
                                        <a:schemeClr val="accent2"/>
                                      </p:to>
                                    </p:animClr>
                                    <p:set>
                                      <p:cBhvr>
                                        <p:cTn id="449" dur="2000" fill="hold"/>
                                        <p:tgtEl>
                                          <p:spTgt spid="27"/>
                                        </p:tgtEl>
                                        <p:attrNameLst>
                                          <p:attrName>fill.type</p:attrName>
                                        </p:attrNameLst>
                                      </p:cBhvr>
                                      <p:to>
                                        <p:strVal val="solid"/>
                                      </p:to>
                                    </p:set>
                                    <p:set>
                                      <p:cBhvr>
                                        <p:cTn id="450" dur="2000" fill="hold"/>
                                        <p:tgtEl>
                                          <p:spTgt spid="27"/>
                                        </p:tgtEl>
                                        <p:attrNameLst>
                                          <p:attrName>fill.on</p:attrName>
                                        </p:attrNameLst>
                                      </p:cBhvr>
                                      <p:to>
                                        <p:strVal val="true"/>
                                      </p:to>
                                    </p:set>
                                  </p:childTnLst>
                                </p:cTn>
                              </p:par>
                            </p:childTnLst>
                          </p:cTn>
                        </p:par>
                      </p:childTnLst>
                    </p:cTn>
                  </p:par>
                  <p:par>
                    <p:cTn id="451" fill="hold">
                      <p:stCondLst>
                        <p:cond delay="indefinite"/>
                      </p:stCondLst>
                      <p:childTnLst>
                        <p:par>
                          <p:cTn id="452" fill="hold">
                            <p:stCondLst>
                              <p:cond delay="0"/>
                            </p:stCondLst>
                            <p:childTnLst>
                              <p:par>
                                <p:cTn id="453" presetID="7" presetClass="emph" presetSubtype="2" fill="hold" nodeType="clickEffect">
                                  <p:stCondLst>
                                    <p:cond delay="0"/>
                                  </p:stCondLst>
                                  <p:childTnLst>
                                    <p:animClr clrSpc="rgb" dir="cw">
                                      <p:cBhvr>
                                        <p:cTn id="454" dur="2000" fill="hold"/>
                                        <p:tgtEl>
                                          <p:spTgt spid="10"/>
                                        </p:tgtEl>
                                        <p:attrNameLst>
                                          <p:attrName>stroke.color</p:attrName>
                                        </p:attrNameLst>
                                      </p:cBhvr>
                                      <p:to>
                                        <a:schemeClr val="accent2"/>
                                      </p:to>
                                    </p:animClr>
                                    <p:set>
                                      <p:cBhvr>
                                        <p:cTn id="455" dur="2000" fill="hold"/>
                                        <p:tgtEl>
                                          <p:spTgt spid="10"/>
                                        </p:tgtEl>
                                        <p:attrNameLst>
                                          <p:attrName>stroke.on</p:attrName>
                                        </p:attrNameLst>
                                      </p:cBhvr>
                                      <p:to>
                                        <p:strVal val="true"/>
                                      </p:to>
                                    </p:se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79"/>
                                        </p:tgtEl>
                                        <p:attrNameLst>
                                          <p:attrName>style.visibility</p:attrName>
                                        </p:attrNameLst>
                                      </p:cBhvr>
                                      <p:to>
                                        <p:strVal val="visible"/>
                                      </p:to>
                                    </p:set>
                                    <p:animEffect transition="in" filter="dissolve">
                                      <p:cBhvr>
                                        <p:cTn id="460" dur="500"/>
                                        <p:tgtEl>
                                          <p:spTgt spid="79"/>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80">
                                            <p:txEl>
                                              <p:pRg st="2" end="2"/>
                                            </p:txEl>
                                          </p:spTgt>
                                        </p:tgtEl>
                                        <p:attrNameLst>
                                          <p:attrName>style.visibility</p:attrName>
                                        </p:attrNameLst>
                                      </p:cBhvr>
                                      <p:to>
                                        <p:strVal val="visible"/>
                                      </p:to>
                                    </p:set>
                                    <p:animEffect transition="in" filter="dissolve">
                                      <p:cBhvr>
                                        <p:cTn id="465" dur="500"/>
                                        <p:tgtEl>
                                          <p:spTgt spid="80">
                                            <p:txEl>
                                              <p:pRg st="2" end="2"/>
                                            </p:txEl>
                                          </p:spTgt>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82"/>
                                        </p:tgtEl>
                                        <p:attrNameLst>
                                          <p:attrName>style.visibility</p:attrName>
                                        </p:attrNameLst>
                                      </p:cBhvr>
                                      <p:to>
                                        <p:strVal val="visible"/>
                                      </p:to>
                                    </p:set>
                                    <p:animEffect transition="in" filter="dissolve">
                                      <p:cBhvr>
                                        <p:cTn id="470" dur="500"/>
                                        <p:tgtEl>
                                          <p:spTgt spid="82"/>
                                        </p:tgtEl>
                                      </p:cBhvr>
                                    </p:animEffec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nodeType="clickEffect">
                                  <p:stCondLst>
                                    <p:cond delay="0"/>
                                  </p:stCondLst>
                                  <p:childTnLst>
                                    <p:set>
                                      <p:cBhvr>
                                        <p:cTn id="474" dur="1" fill="hold">
                                          <p:stCondLst>
                                            <p:cond delay="0"/>
                                          </p:stCondLst>
                                        </p:cTn>
                                        <p:tgtEl>
                                          <p:spTgt spid="83">
                                            <p:txEl>
                                              <p:pRg st="2" end="2"/>
                                            </p:txEl>
                                          </p:spTgt>
                                        </p:tgtEl>
                                        <p:attrNameLst>
                                          <p:attrName>style.visibility</p:attrName>
                                        </p:attrNameLst>
                                      </p:cBhvr>
                                      <p:to>
                                        <p:strVal val="visible"/>
                                      </p:to>
                                    </p:set>
                                    <p:animEffect transition="in" filter="dissolve">
                                      <p:cBhvr>
                                        <p:cTn id="475" dur="500"/>
                                        <p:tgtEl>
                                          <p:spTgt spid="83">
                                            <p:txEl>
                                              <p:pRg st="2" end="2"/>
                                            </p:txEl>
                                          </p:spTgt>
                                        </p:tgtEl>
                                      </p:cBhvr>
                                    </p:animEffect>
                                  </p:childTnLst>
                                </p:cTn>
                              </p:par>
                            </p:childTnLst>
                          </p:cTn>
                        </p:par>
                      </p:childTnLst>
                    </p:cTn>
                  </p:par>
                  <p:par>
                    <p:cTn id="476" fill="hold">
                      <p:stCondLst>
                        <p:cond delay="indefinite"/>
                      </p:stCondLst>
                      <p:childTnLst>
                        <p:par>
                          <p:cTn id="477" fill="hold">
                            <p:stCondLst>
                              <p:cond delay="0"/>
                            </p:stCondLst>
                            <p:childTnLst>
                              <p:par>
                                <p:cTn id="478" presetID="7" presetClass="emph" presetSubtype="2" fill="hold" nodeType="clickEffect">
                                  <p:stCondLst>
                                    <p:cond delay="0"/>
                                  </p:stCondLst>
                                  <p:childTnLst>
                                    <p:animClr clrSpc="rgb" dir="cw">
                                      <p:cBhvr>
                                        <p:cTn id="479" dur="2000" fill="hold"/>
                                        <p:tgtEl>
                                          <p:spTgt spid="17"/>
                                        </p:tgtEl>
                                        <p:attrNameLst>
                                          <p:attrName>stroke.color</p:attrName>
                                        </p:attrNameLst>
                                      </p:cBhvr>
                                      <p:to>
                                        <a:schemeClr val="accent2"/>
                                      </p:to>
                                    </p:animClr>
                                    <p:set>
                                      <p:cBhvr>
                                        <p:cTn id="480" dur="2000" fill="hold"/>
                                        <p:tgtEl>
                                          <p:spTgt spid="17"/>
                                        </p:tgtEl>
                                        <p:attrNameLst>
                                          <p:attrName>stroke.on</p:attrName>
                                        </p:attrNameLst>
                                      </p:cBhvr>
                                      <p:to>
                                        <p:strVal val="true"/>
                                      </p:to>
                                    </p:se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78"/>
                                        </p:tgtEl>
                                        <p:attrNameLst>
                                          <p:attrName>style.visibility</p:attrName>
                                        </p:attrNameLst>
                                      </p:cBhvr>
                                      <p:to>
                                        <p:strVal val="visible"/>
                                      </p:to>
                                    </p:set>
                                    <p:animEffect transition="in" filter="dissolve">
                                      <p:cBhvr>
                                        <p:cTn id="485" dur="500"/>
                                        <p:tgtEl>
                                          <p:spTgt spid="78"/>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nodeType="clickEffect">
                                  <p:stCondLst>
                                    <p:cond delay="0"/>
                                  </p:stCondLst>
                                  <p:childTnLst>
                                    <p:set>
                                      <p:cBhvr>
                                        <p:cTn id="489" dur="1" fill="hold">
                                          <p:stCondLst>
                                            <p:cond delay="0"/>
                                          </p:stCondLst>
                                        </p:cTn>
                                        <p:tgtEl>
                                          <p:spTgt spid="67">
                                            <p:txEl>
                                              <p:pRg st="6" end="6"/>
                                            </p:txEl>
                                          </p:spTgt>
                                        </p:tgtEl>
                                        <p:attrNameLst>
                                          <p:attrName>style.visibility</p:attrName>
                                        </p:attrNameLst>
                                      </p:cBhvr>
                                      <p:to>
                                        <p:strVal val="visible"/>
                                      </p:to>
                                    </p:set>
                                    <p:animEffect transition="in" filter="dissolve">
                                      <p:cBhvr>
                                        <p:cTn id="490" dur="500"/>
                                        <p:tgtEl>
                                          <p:spTgt spid="67">
                                            <p:txEl>
                                              <p:pRg st="6" end="6"/>
                                            </p:txEl>
                                          </p:spTgt>
                                        </p:tgtEl>
                                      </p:cBhvr>
                                    </p:animEffect>
                                  </p:childTnLst>
                                </p:cTn>
                              </p:par>
                            </p:childTnLst>
                          </p:cTn>
                        </p:par>
                      </p:childTnLst>
                    </p:cTn>
                  </p:par>
                  <p:par>
                    <p:cTn id="491" fill="hold">
                      <p:stCondLst>
                        <p:cond delay="indefinite"/>
                      </p:stCondLst>
                      <p:childTnLst>
                        <p:par>
                          <p:cTn id="492" fill="hold">
                            <p:stCondLst>
                              <p:cond delay="0"/>
                            </p:stCondLst>
                            <p:childTnLst>
                              <p:par>
                                <p:cTn id="493" presetID="9" presetClass="entr" presetSubtype="0" fill="hold" nodeType="clickEffect">
                                  <p:stCondLst>
                                    <p:cond delay="0"/>
                                  </p:stCondLst>
                                  <p:childTnLst>
                                    <p:set>
                                      <p:cBhvr>
                                        <p:cTn id="494" dur="1" fill="hold">
                                          <p:stCondLst>
                                            <p:cond delay="0"/>
                                          </p:stCondLst>
                                        </p:cTn>
                                        <p:tgtEl>
                                          <p:spTgt spid="81"/>
                                        </p:tgtEl>
                                        <p:attrNameLst>
                                          <p:attrName>style.visibility</p:attrName>
                                        </p:attrNameLst>
                                      </p:cBhvr>
                                      <p:to>
                                        <p:strVal val="visible"/>
                                      </p:to>
                                    </p:set>
                                    <p:animEffect transition="in" filter="dissolve">
                                      <p:cBhvr>
                                        <p:cTn id="495" dur="500"/>
                                        <p:tgtEl>
                                          <p:spTgt spid="81"/>
                                        </p:tgtEl>
                                      </p:cBhvr>
                                    </p:animEffect>
                                  </p:childTnLst>
                                </p:cTn>
                              </p:par>
                            </p:childTnLst>
                          </p:cTn>
                        </p:par>
                      </p:childTnLst>
                    </p:cTn>
                  </p:par>
                  <p:par>
                    <p:cTn id="496" fill="hold">
                      <p:stCondLst>
                        <p:cond delay="indefinite"/>
                      </p:stCondLst>
                      <p:childTnLst>
                        <p:par>
                          <p:cTn id="497" fill="hold">
                            <p:stCondLst>
                              <p:cond delay="0"/>
                            </p:stCondLst>
                            <p:childTnLst>
                              <p:par>
                                <p:cTn id="498" presetID="9" presetClass="entr" presetSubtype="0" fill="hold" nodeType="clickEffect">
                                  <p:stCondLst>
                                    <p:cond delay="0"/>
                                  </p:stCondLst>
                                  <p:childTnLst>
                                    <p:set>
                                      <p:cBhvr>
                                        <p:cTn id="499" dur="1" fill="hold">
                                          <p:stCondLst>
                                            <p:cond delay="0"/>
                                          </p:stCondLst>
                                        </p:cTn>
                                        <p:tgtEl>
                                          <p:spTgt spid="72">
                                            <p:txEl>
                                              <p:pRg st="6" end="6"/>
                                            </p:txEl>
                                          </p:spTgt>
                                        </p:tgtEl>
                                        <p:attrNameLst>
                                          <p:attrName>style.visibility</p:attrName>
                                        </p:attrNameLst>
                                      </p:cBhvr>
                                      <p:to>
                                        <p:strVal val="visible"/>
                                      </p:to>
                                    </p:set>
                                    <p:animEffect transition="in" filter="dissolve">
                                      <p:cBhvr>
                                        <p:cTn id="500" dur="500"/>
                                        <p:tgtEl>
                                          <p:spTgt spid="72">
                                            <p:txEl>
                                              <p:pRg st="6" end="6"/>
                                            </p:txEl>
                                          </p:spTgt>
                                        </p:tgtEl>
                                      </p:cBhvr>
                                    </p:animEffect>
                                  </p:childTnLst>
                                </p:cTn>
                              </p:par>
                            </p:childTnLst>
                          </p:cTn>
                        </p:par>
                      </p:childTnLst>
                    </p:cTn>
                  </p:par>
                  <p:par>
                    <p:cTn id="501" fill="hold">
                      <p:stCondLst>
                        <p:cond delay="indefinite"/>
                      </p:stCondLst>
                      <p:childTnLst>
                        <p:par>
                          <p:cTn id="502" fill="hold">
                            <p:stCondLst>
                              <p:cond delay="0"/>
                            </p:stCondLst>
                            <p:childTnLst>
                              <p:par>
                                <p:cTn id="503" presetID="9" presetClass="entr" presetSubtype="0" fill="hold" nodeType="clickEffect">
                                  <p:stCondLst>
                                    <p:cond delay="0"/>
                                  </p:stCondLst>
                                  <p:childTnLst>
                                    <p:set>
                                      <p:cBhvr>
                                        <p:cTn id="504" dur="1" fill="hold">
                                          <p:stCondLst>
                                            <p:cond delay="0"/>
                                          </p:stCondLst>
                                        </p:cTn>
                                        <p:tgtEl>
                                          <p:spTgt spid="106"/>
                                        </p:tgtEl>
                                        <p:attrNameLst>
                                          <p:attrName>style.visibility</p:attrName>
                                        </p:attrNameLst>
                                      </p:cBhvr>
                                      <p:to>
                                        <p:strVal val="visible"/>
                                      </p:to>
                                    </p:set>
                                    <p:animEffect transition="in" filter="dissolve">
                                      <p:cBhvr>
                                        <p:cTn id="505" dur="500"/>
                                        <p:tgtEl>
                                          <p:spTgt spid="106"/>
                                        </p:tgtEl>
                                      </p:cBhvr>
                                    </p:animEffect>
                                  </p:childTnLst>
                                </p:cTn>
                              </p:par>
                            </p:childTnLst>
                          </p:cTn>
                        </p:par>
                      </p:childTnLst>
                    </p:cTn>
                  </p:par>
                  <p:par>
                    <p:cTn id="506" fill="hold">
                      <p:stCondLst>
                        <p:cond delay="indefinite"/>
                      </p:stCondLst>
                      <p:childTnLst>
                        <p:par>
                          <p:cTn id="507" fill="hold">
                            <p:stCondLst>
                              <p:cond delay="0"/>
                            </p:stCondLst>
                            <p:childTnLst>
                              <p:par>
                                <p:cTn id="508" presetID="1" presetClass="emph" presetSubtype="2" fill="hold" nodeType="clickEffect">
                                  <p:stCondLst>
                                    <p:cond delay="0"/>
                                  </p:stCondLst>
                                  <p:childTnLst>
                                    <p:animClr clrSpc="rgb" dir="cw">
                                      <p:cBhvr>
                                        <p:cTn id="509" dur="2000" fill="hold"/>
                                        <p:tgtEl>
                                          <p:spTgt spid="22"/>
                                        </p:tgtEl>
                                        <p:attrNameLst>
                                          <p:attrName>fillcolor</p:attrName>
                                        </p:attrNameLst>
                                      </p:cBhvr>
                                      <p:to>
                                        <a:schemeClr val="accent2"/>
                                      </p:to>
                                    </p:animClr>
                                    <p:set>
                                      <p:cBhvr>
                                        <p:cTn id="510" dur="2000" fill="hold"/>
                                        <p:tgtEl>
                                          <p:spTgt spid="22"/>
                                        </p:tgtEl>
                                        <p:attrNameLst>
                                          <p:attrName>fill.type</p:attrName>
                                        </p:attrNameLst>
                                      </p:cBhvr>
                                      <p:to>
                                        <p:strVal val="solid"/>
                                      </p:to>
                                    </p:set>
                                    <p:set>
                                      <p:cBhvr>
                                        <p:cTn id="511" dur="2000" fill="hold"/>
                                        <p:tgtEl>
                                          <p:spTgt spid="22"/>
                                        </p:tgtEl>
                                        <p:attrNameLst>
                                          <p:attrName>fill.on</p:attrName>
                                        </p:attrNameLst>
                                      </p:cBhvr>
                                      <p:to>
                                        <p:strVal val="true"/>
                                      </p:to>
                                    </p:set>
                                  </p:childTnLst>
                                </p:cTn>
                              </p:par>
                            </p:childTnLst>
                          </p:cTn>
                        </p:par>
                      </p:childTnLst>
                    </p:cTn>
                  </p:par>
                  <p:par>
                    <p:cTn id="512" fill="hold">
                      <p:stCondLst>
                        <p:cond delay="indefinite"/>
                      </p:stCondLst>
                      <p:childTnLst>
                        <p:par>
                          <p:cTn id="513" fill="hold">
                            <p:stCondLst>
                              <p:cond delay="0"/>
                            </p:stCondLst>
                            <p:childTnLst>
                              <p:par>
                                <p:cTn id="514" presetID="7" presetClass="emph" presetSubtype="2" fill="hold" nodeType="clickEffect">
                                  <p:stCondLst>
                                    <p:cond delay="0"/>
                                  </p:stCondLst>
                                  <p:childTnLst>
                                    <p:animClr clrSpc="rgb" dir="cw">
                                      <p:cBhvr>
                                        <p:cTn id="515" dur="2000" fill="hold"/>
                                        <p:tgtEl>
                                          <p:spTgt spid="29"/>
                                        </p:tgtEl>
                                        <p:attrNameLst>
                                          <p:attrName>stroke.color</p:attrName>
                                        </p:attrNameLst>
                                      </p:cBhvr>
                                      <p:to>
                                        <a:schemeClr val="accent2"/>
                                      </p:to>
                                    </p:animClr>
                                    <p:set>
                                      <p:cBhvr>
                                        <p:cTn id="516" dur="2000" fill="hold"/>
                                        <p:tgtEl>
                                          <p:spTgt spid="29"/>
                                        </p:tgtEl>
                                        <p:attrNameLst>
                                          <p:attrName>stroke.on</p:attrName>
                                        </p:attrNameLst>
                                      </p:cBhvr>
                                      <p:to>
                                        <p:strVal val="true"/>
                                      </p:to>
                                    </p:se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85"/>
                                        </p:tgtEl>
                                        <p:attrNameLst>
                                          <p:attrName>style.visibility</p:attrName>
                                        </p:attrNameLst>
                                      </p:cBhvr>
                                      <p:to>
                                        <p:strVal val="visible"/>
                                      </p:to>
                                    </p:set>
                                    <p:animEffect transition="in" filter="dissolve">
                                      <p:cBhvr>
                                        <p:cTn id="521" dur="500"/>
                                        <p:tgtEl>
                                          <p:spTgt spid="85"/>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67">
                                            <p:txEl>
                                              <p:pRg st="3" end="3"/>
                                            </p:txEl>
                                          </p:spTgt>
                                        </p:tgtEl>
                                        <p:attrNameLst>
                                          <p:attrName>style.visibility</p:attrName>
                                        </p:attrNameLst>
                                      </p:cBhvr>
                                      <p:to>
                                        <p:strVal val="visible"/>
                                      </p:to>
                                    </p:set>
                                    <p:animEffect transition="in" filter="dissolve">
                                      <p:cBhvr>
                                        <p:cTn id="526" dur="500"/>
                                        <p:tgtEl>
                                          <p:spTgt spid="67">
                                            <p:txEl>
                                              <p:pRg st="3" end="3"/>
                                            </p:txEl>
                                          </p:spTgt>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87"/>
                                        </p:tgtEl>
                                        <p:attrNameLst>
                                          <p:attrName>style.visibility</p:attrName>
                                        </p:attrNameLst>
                                      </p:cBhvr>
                                      <p:to>
                                        <p:strVal val="visible"/>
                                      </p:to>
                                    </p:set>
                                    <p:animEffect transition="in" filter="dissolve">
                                      <p:cBhvr>
                                        <p:cTn id="531" dur="500"/>
                                        <p:tgtEl>
                                          <p:spTgt spid="87"/>
                                        </p:tgtEl>
                                      </p:cBhvr>
                                    </p:animEffec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72">
                                            <p:txEl>
                                              <p:pRg st="3" end="3"/>
                                            </p:txEl>
                                          </p:spTgt>
                                        </p:tgtEl>
                                        <p:attrNameLst>
                                          <p:attrName>style.visibility</p:attrName>
                                        </p:attrNameLst>
                                      </p:cBhvr>
                                      <p:to>
                                        <p:strVal val="visible"/>
                                      </p:to>
                                    </p:set>
                                    <p:animEffect transition="in" filter="dissolve">
                                      <p:cBhvr>
                                        <p:cTn id="536" dur="500"/>
                                        <p:tgtEl>
                                          <p:spTgt spid="72">
                                            <p:txEl>
                                              <p:pRg st="3" end="3"/>
                                            </p:txEl>
                                          </p:spTgt>
                                        </p:tgtEl>
                                      </p:cBhvr>
                                    </p:animEffect>
                                  </p:childTnLst>
                                </p:cTn>
                              </p:par>
                            </p:childTnLst>
                          </p:cTn>
                        </p:par>
                      </p:childTnLst>
                    </p:cTn>
                  </p:par>
                  <p:par>
                    <p:cTn id="537" fill="hold">
                      <p:stCondLst>
                        <p:cond delay="indefinite"/>
                      </p:stCondLst>
                      <p:childTnLst>
                        <p:par>
                          <p:cTn id="538" fill="hold">
                            <p:stCondLst>
                              <p:cond delay="0"/>
                            </p:stCondLst>
                            <p:childTnLst>
                              <p:par>
                                <p:cTn id="539" presetID="7" presetClass="emph" presetSubtype="2" fill="hold" nodeType="clickEffect">
                                  <p:stCondLst>
                                    <p:cond delay="0"/>
                                  </p:stCondLst>
                                  <p:childTnLst>
                                    <p:animClr clrSpc="rgb" dir="cw">
                                      <p:cBhvr>
                                        <p:cTn id="540" dur="2000" fill="hold"/>
                                        <p:tgtEl>
                                          <p:spTgt spid="30"/>
                                        </p:tgtEl>
                                        <p:attrNameLst>
                                          <p:attrName>stroke.color</p:attrName>
                                        </p:attrNameLst>
                                      </p:cBhvr>
                                      <p:to>
                                        <a:schemeClr val="accent2"/>
                                      </p:to>
                                    </p:animClr>
                                    <p:set>
                                      <p:cBhvr>
                                        <p:cTn id="541" dur="2000" fill="hold"/>
                                        <p:tgtEl>
                                          <p:spTgt spid="30"/>
                                        </p:tgtEl>
                                        <p:attrNameLst>
                                          <p:attrName>stroke.on</p:attrName>
                                        </p:attrNameLst>
                                      </p:cBhvr>
                                      <p:to>
                                        <p:strVal val="true"/>
                                      </p:to>
                                    </p:se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84"/>
                                        </p:tgtEl>
                                        <p:attrNameLst>
                                          <p:attrName>style.visibility</p:attrName>
                                        </p:attrNameLst>
                                      </p:cBhvr>
                                      <p:to>
                                        <p:strVal val="visible"/>
                                      </p:to>
                                    </p:set>
                                    <p:animEffect transition="in" filter="dissolve">
                                      <p:cBhvr>
                                        <p:cTn id="546" dur="500"/>
                                        <p:tgtEl>
                                          <p:spTgt spid="84"/>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80">
                                            <p:txEl>
                                              <p:pRg st="6" end="6"/>
                                            </p:txEl>
                                          </p:spTgt>
                                        </p:tgtEl>
                                        <p:attrNameLst>
                                          <p:attrName>style.visibility</p:attrName>
                                        </p:attrNameLst>
                                      </p:cBhvr>
                                      <p:to>
                                        <p:strVal val="visible"/>
                                      </p:to>
                                    </p:set>
                                    <p:animEffect transition="in" filter="dissolve">
                                      <p:cBhvr>
                                        <p:cTn id="551" dur="500"/>
                                        <p:tgtEl>
                                          <p:spTgt spid="80">
                                            <p:txEl>
                                              <p:pRg st="6" end="6"/>
                                            </p:txEl>
                                          </p:spTgt>
                                        </p:tgtEl>
                                      </p:cBhvr>
                                    </p:animEffect>
                                  </p:childTnLst>
                                </p:cTn>
                              </p:par>
                            </p:childTnLst>
                          </p:cTn>
                        </p:par>
                      </p:childTnLst>
                    </p:cTn>
                  </p:par>
                  <p:par>
                    <p:cTn id="552" fill="hold">
                      <p:stCondLst>
                        <p:cond delay="indefinite"/>
                      </p:stCondLst>
                      <p:childTnLst>
                        <p:par>
                          <p:cTn id="553" fill="hold">
                            <p:stCondLst>
                              <p:cond delay="0"/>
                            </p:stCondLst>
                            <p:childTnLst>
                              <p:par>
                                <p:cTn id="554" presetID="9" presetClass="entr" presetSubtype="0" fill="hold" nodeType="clickEffect">
                                  <p:stCondLst>
                                    <p:cond delay="0"/>
                                  </p:stCondLst>
                                  <p:childTnLst>
                                    <p:set>
                                      <p:cBhvr>
                                        <p:cTn id="555" dur="1" fill="hold">
                                          <p:stCondLst>
                                            <p:cond delay="0"/>
                                          </p:stCondLst>
                                        </p:cTn>
                                        <p:tgtEl>
                                          <p:spTgt spid="86"/>
                                        </p:tgtEl>
                                        <p:attrNameLst>
                                          <p:attrName>style.visibility</p:attrName>
                                        </p:attrNameLst>
                                      </p:cBhvr>
                                      <p:to>
                                        <p:strVal val="visible"/>
                                      </p:to>
                                    </p:set>
                                    <p:animEffect transition="in" filter="dissolve">
                                      <p:cBhvr>
                                        <p:cTn id="556" dur="500"/>
                                        <p:tgtEl>
                                          <p:spTgt spid="86"/>
                                        </p:tgtEl>
                                      </p:cBhvr>
                                    </p:animEffect>
                                  </p:childTnLst>
                                </p:cTn>
                              </p:par>
                            </p:childTnLst>
                          </p:cTn>
                        </p:par>
                      </p:childTnLst>
                    </p:cTn>
                  </p:par>
                  <p:par>
                    <p:cTn id="557" fill="hold">
                      <p:stCondLst>
                        <p:cond delay="indefinite"/>
                      </p:stCondLst>
                      <p:childTnLst>
                        <p:par>
                          <p:cTn id="558" fill="hold">
                            <p:stCondLst>
                              <p:cond delay="0"/>
                            </p:stCondLst>
                            <p:childTnLst>
                              <p:par>
                                <p:cTn id="559" presetID="9" presetClass="entr" presetSubtype="0" fill="hold" nodeType="clickEffect">
                                  <p:stCondLst>
                                    <p:cond delay="0"/>
                                  </p:stCondLst>
                                  <p:childTnLst>
                                    <p:set>
                                      <p:cBhvr>
                                        <p:cTn id="560" dur="1" fill="hold">
                                          <p:stCondLst>
                                            <p:cond delay="0"/>
                                          </p:stCondLst>
                                        </p:cTn>
                                        <p:tgtEl>
                                          <p:spTgt spid="83">
                                            <p:txEl>
                                              <p:pRg st="6" end="6"/>
                                            </p:txEl>
                                          </p:spTgt>
                                        </p:tgtEl>
                                        <p:attrNameLst>
                                          <p:attrName>style.visibility</p:attrName>
                                        </p:attrNameLst>
                                      </p:cBhvr>
                                      <p:to>
                                        <p:strVal val="visible"/>
                                      </p:to>
                                    </p:set>
                                    <p:animEffect transition="in" filter="dissolve">
                                      <p:cBhvr>
                                        <p:cTn id="561" dur="500"/>
                                        <p:tgtEl>
                                          <p:spTgt spid="83">
                                            <p:txEl>
                                              <p:pRg st="6" end="6"/>
                                            </p:txEl>
                                          </p:spTgt>
                                        </p:tgtEl>
                                      </p:cBhvr>
                                    </p:animEffec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105"/>
                                        </p:tgtEl>
                                        <p:attrNameLst>
                                          <p:attrName>style.visibility</p:attrName>
                                        </p:attrNameLst>
                                      </p:cBhvr>
                                      <p:to>
                                        <p:strVal val="visible"/>
                                      </p:to>
                                    </p:set>
                                    <p:animEffect transition="in" filter="dissolve">
                                      <p:cBhvr>
                                        <p:cTn id="566" dur="500"/>
                                        <p:tgtEl>
                                          <p:spTgt spid="105"/>
                                        </p:tgtEl>
                                      </p:cBhvr>
                                    </p:animEffect>
                                  </p:childTnLst>
                                </p:cTn>
                              </p:par>
                            </p:childTnLst>
                          </p:cTn>
                        </p:par>
                      </p:childTnLst>
                    </p:cTn>
                  </p:par>
                  <p:par>
                    <p:cTn id="567" fill="hold">
                      <p:stCondLst>
                        <p:cond delay="indefinite"/>
                      </p:stCondLst>
                      <p:childTnLst>
                        <p:par>
                          <p:cTn id="568" fill="hold">
                            <p:stCondLst>
                              <p:cond delay="0"/>
                            </p:stCondLst>
                            <p:childTnLst>
                              <p:par>
                                <p:cTn id="569" presetID="1" presetClass="emph" presetSubtype="2" fill="hold" nodeType="clickEffect">
                                  <p:stCondLst>
                                    <p:cond delay="0"/>
                                  </p:stCondLst>
                                  <p:childTnLst>
                                    <p:animClr clrSpc="rgb" dir="cw">
                                      <p:cBhvr>
                                        <p:cTn id="570" dur="2000" fill="hold"/>
                                        <p:tgtEl>
                                          <p:spTgt spid="23"/>
                                        </p:tgtEl>
                                        <p:attrNameLst>
                                          <p:attrName>fillcolor</p:attrName>
                                        </p:attrNameLst>
                                      </p:cBhvr>
                                      <p:to>
                                        <a:schemeClr val="accent2"/>
                                      </p:to>
                                    </p:animClr>
                                    <p:set>
                                      <p:cBhvr>
                                        <p:cTn id="571" dur="2000" fill="hold"/>
                                        <p:tgtEl>
                                          <p:spTgt spid="23"/>
                                        </p:tgtEl>
                                        <p:attrNameLst>
                                          <p:attrName>fill.type</p:attrName>
                                        </p:attrNameLst>
                                      </p:cBhvr>
                                      <p:to>
                                        <p:strVal val="solid"/>
                                      </p:to>
                                    </p:set>
                                    <p:set>
                                      <p:cBhvr>
                                        <p:cTn id="572" dur="2000" fill="hold"/>
                                        <p:tgtEl>
                                          <p:spTgt spid="23"/>
                                        </p:tgtEl>
                                        <p:attrNameLst>
                                          <p:attrName>fill.on</p:attrName>
                                        </p:attrNameLst>
                                      </p:cBhvr>
                                      <p:to>
                                        <p:strVal val="true"/>
                                      </p:to>
                                    </p:set>
                                  </p:childTnLst>
                                </p:cTn>
                              </p:par>
                            </p:childTnLst>
                          </p:cTn>
                        </p:par>
                      </p:childTnLst>
                    </p:cTn>
                  </p:par>
                  <p:par>
                    <p:cTn id="573" fill="hold">
                      <p:stCondLst>
                        <p:cond delay="indefinite"/>
                      </p:stCondLst>
                      <p:childTnLst>
                        <p:par>
                          <p:cTn id="574" fill="hold">
                            <p:stCondLst>
                              <p:cond delay="0"/>
                            </p:stCondLst>
                            <p:childTnLst>
                              <p:par>
                                <p:cTn id="575" presetID="7" presetClass="emph" presetSubtype="2" fill="hold" nodeType="clickEffect">
                                  <p:stCondLst>
                                    <p:cond delay="0"/>
                                  </p:stCondLst>
                                  <p:childTnLst>
                                    <p:animClr clrSpc="rgb" dir="cw">
                                      <p:cBhvr>
                                        <p:cTn id="576" dur="2000" fill="hold"/>
                                        <p:tgtEl>
                                          <p:spTgt spid="9"/>
                                        </p:tgtEl>
                                        <p:attrNameLst>
                                          <p:attrName>stroke.color</p:attrName>
                                        </p:attrNameLst>
                                      </p:cBhvr>
                                      <p:to>
                                        <a:schemeClr val="accent2"/>
                                      </p:to>
                                    </p:animClr>
                                    <p:set>
                                      <p:cBhvr>
                                        <p:cTn id="577" dur="2000" fill="hold"/>
                                        <p:tgtEl>
                                          <p:spTgt spid="9"/>
                                        </p:tgtEl>
                                        <p:attrNameLst>
                                          <p:attrName>stroke.on</p:attrName>
                                        </p:attrNameLst>
                                      </p:cBhvr>
                                      <p:to>
                                        <p:strVal val="true"/>
                                      </p:to>
                                    </p:set>
                                  </p:childTnLst>
                                </p:cTn>
                              </p:par>
                            </p:childTnLst>
                          </p:cTn>
                        </p:par>
                      </p:childTnLst>
                    </p:cTn>
                  </p:par>
                  <p:par>
                    <p:cTn id="578" fill="hold">
                      <p:stCondLst>
                        <p:cond delay="indefinite"/>
                      </p:stCondLst>
                      <p:childTnLst>
                        <p:par>
                          <p:cTn id="579" fill="hold">
                            <p:stCondLst>
                              <p:cond delay="0"/>
                            </p:stCondLst>
                            <p:childTnLst>
                              <p:par>
                                <p:cTn id="580" presetID="9" presetClass="entr" presetSubtype="0" fill="hold" nodeType="clickEffect">
                                  <p:stCondLst>
                                    <p:cond delay="0"/>
                                  </p:stCondLst>
                                  <p:childTnLst>
                                    <p:set>
                                      <p:cBhvr>
                                        <p:cTn id="581" dur="1" fill="hold">
                                          <p:stCondLst>
                                            <p:cond delay="0"/>
                                          </p:stCondLst>
                                        </p:cTn>
                                        <p:tgtEl>
                                          <p:spTgt spid="103"/>
                                        </p:tgtEl>
                                        <p:attrNameLst>
                                          <p:attrName>style.visibility</p:attrName>
                                        </p:attrNameLst>
                                      </p:cBhvr>
                                      <p:to>
                                        <p:strVal val="visible"/>
                                      </p:to>
                                    </p:set>
                                    <p:animEffect transition="in" filter="dissolve">
                                      <p:cBhvr>
                                        <p:cTn id="582" dur="500"/>
                                        <p:tgtEl>
                                          <p:spTgt spid="103"/>
                                        </p:tgtEl>
                                      </p:cBhvr>
                                    </p:animEffect>
                                  </p:childTnLst>
                                </p:cTn>
                              </p:par>
                            </p:childTnLst>
                          </p:cTn>
                        </p:par>
                      </p:childTnLst>
                    </p:cTn>
                  </p:par>
                  <p:par>
                    <p:cTn id="583" fill="hold">
                      <p:stCondLst>
                        <p:cond delay="indefinite"/>
                      </p:stCondLst>
                      <p:childTnLst>
                        <p:par>
                          <p:cTn id="584" fill="hold">
                            <p:stCondLst>
                              <p:cond delay="0"/>
                            </p:stCondLst>
                            <p:childTnLst>
                              <p:par>
                                <p:cTn id="585" presetID="1" presetClass="emph" presetSubtype="2" fill="hold" nodeType="clickEffect">
                                  <p:stCondLst>
                                    <p:cond delay="0"/>
                                  </p:stCondLst>
                                  <p:childTnLst>
                                    <p:animClr clrSpc="rgb" dir="cw">
                                      <p:cBhvr>
                                        <p:cTn id="586" dur="2000" fill="hold"/>
                                        <p:tgtEl>
                                          <p:spTgt spid="26"/>
                                        </p:tgtEl>
                                        <p:attrNameLst>
                                          <p:attrName>fillcolor</p:attrName>
                                        </p:attrNameLst>
                                      </p:cBhvr>
                                      <p:to>
                                        <a:schemeClr val="accent2"/>
                                      </p:to>
                                    </p:animClr>
                                    <p:set>
                                      <p:cBhvr>
                                        <p:cTn id="587" dur="2000" fill="hold"/>
                                        <p:tgtEl>
                                          <p:spTgt spid="26"/>
                                        </p:tgtEl>
                                        <p:attrNameLst>
                                          <p:attrName>fill.type</p:attrName>
                                        </p:attrNameLst>
                                      </p:cBhvr>
                                      <p:to>
                                        <p:strVal val="solid"/>
                                      </p:to>
                                    </p:set>
                                    <p:set>
                                      <p:cBhvr>
                                        <p:cTn id="588" dur="2000" fill="hold"/>
                                        <p:tgtEl>
                                          <p:spTgt spid="26"/>
                                        </p:tgtEl>
                                        <p:attrNameLst>
                                          <p:attrName>fill.on</p:attrName>
                                        </p:attrNameLst>
                                      </p:cBhvr>
                                      <p:to>
                                        <p:strVal val="true"/>
                                      </p:to>
                                    </p:set>
                                  </p:childTnLst>
                                </p:cTn>
                              </p:par>
                            </p:childTnLst>
                          </p:cTn>
                        </p:par>
                      </p:childTnLst>
                    </p:cTn>
                  </p:par>
                  <p:par>
                    <p:cTn id="589" fill="hold">
                      <p:stCondLst>
                        <p:cond delay="indefinite"/>
                      </p:stCondLst>
                      <p:childTnLst>
                        <p:par>
                          <p:cTn id="590" fill="hold">
                            <p:stCondLst>
                              <p:cond delay="0"/>
                            </p:stCondLst>
                            <p:childTnLst>
                              <p:par>
                                <p:cTn id="591" presetID="7" presetClass="emph" presetSubtype="2" fill="hold" nodeType="clickEffect">
                                  <p:stCondLst>
                                    <p:cond delay="0"/>
                                  </p:stCondLst>
                                  <p:childTnLst>
                                    <p:animClr clrSpc="rgb" dir="cw">
                                      <p:cBhvr>
                                        <p:cTn id="592" dur="2000" fill="hold"/>
                                        <p:tgtEl>
                                          <p:spTgt spid="21"/>
                                        </p:tgtEl>
                                        <p:attrNameLst>
                                          <p:attrName>stroke.color</p:attrName>
                                        </p:attrNameLst>
                                      </p:cBhvr>
                                      <p:to>
                                        <a:schemeClr val="tx1"/>
                                      </p:to>
                                    </p:animClr>
                                    <p:set>
                                      <p:cBhvr>
                                        <p:cTn id="593" dur="2000" fill="hold"/>
                                        <p:tgtEl>
                                          <p:spTgt spid="21"/>
                                        </p:tgtEl>
                                        <p:attrNameLst>
                                          <p:attrName>stroke.on</p:attrName>
                                        </p:attrNameLst>
                                      </p:cBhvr>
                                      <p:to>
                                        <p:strVal val="true"/>
                                      </p:to>
                                    </p:set>
                                  </p:childTnLst>
                                </p:cTn>
                              </p:par>
                              <p:par>
                                <p:cTn id="594" presetID="7" presetClass="emph" presetSubtype="2" fill="hold" nodeType="withEffect">
                                  <p:stCondLst>
                                    <p:cond delay="0"/>
                                  </p:stCondLst>
                                  <p:childTnLst>
                                    <p:animClr clrSpc="rgb" dir="cw">
                                      <p:cBhvr>
                                        <p:cTn id="595" dur="2000" fill="hold"/>
                                        <p:tgtEl>
                                          <p:spTgt spid="19"/>
                                        </p:tgtEl>
                                        <p:attrNameLst>
                                          <p:attrName>stroke.color</p:attrName>
                                        </p:attrNameLst>
                                      </p:cBhvr>
                                      <p:to>
                                        <a:schemeClr val="tx1"/>
                                      </p:to>
                                    </p:animClr>
                                    <p:set>
                                      <p:cBhvr>
                                        <p:cTn id="596" dur="2000" fill="hold"/>
                                        <p:tgtEl>
                                          <p:spTgt spid="19"/>
                                        </p:tgtEl>
                                        <p:attrNameLst>
                                          <p:attrName>stroke.on</p:attrName>
                                        </p:attrNameLst>
                                      </p:cBhvr>
                                      <p:to>
                                        <p:strVal val="true"/>
                                      </p:to>
                                    </p:set>
                                  </p:childTnLst>
                                </p:cTn>
                              </p:par>
                              <p:par>
                                <p:cTn id="597" presetID="7" presetClass="emph" presetSubtype="2" fill="hold" nodeType="withEffect">
                                  <p:stCondLst>
                                    <p:cond delay="0"/>
                                  </p:stCondLst>
                                  <p:childTnLst>
                                    <p:animClr clrSpc="rgb" dir="cw">
                                      <p:cBhvr>
                                        <p:cTn id="598" dur="2000" fill="hold"/>
                                        <p:tgtEl>
                                          <p:spTgt spid="12"/>
                                        </p:tgtEl>
                                        <p:attrNameLst>
                                          <p:attrName>stroke.color</p:attrName>
                                        </p:attrNameLst>
                                      </p:cBhvr>
                                      <p:to>
                                        <a:schemeClr val="tx1"/>
                                      </p:to>
                                    </p:animClr>
                                    <p:set>
                                      <p:cBhvr>
                                        <p:cTn id="599" dur="2000" fill="hold"/>
                                        <p:tgtEl>
                                          <p:spTgt spid="12"/>
                                        </p:tgtEl>
                                        <p:attrNameLst>
                                          <p:attrName>stroke.on</p:attrName>
                                        </p:attrNameLst>
                                      </p:cBhvr>
                                      <p:to>
                                        <p:strVal val="true"/>
                                      </p:to>
                                    </p:set>
                                  </p:childTnLst>
                                </p:cTn>
                              </p:par>
                              <p:par>
                                <p:cTn id="600" presetID="7" presetClass="emph" presetSubtype="2" fill="hold" nodeType="withEffect">
                                  <p:stCondLst>
                                    <p:cond delay="0"/>
                                  </p:stCondLst>
                                  <p:childTnLst>
                                    <p:animClr clrSpc="rgb" dir="cw">
                                      <p:cBhvr>
                                        <p:cTn id="601" dur="2000" fill="hold"/>
                                        <p:tgtEl>
                                          <p:spTgt spid="18"/>
                                        </p:tgtEl>
                                        <p:attrNameLst>
                                          <p:attrName>stroke.color</p:attrName>
                                        </p:attrNameLst>
                                      </p:cBhvr>
                                      <p:to>
                                        <a:schemeClr val="tx1"/>
                                      </p:to>
                                    </p:animClr>
                                    <p:set>
                                      <p:cBhvr>
                                        <p:cTn id="602" dur="2000" fill="hold"/>
                                        <p:tgtEl>
                                          <p:spTgt spid="18"/>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0"/>
                                        </p:tgtEl>
                                        <p:attrNameLst>
                                          <p:attrName>stroke.color</p:attrName>
                                        </p:attrNameLst>
                                      </p:cBhvr>
                                      <p:to>
                                        <a:schemeClr val="tx1"/>
                                      </p:to>
                                    </p:animClr>
                                    <p:set>
                                      <p:cBhvr>
                                        <p:cTn id="605" dur="2000" fill="hold"/>
                                        <p:tgtEl>
                                          <p:spTgt spid="10"/>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29"/>
                                        </p:tgtEl>
                                        <p:attrNameLst>
                                          <p:attrName>stroke.color</p:attrName>
                                        </p:attrNameLst>
                                      </p:cBhvr>
                                      <p:to>
                                        <a:schemeClr val="tx1"/>
                                      </p:to>
                                    </p:animClr>
                                    <p:set>
                                      <p:cBhvr>
                                        <p:cTn id="608" dur="2000" fill="hold"/>
                                        <p:tgtEl>
                                          <p:spTgt spid="29"/>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30"/>
                                        </p:tgtEl>
                                        <p:attrNameLst>
                                          <p:attrName>stroke.color</p:attrName>
                                        </p:attrNameLst>
                                      </p:cBhvr>
                                      <p:to>
                                        <a:schemeClr val="tx1"/>
                                      </p:to>
                                    </p:animClr>
                                    <p:set>
                                      <p:cBhvr>
                                        <p:cTn id="611" dur="2000" fill="hold"/>
                                        <p:tgtEl>
                                          <p:spTgt spid="30"/>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20"/>
                                        </p:tgtEl>
                                        <p:attrNameLst>
                                          <p:attrName>stroke.color</p:attrName>
                                        </p:attrNameLst>
                                      </p:cBhvr>
                                      <p:to>
                                        <a:srgbClr val="9C9C9C"/>
                                      </p:to>
                                    </p:animClr>
                                    <p:set>
                                      <p:cBhvr>
                                        <p:cTn id="614" dur="2000" fill="hold"/>
                                        <p:tgtEl>
                                          <p:spTgt spid="20"/>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8"/>
                                        </p:tgtEl>
                                        <p:attrNameLst>
                                          <p:attrName>stroke.color</p:attrName>
                                        </p:attrNameLst>
                                      </p:cBhvr>
                                      <p:to>
                                        <a:srgbClr val="9C9C9C"/>
                                      </p:to>
                                    </p:animClr>
                                    <p:set>
                                      <p:cBhvr>
                                        <p:cTn id="617" dur="2000" fill="hold"/>
                                        <p:tgtEl>
                                          <p:spTgt spid="8"/>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11"/>
                                        </p:tgtEl>
                                        <p:attrNameLst>
                                          <p:attrName>stroke.color</p:attrName>
                                        </p:attrNameLst>
                                      </p:cBhvr>
                                      <p:to>
                                        <a:srgbClr val="9C9C9C"/>
                                      </p:to>
                                    </p:animClr>
                                    <p:set>
                                      <p:cBhvr>
                                        <p:cTn id="620" dur="2000" fill="hold"/>
                                        <p:tgtEl>
                                          <p:spTgt spid="11"/>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9"/>
                                        </p:tgtEl>
                                        <p:attrNameLst>
                                          <p:attrName>stroke.color</p:attrName>
                                        </p:attrNameLst>
                                      </p:cBhvr>
                                      <p:to>
                                        <a:srgbClr val="9C9C9C"/>
                                      </p:to>
                                    </p:animClr>
                                    <p:set>
                                      <p:cBhvr>
                                        <p:cTn id="623" dur="2000" fill="hold"/>
                                        <p:tgtEl>
                                          <p:spTgt spid="9"/>
                                        </p:tgtEl>
                                        <p:attrNameLst>
                                          <p:attrName>stroke.on</p:attrName>
                                        </p:attrNameLst>
                                      </p:cBhvr>
                                      <p:to>
                                        <p:strVal val="true"/>
                                      </p:to>
                                    </p:set>
                                  </p:childTnLst>
                                </p:cTn>
                              </p:par>
                              <p:par>
                                <p:cTn id="624" presetID="7" presetClass="emph" presetSubtype="2" fill="hold" nodeType="withEffect">
                                  <p:stCondLst>
                                    <p:cond delay="0"/>
                                  </p:stCondLst>
                                  <p:childTnLst>
                                    <p:animClr clrSpc="rgb" dir="cw">
                                      <p:cBhvr>
                                        <p:cTn id="625" dur="2000" fill="hold"/>
                                        <p:tgtEl>
                                          <p:spTgt spid="16"/>
                                        </p:tgtEl>
                                        <p:attrNameLst>
                                          <p:attrName>stroke.color</p:attrName>
                                        </p:attrNameLst>
                                      </p:cBhvr>
                                      <p:to>
                                        <a:srgbClr val="9C9C9C"/>
                                      </p:to>
                                    </p:animClr>
                                    <p:set>
                                      <p:cBhvr>
                                        <p:cTn id="626" dur="2000" fill="hold"/>
                                        <p:tgtEl>
                                          <p:spTgt spid="16"/>
                                        </p:tgtEl>
                                        <p:attrNameLst>
                                          <p:attrName>stroke.on</p:attrName>
                                        </p:attrNameLst>
                                      </p:cBhvr>
                                      <p:to>
                                        <p:strVal val="true"/>
                                      </p:to>
                                    </p:set>
                                  </p:childTnLst>
                                </p:cTn>
                              </p:par>
                              <p:par>
                                <p:cTn id="627" presetID="7" presetClass="emph" presetSubtype="2" fill="hold" nodeType="withEffect">
                                  <p:stCondLst>
                                    <p:cond delay="0"/>
                                  </p:stCondLst>
                                  <p:childTnLst>
                                    <p:animClr clrSpc="rgb" dir="cw">
                                      <p:cBhvr>
                                        <p:cTn id="628" dur="2000" fill="hold"/>
                                        <p:tgtEl>
                                          <p:spTgt spid="17"/>
                                        </p:tgtEl>
                                        <p:attrNameLst>
                                          <p:attrName>stroke.color</p:attrName>
                                        </p:attrNameLst>
                                      </p:cBhvr>
                                      <p:to>
                                        <a:srgbClr val="9C9C9C"/>
                                      </p:to>
                                    </p:animClr>
                                    <p:set>
                                      <p:cBhvr>
                                        <p:cTn id="629" dur="2000" fill="hold"/>
                                        <p:tgtEl>
                                          <p:spTgt spid="17"/>
                                        </p:tgtEl>
                                        <p:attrNameLst>
                                          <p:attrName>stroke.on</p:attrName>
                                        </p:attrNameLst>
                                      </p:cBhvr>
                                      <p:to>
                                        <p:strVal val="true"/>
                                      </p:to>
                                    </p:set>
                                  </p:childTnLst>
                                </p:cTn>
                              </p:par>
                              <p:par>
                                <p:cTn id="630" presetID="7" presetClass="emph" presetSubtype="2" fill="hold" nodeType="withEffect">
                                  <p:stCondLst>
                                    <p:cond delay="0"/>
                                  </p:stCondLst>
                                  <p:childTnLst>
                                    <p:animClr clrSpc="rgb" dir="cw">
                                      <p:cBhvr>
                                        <p:cTn id="631" dur="2000" fill="hold"/>
                                        <p:tgtEl>
                                          <p:spTgt spid="14"/>
                                        </p:tgtEl>
                                        <p:attrNameLst>
                                          <p:attrName>stroke.color</p:attrName>
                                        </p:attrNameLst>
                                      </p:cBhvr>
                                      <p:to>
                                        <a:srgbClr val="9C9C9C"/>
                                      </p:to>
                                    </p:animClr>
                                    <p:set>
                                      <p:cBhvr>
                                        <p:cTn id="632" dur="2000" fill="hold"/>
                                        <p:tgtEl>
                                          <p:spTgt spid="14"/>
                                        </p:tgtEl>
                                        <p:attrNameLst>
                                          <p:attrName>stroke.on</p:attrName>
                                        </p:attrNameLst>
                                      </p:cBhvr>
                                      <p:to>
                                        <p:strVal val="true"/>
                                      </p:to>
                                    </p:set>
                                  </p:childTnLst>
                                </p:cTn>
                              </p:par>
                              <p:par>
                                <p:cTn id="633" presetID="7" presetClass="emph" presetSubtype="2" fill="hold" nodeType="withEffect">
                                  <p:stCondLst>
                                    <p:cond delay="0"/>
                                  </p:stCondLst>
                                  <p:childTnLst>
                                    <p:animClr clrSpc="rgb" dir="cw">
                                      <p:cBhvr>
                                        <p:cTn id="634" dur="2000" fill="hold"/>
                                        <p:tgtEl>
                                          <p:spTgt spid="15"/>
                                        </p:tgtEl>
                                        <p:attrNameLst>
                                          <p:attrName>stroke.color</p:attrName>
                                        </p:attrNameLst>
                                      </p:cBhvr>
                                      <p:to>
                                        <a:srgbClr val="9C9C9C"/>
                                      </p:to>
                                    </p:animClr>
                                    <p:set>
                                      <p:cBhvr>
                                        <p:cTn id="635" dur="2000" fill="hold"/>
                                        <p:tgtEl>
                                          <p:spTgt spid="15"/>
                                        </p:tgtEl>
                                        <p:attrNameLst>
                                          <p:attrName>stroke.on</p:attrName>
                                        </p:attrNameLst>
                                      </p:cBhvr>
                                      <p:to>
                                        <p:strVal val="true"/>
                                      </p:to>
                                    </p:set>
                                  </p:childTnLst>
                                </p:cTn>
                              </p:par>
                              <p:par>
                                <p:cTn id="636" presetID="7" presetClass="emph" presetSubtype="2" fill="hold" nodeType="withEffect">
                                  <p:stCondLst>
                                    <p:cond delay="0"/>
                                  </p:stCondLst>
                                  <p:childTnLst>
                                    <p:animClr clrSpc="rgb" dir="cw">
                                      <p:cBhvr>
                                        <p:cTn id="637" dur="2000" fill="hold"/>
                                        <p:tgtEl>
                                          <p:spTgt spid="13"/>
                                        </p:tgtEl>
                                        <p:attrNameLst>
                                          <p:attrName>stroke.color</p:attrName>
                                        </p:attrNameLst>
                                      </p:cBhvr>
                                      <p:to>
                                        <a:srgbClr val="9C9C9C"/>
                                      </p:to>
                                    </p:animClr>
                                    <p:set>
                                      <p:cBhvr>
                                        <p:cTn id="638" dur="2000" fill="hold"/>
                                        <p:tgtEl>
                                          <p:spTgt spid="1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8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9855-54BF-BC48-BBB2-6F75257BE03B}"/>
              </a:ext>
            </a:extLst>
          </p:cNvPr>
          <p:cNvSpPr>
            <a:spLocks noGrp="1"/>
          </p:cNvSpPr>
          <p:nvPr>
            <p:ph type="title"/>
          </p:nvPr>
        </p:nvSpPr>
        <p:spPr>
          <a:xfrm>
            <a:off x="432033" y="274638"/>
            <a:ext cx="8300906" cy="1143000"/>
          </a:xfrm>
        </p:spPr>
        <p:txBody>
          <a:bodyPr>
            <a:normAutofit fontScale="90000"/>
          </a:bodyPr>
          <a:lstStyle/>
          <a:p>
            <a:r>
              <a:rPr lang="en-US" spc="-18" dirty="0">
                <a:latin typeface="Arial"/>
                <a:cs typeface="Arial"/>
              </a:rPr>
              <a:t>Shortest </a:t>
            </a:r>
            <a:r>
              <a:rPr lang="en-US" spc="-4" dirty="0">
                <a:latin typeface="Arial"/>
                <a:cs typeface="Arial"/>
              </a:rPr>
              <a:t>Paths </a:t>
            </a:r>
            <a:r>
              <a:rPr lang="en-US" spc="14" dirty="0">
                <a:latin typeface="Arial"/>
                <a:cs typeface="Arial"/>
              </a:rPr>
              <a:t>in </a:t>
            </a:r>
            <a:r>
              <a:rPr lang="en-US" spc="32" dirty="0">
                <a:latin typeface="Arial"/>
                <a:cs typeface="Arial"/>
              </a:rPr>
              <a:t>an </a:t>
            </a:r>
            <a:r>
              <a:rPr lang="en-US" spc="11" dirty="0">
                <a:latin typeface="Arial"/>
                <a:cs typeface="Arial"/>
              </a:rPr>
              <a:t>Edge-weighted</a:t>
            </a:r>
            <a:r>
              <a:rPr lang="en-US" spc="285" dirty="0">
                <a:latin typeface="Arial"/>
                <a:cs typeface="Arial"/>
              </a:rPr>
              <a:t> </a:t>
            </a:r>
            <a:r>
              <a:rPr lang="en-US" spc="60" dirty="0">
                <a:latin typeface="Arial"/>
                <a:cs typeface="Arial"/>
              </a:rPr>
              <a:t>Digraph</a:t>
            </a:r>
            <a:endParaRPr lang="en-US" dirty="0"/>
          </a:p>
        </p:txBody>
      </p:sp>
      <p:sp>
        <p:nvSpPr>
          <p:cNvPr id="4" name="object 2">
            <a:extLst>
              <a:ext uri="{FF2B5EF4-FFF2-40B4-BE49-F238E27FC236}">
                <a16:creationId xmlns:a16="http://schemas.microsoft.com/office/drawing/2014/main" id="{4105BF4B-6A6F-DA45-92E0-EE283E6EC004}"/>
              </a:ext>
            </a:extLst>
          </p:cNvPr>
          <p:cNvSpPr txBox="1"/>
          <p:nvPr/>
        </p:nvSpPr>
        <p:spPr>
          <a:xfrm>
            <a:off x="834300" y="1450946"/>
            <a:ext cx="7118463" cy="369332"/>
          </a:xfrm>
          <a:prstGeom prst="rect">
            <a:avLst/>
          </a:prstGeom>
          <a:solidFill>
            <a:srgbClr val="E6A20E"/>
          </a:solidFill>
        </p:spPr>
        <p:txBody>
          <a:bodyPr wrap="square">
            <a:spAutoFit/>
          </a:bodyPr>
          <a:lstStyle>
            <a:defPPr>
              <a:defRPr lang="en-US"/>
            </a:defPPr>
            <a:lvl1pPr algn="ctr">
              <a:defRPr sz="1600">
                <a:latin typeface="Arial"/>
                <a:cs typeface="Arial"/>
              </a:defRPr>
            </a:lvl1pPr>
          </a:lstStyle>
          <a:p>
            <a:pPr algn="l"/>
            <a:r>
              <a:rPr sz="1800" dirty="0"/>
              <a:t>Given an edge-weighted digraph, find the shortest path from s to t.</a:t>
            </a:r>
          </a:p>
        </p:txBody>
      </p:sp>
      <p:graphicFrame>
        <p:nvGraphicFramePr>
          <p:cNvPr id="5" name="object 4">
            <a:extLst>
              <a:ext uri="{FF2B5EF4-FFF2-40B4-BE49-F238E27FC236}">
                <a16:creationId xmlns:a16="http://schemas.microsoft.com/office/drawing/2014/main" id="{1551EB4A-0155-9848-87C4-5BB49D93E664}"/>
              </a:ext>
            </a:extLst>
          </p:cNvPr>
          <p:cNvGraphicFramePr>
            <a:graphicFrameLocks noGrp="1"/>
          </p:cNvGraphicFramePr>
          <p:nvPr>
            <p:extLst>
              <p:ext uri="{D42A27DB-BD31-4B8C-83A1-F6EECF244321}">
                <p14:modId xmlns:p14="http://schemas.microsoft.com/office/powerpoint/2010/main" val="1107638980"/>
              </p:ext>
            </p:extLst>
          </p:nvPr>
        </p:nvGraphicFramePr>
        <p:xfrm>
          <a:off x="1041272" y="2306334"/>
          <a:ext cx="1087636" cy="3830010"/>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4-&gt;5</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0.35</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5-&gt;4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0.35</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22796">
                <a:tc>
                  <a:txBody>
                    <a:bodyPr/>
                    <a:lstStyle/>
                    <a:p>
                      <a:pPr marL="31750">
                        <a:lnSpc>
                          <a:spcPts val="2295"/>
                        </a:lnSpc>
                      </a:pPr>
                      <a:r>
                        <a:rPr sz="1400" spc="-10" dirty="0">
                          <a:solidFill>
                            <a:srgbClr val="231F20"/>
                          </a:solidFill>
                          <a:latin typeface="DejaVu Sans Mono"/>
                          <a:cs typeface="DejaVu Sans Mono"/>
                        </a:rPr>
                        <a:t>4-&gt;7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0.37</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222796">
                <a:tc>
                  <a:txBody>
                    <a:bodyPr/>
                    <a:lstStyle/>
                    <a:p>
                      <a:pPr marL="31750">
                        <a:lnSpc>
                          <a:spcPts val="2295"/>
                        </a:lnSpc>
                      </a:pPr>
                      <a:r>
                        <a:rPr sz="1400" spc="-10" dirty="0">
                          <a:solidFill>
                            <a:srgbClr val="231F20"/>
                          </a:solidFill>
                          <a:latin typeface="DejaVu Sans Mono"/>
                          <a:cs typeface="DejaVu Sans Mono"/>
                        </a:rPr>
                        <a:t>5-&gt;7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222796">
                <a:tc>
                  <a:txBody>
                    <a:bodyPr/>
                    <a:lstStyle/>
                    <a:p>
                      <a:pPr marL="31750">
                        <a:lnSpc>
                          <a:spcPts val="2295"/>
                        </a:lnSpc>
                      </a:pPr>
                      <a:r>
                        <a:rPr sz="1400" spc="-10" dirty="0">
                          <a:solidFill>
                            <a:srgbClr val="231F20"/>
                          </a:solidFill>
                          <a:latin typeface="DejaVu Sans Mono"/>
                          <a:cs typeface="DejaVu Sans Mono"/>
                        </a:rPr>
                        <a:t>7-&gt;5</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222796">
                <a:tc>
                  <a:txBody>
                    <a:bodyPr/>
                    <a:lstStyle/>
                    <a:p>
                      <a:pPr marL="31750">
                        <a:lnSpc>
                          <a:spcPts val="2295"/>
                        </a:lnSpc>
                      </a:pPr>
                      <a:r>
                        <a:rPr sz="1400" spc="-10" dirty="0">
                          <a:solidFill>
                            <a:srgbClr val="231F20"/>
                          </a:solidFill>
                          <a:latin typeface="DejaVu Sans Mono"/>
                          <a:cs typeface="DejaVu Sans Mono"/>
                        </a:rPr>
                        <a:t>5-&gt;1</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222796">
                <a:tc>
                  <a:txBody>
                    <a:bodyPr/>
                    <a:lstStyle/>
                    <a:p>
                      <a:pPr marL="31750">
                        <a:lnSpc>
                          <a:spcPts val="2295"/>
                        </a:lnSpc>
                      </a:pPr>
                      <a:r>
                        <a:rPr sz="1400" spc="-10" dirty="0">
                          <a:solidFill>
                            <a:srgbClr val="231F20"/>
                          </a:solidFill>
                          <a:latin typeface="DejaVu Sans Mono"/>
                          <a:cs typeface="DejaVu Sans Mono"/>
                        </a:rPr>
                        <a:t>0-&gt;4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0.38</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222796">
                <a:tc>
                  <a:txBody>
                    <a:bodyPr/>
                    <a:lstStyle/>
                    <a:p>
                      <a:pPr marL="31750">
                        <a:lnSpc>
                          <a:spcPts val="2295"/>
                        </a:lnSpc>
                      </a:pPr>
                      <a:r>
                        <a:rPr sz="1400" spc="-10" dirty="0">
                          <a:solidFill>
                            <a:srgbClr val="231F20"/>
                          </a:solidFill>
                          <a:latin typeface="DejaVu Sans Mono"/>
                          <a:cs typeface="DejaVu Sans Mono"/>
                        </a:rPr>
                        <a:t>0-&gt;2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0.26</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222796">
                <a:tc>
                  <a:txBody>
                    <a:bodyPr/>
                    <a:lstStyle/>
                    <a:p>
                      <a:pPr marL="31750">
                        <a:lnSpc>
                          <a:spcPts val="2295"/>
                        </a:lnSpc>
                      </a:pPr>
                      <a:r>
                        <a:rPr sz="1400" spc="-10" dirty="0">
                          <a:solidFill>
                            <a:srgbClr val="231F20"/>
                          </a:solidFill>
                          <a:latin typeface="DejaVu Sans Mono"/>
                          <a:cs typeface="DejaVu Sans Mono"/>
                        </a:rPr>
                        <a:t>7-&gt;3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222796">
                <a:tc>
                  <a:txBody>
                    <a:bodyPr/>
                    <a:lstStyle/>
                    <a:p>
                      <a:pPr marL="31750">
                        <a:lnSpc>
                          <a:spcPts val="2295"/>
                        </a:lnSpc>
                      </a:pPr>
                      <a:r>
                        <a:rPr sz="1400" spc="-10" dirty="0">
                          <a:solidFill>
                            <a:srgbClr val="231F20"/>
                          </a:solidFill>
                          <a:latin typeface="DejaVu Sans Mono"/>
                          <a:cs typeface="DejaVu Sans Mono"/>
                        </a:rPr>
                        <a:t>1-&gt;3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0.29</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222796">
                <a:tc>
                  <a:txBody>
                    <a:bodyPr/>
                    <a:lstStyle/>
                    <a:p>
                      <a:pPr marL="31750">
                        <a:lnSpc>
                          <a:spcPts val="2295"/>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222796">
                <a:tc>
                  <a:txBody>
                    <a:bodyPr/>
                    <a:lstStyle/>
                    <a:p>
                      <a:pPr marL="31750">
                        <a:lnSpc>
                          <a:spcPts val="2295"/>
                        </a:lnSpc>
                      </a:pPr>
                      <a:r>
                        <a:rPr sz="1400" spc="-10" dirty="0">
                          <a:solidFill>
                            <a:srgbClr val="231F20"/>
                          </a:solidFill>
                          <a:latin typeface="DejaVu Sans Mono"/>
                          <a:cs typeface="DejaVu Sans Mono"/>
                        </a:rPr>
                        <a:t>6-&gt;2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0.40</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222796">
                <a:tc>
                  <a:txBody>
                    <a:bodyPr/>
                    <a:lstStyle/>
                    <a:p>
                      <a:pPr marL="31750">
                        <a:lnSpc>
                          <a:spcPts val="2295"/>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0.52</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r h="222796">
                <a:tc>
                  <a:txBody>
                    <a:bodyPr/>
                    <a:lstStyle/>
                    <a:p>
                      <a:pPr marL="31750">
                        <a:lnSpc>
                          <a:spcPts val="2295"/>
                        </a:lnSpc>
                      </a:pPr>
                      <a:r>
                        <a:rPr sz="1400" spc="-10" dirty="0">
                          <a:solidFill>
                            <a:srgbClr val="231F20"/>
                          </a:solidFill>
                          <a:latin typeface="DejaVu Sans Mono"/>
                          <a:cs typeface="DejaVu Sans Mono"/>
                        </a:rPr>
                        <a:t>6-&gt;0</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3"/>
                  </a:ext>
                </a:extLst>
              </a:tr>
              <a:tr h="213420">
                <a:tc>
                  <a:txBody>
                    <a:bodyPr/>
                    <a:lstStyle/>
                    <a:p>
                      <a:pPr marL="31750">
                        <a:lnSpc>
                          <a:spcPts val="2290"/>
                        </a:lnSpc>
                      </a:pPr>
                      <a:r>
                        <a:rPr sz="1400" spc="-10" dirty="0">
                          <a:solidFill>
                            <a:srgbClr val="231F20"/>
                          </a:solidFill>
                          <a:latin typeface="DejaVu Sans Mono"/>
                          <a:cs typeface="DejaVu Sans Mono"/>
                        </a:rPr>
                        <a:t>6-&gt;4</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0.93</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4"/>
                  </a:ext>
                </a:extLst>
              </a:tr>
            </a:tbl>
          </a:graphicData>
        </a:graphic>
      </p:graphicFrame>
      <p:graphicFrame>
        <p:nvGraphicFramePr>
          <p:cNvPr id="6" name="object 5">
            <a:extLst>
              <a:ext uri="{FF2B5EF4-FFF2-40B4-BE49-F238E27FC236}">
                <a16:creationId xmlns:a16="http://schemas.microsoft.com/office/drawing/2014/main" id="{B3E16F05-BE7D-2246-BFE5-2079F2B8CE04}"/>
              </a:ext>
            </a:extLst>
          </p:cNvPr>
          <p:cNvGraphicFramePr>
            <a:graphicFrameLocks noGrp="1"/>
          </p:cNvGraphicFramePr>
          <p:nvPr>
            <p:extLst>
              <p:ext uri="{D42A27DB-BD31-4B8C-83A1-F6EECF244321}">
                <p14:modId xmlns:p14="http://schemas.microsoft.com/office/powerpoint/2010/main" val="133044227"/>
              </p:ext>
            </p:extLst>
          </p:nvPr>
        </p:nvGraphicFramePr>
        <p:xfrm>
          <a:off x="6735280" y="2654843"/>
          <a:ext cx="1087636" cy="758382"/>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7-&gt;3</a:t>
                      </a:r>
                      <a:endParaRPr sz="1400" dirty="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13420">
                <a:tc>
                  <a:txBody>
                    <a:bodyPr/>
                    <a:lstStyle/>
                    <a:p>
                      <a:pPr marL="31750">
                        <a:lnSpc>
                          <a:spcPts val="2290"/>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0.52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bl>
          </a:graphicData>
        </a:graphic>
      </p:graphicFrame>
      <p:sp>
        <p:nvSpPr>
          <p:cNvPr id="7" name="object 6">
            <a:extLst>
              <a:ext uri="{FF2B5EF4-FFF2-40B4-BE49-F238E27FC236}">
                <a16:creationId xmlns:a16="http://schemas.microsoft.com/office/drawing/2014/main" id="{993F19A1-2BBD-8D41-8A30-802FFA71EC3C}"/>
              </a:ext>
            </a:extLst>
          </p:cNvPr>
          <p:cNvSpPr/>
          <p:nvPr/>
        </p:nvSpPr>
        <p:spPr>
          <a:xfrm>
            <a:off x="3489305" y="2556376"/>
            <a:ext cx="350044" cy="117425"/>
          </a:xfrm>
          <a:custGeom>
            <a:avLst/>
            <a:gdLst/>
            <a:ahLst/>
            <a:cxnLst/>
            <a:rect l="l" t="t" r="r" b="b"/>
            <a:pathLst>
              <a:path w="497839"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F40699CD-CCEB-AF4F-8006-572A16D99315}"/>
              </a:ext>
            </a:extLst>
          </p:cNvPr>
          <p:cNvSpPr/>
          <p:nvPr/>
        </p:nvSpPr>
        <p:spPr>
          <a:xfrm>
            <a:off x="3787387" y="2618053"/>
            <a:ext cx="156635" cy="90386"/>
          </a:xfrm>
          <a:prstGeom prst="rect">
            <a:avLst/>
          </a:prstGeom>
          <a:blipFill>
            <a:blip r:embed="rId2" cstate="print"/>
            <a:stretch>
              <a:fillRect/>
            </a:stretch>
          </a:blipFill>
        </p:spPr>
        <p:txBody>
          <a:bodyPr wrap="square" lIns="0" tIns="0" rIns="0" bIns="0" rtlCol="0"/>
          <a:lstStyle/>
          <a:p>
            <a:endParaRPr sz="1266"/>
          </a:p>
        </p:txBody>
      </p:sp>
      <p:sp>
        <p:nvSpPr>
          <p:cNvPr id="9" name="object 8">
            <a:extLst>
              <a:ext uri="{FF2B5EF4-FFF2-40B4-BE49-F238E27FC236}">
                <a16:creationId xmlns:a16="http://schemas.microsoft.com/office/drawing/2014/main" id="{1F2B901B-01B7-FD48-B172-DD6447627E0F}"/>
              </a:ext>
            </a:extLst>
          </p:cNvPr>
          <p:cNvSpPr/>
          <p:nvPr/>
        </p:nvSpPr>
        <p:spPr>
          <a:xfrm>
            <a:off x="3384542" y="2521353"/>
            <a:ext cx="156635" cy="90377"/>
          </a:xfrm>
          <a:prstGeom prst="rect">
            <a:avLst/>
          </a:prstGeom>
          <a:blipFill>
            <a:blip r:embed="rId3"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417215AE-CBF1-6A4C-8BD6-06420CDB2D77}"/>
              </a:ext>
            </a:extLst>
          </p:cNvPr>
          <p:cNvSpPr/>
          <p:nvPr/>
        </p:nvSpPr>
        <p:spPr>
          <a:xfrm>
            <a:off x="3769733" y="2548134"/>
            <a:ext cx="350044" cy="117425"/>
          </a:xfrm>
          <a:custGeom>
            <a:avLst/>
            <a:gdLst/>
            <a:ahLst/>
            <a:cxnLst/>
            <a:rect l="l" t="t" r="r" b="b"/>
            <a:pathLst>
              <a:path w="497840"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CB88218E-753C-B642-867B-ECBC26115BD4}"/>
              </a:ext>
            </a:extLst>
          </p:cNvPr>
          <p:cNvSpPr/>
          <p:nvPr/>
        </p:nvSpPr>
        <p:spPr>
          <a:xfrm>
            <a:off x="4067815" y="2609811"/>
            <a:ext cx="156635" cy="90386"/>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021522F4-2E75-3E4A-B01C-3ED4CB4D5121}"/>
              </a:ext>
            </a:extLst>
          </p:cNvPr>
          <p:cNvSpPr/>
          <p:nvPr/>
        </p:nvSpPr>
        <p:spPr>
          <a:xfrm>
            <a:off x="3664970" y="2513103"/>
            <a:ext cx="156635" cy="90386"/>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D8F2C93D-70E1-074C-80C1-31B4C7DD311A}"/>
              </a:ext>
            </a:extLst>
          </p:cNvPr>
          <p:cNvSpPr/>
          <p:nvPr/>
        </p:nvSpPr>
        <p:spPr>
          <a:xfrm>
            <a:off x="3781501" y="3305228"/>
            <a:ext cx="1862733" cy="8037"/>
          </a:xfrm>
          <a:custGeom>
            <a:avLst/>
            <a:gdLst/>
            <a:ahLst/>
            <a:cxnLst/>
            <a:rect l="l" t="t" r="r" b="b"/>
            <a:pathLst>
              <a:path w="2649220" h="11429">
                <a:moveTo>
                  <a:pt x="2648814" y="0"/>
                </a:moveTo>
                <a:lnTo>
                  <a:pt x="0" y="11020"/>
                </a:lnTo>
              </a:path>
            </a:pathLst>
          </a:custGeom>
          <a:ln w="35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19BEBD5-7029-AC4B-9F32-B3C70ADF1667}"/>
              </a:ext>
            </a:extLst>
          </p:cNvPr>
          <p:cNvSpPr/>
          <p:nvPr/>
        </p:nvSpPr>
        <p:spPr>
          <a:xfrm>
            <a:off x="3354162" y="2143648"/>
            <a:ext cx="2437265" cy="1309125"/>
          </a:xfrm>
          <a:prstGeom prst="rect">
            <a:avLst/>
          </a:prstGeom>
          <a:blipFill>
            <a:blip r:embed="rId6" cstate="print"/>
            <a:stretch>
              <a:fillRect/>
            </a:stretch>
          </a:blipFill>
        </p:spPr>
        <p:txBody>
          <a:bodyPr wrap="square" lIns="0" tIns="0" rIns="0" bIns="0" rtlCol="0"/>
          <a:lstStyle/>
          <a:p>
            <a:endParaRPr sz="1266"/>
          </a:p>
        </p:txBody>
      </p:sp>
      <p:sp>
        <p:nvSpPr>
          <p:cNvPr id="15" name="object 14">
            <a:extLst>
              <a:ext uri="{FF2B5EF4-FFF2-40B4-BE49-F238E27FC236}">
                <a16:creationId xmlns:a16="http://schemas.microsoft.com/office/drawing/2014/main" id="{38EACC42-AA32-0146-800F-ED7B334515E8}"/>
              </a:ext>
            </a:extLst>
          </p:cNvPr>
          <p:cNvSpPr txBox="1"/>
          <p:nvPr/>
        </p:nvSpPr>
        <p:spPr>
          <a:xfrm>
            <a:off x="742426" y="2012272"/>
            <a:ext cx="1889631" cy="223559"/>
          </a:xfrm>
          <a:prstGeom prst="rect">
            <a:avLst/>
          </a:prstGeom>
        </p:spPr>
        <p:txBody>
          <a:bodyPr vert="horz" wrap="square" lIns="0" tIns="8037"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edge-weighted digraph</a:t>
            </a:r>
          </a:p>
        </p:txBody>
      </p:sp>
      <p:sp>
        <p:nvSpPr>
          <p:cNvPr id="16" name="object 15">
            <a:extLst>
              <a:ext uri="{FF2B5EF4-FFF2-40B4-BE49-F238E27FC236}">
                <a16:creationId xmlns:a16="http://schemas.microsoft.com/office/drawing/2014/main" id="{3ABF3AEE-A0D4-DF4F-BDBF-D100E697E0C8}"/>
              </a:ext>
            </a:extLst>
          </p:cNvPr>
          <p:cNvSpPr txBox="1"/>
          <p:nvPr/>
        </p:nvSpPr>
        <p:spPr>
          <a:xfrm>
            <a:off x="6448242" y="2060375"/>
            <a:ext cx="1991577" cy="583143"/>
          </a:xfrm>
          <a:prstGeom prst="rect">
            <a:avLst/>
          </a:prstGeom>
        </p:spPr>
        <p:txBody>
          <a:bodyPr vert="horz" wrap="square" lIns="0" tIns="79028"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shortest path from 0 to 6</a:t>
            </a:r>
          </a:p>
          <a:p>
            <a:pPr marL="308956">
              <a:spcBef>
                <a:spcPts val="552"/>
              </a:spcBef>
              <a:tabLst>
                <a:tab pos="934905" algn="l"/>
              </a:tabLst>
            </a:pPr>
            <a:r>
              <a:rPr sz="1371" spc="-7" dirty="0">
                <a:solidFill>
                  <a:srgbClr val="231F20"/>
                </a:solidFill>
                <a:latin typeface="DejaVu Sans Mono"/>
                <a:cs typeface="DejaVu Sans Mono"/>
              </a:rPr>
              <a:t>0-&gt;2	0.26</a:t>
            </a:r>
            <a:endParaRPr sz="1371" dirty="0">
              <a:latin typeface="DejaVu Sans Mono"/>
              <a:cs typeface="DejaVu Sans Mono"/>
            </a:endParaRPr>
          </a:p>
        </p:txBody>
      </p:sp>
      <p:pic>
        <p:nvPicPr>
          <p:cNvPr id="18" name="Picture 17">
            <a:extLst>
              <a:ext uri="{FF2B5EF4-FFF2-40B4-BE49-F238E27FC236}">
                <a16:creationId xmlns:a16="http://schemas.microsoft.com/office/drawing/2014/main" id="{3C987319-74C6-CC4D-A1F4-3D5B4504F459}"/>
              </a:ext>
            </a:extLst>
          </p:cNvPr>
          <p:cNvPicPr>
            <a:picLocks noChangeAspect="1"/>
          </p:cNvPicPr>
          <p:nvPr/>
        </p:nvPicPr>
        <p:blipFill>
          <a:blip r:embed="rId7"/>
          <a:stretch>
            <a:fillRect/>
          </a:stretch>
        </p:blipFill>
        <p:spPr>
          <a:xfrm>
            <a:off x="6994121" y="4768957"/>
            <a:ext cx="1738818" cy="1696716"/>
          </a:xfrm>
          <a:prstGeom prst="rect">
            <a:avLst/>
          </a:prstGeom>
        </p:spPr>
      </p:pic>
      <p:sp>
        <p:nvSpPr>
          <p:cNvPr id="19" name="object 3">
            <a:extLst>
              <a:ext uri="{FF2B5EF4-FFF2-40B4-BE49-F238E27FC236}">
                <a16:creationId xmlns:a16="http://schemas.microsoft.com/office/drawing/2014/main" id="{6E2E24C5-764A-7246-817A-D8C25BD046AA}"/>
              </a:ext>
            </a:extLst>
          </p:cNvPr>
          <p:cNvSpPr/>
          <p:nvPr/>
        </p:nvSpPr>
        <p:spPr>
          <a:xfrm>
            <a:off x="5202779" y="5498622"/>
            <a:ext cx="1280195" cy="975683"/>
          </a:xfrm>
          <a:prstGeom prst="rect">
            <a:avLst/>
          </a:prstGeom>
          <a:blipFill>
            <a:blip r:embed="rId8" cstate="print"/>
            <a:stretch>
              <a:fillRect/>
            </a:stretch>
          </a:blipFill>
        </p:spPr>
        <p:txBody>
          <a:bodyPr wrap="square" lIns="0" tIns="0" rIns="0" bIns="0" rtlCol="0"/>
          <a:lstStyle/>
          <a:p>
            <a:endParaRPr/>
          </a:p>
        </p:txBody>
      </p:sp>
      <p:sp>
        <p:nvSpPr>
          <p:cNvPr id="20" name="object 2">
            <a:extLst>
              <a:ext uri="{FF2B5EF4-FFF2-40B4-BE49-F238E27FC236}">
                <a16:creationId xmlns:a16="http://schemas.microsoft.com/office/drawing/2014/main" id="{64DF5E4A-CFB1-714E-B7C5-55AFDC1D39FC}"/>
              </a:ext>
            </a:extLst>
          </p:cNvPr>
          <p:cNvSpPr txBox="1"/>
          <p:nvPr/>
        </p:nvSpPr>
        <p:spPr>
          <a:xfrm>
            <a:off x="6626239" y="3650645"/>
            <a:ext cx="1635581" cy="307777"/>
          </a:xfrm>
          <a:prstGeom prst="rect">
            <a:avLst/>
          </a:prstGeom>
          <a:solidFill>
            <a:srgbClr val="FF0000"/>
          </a:solidFill>
        </p:spPr>
        <p:txBody>
          <a:bodyPr wrap="square">
            <a:spAutoFit/>
          </a:bodyPr>
          <a:lstStyle>
            <a:defPPr>
              <a:defRPr lang="en-US"/>
            </a:defPPr>
            <a:lvl1pPr algn="ctr">
              <a:defRPr sz="1600">
                <a:latin typeface="Arial"/>
                <a:cs typeface="Arial"/>
              </a:defRPr>
            </a:lvl1pPr>
          </a:lstStyle>
          <a:p>
            <a:pPr algn="l"/>
            <a:r>
              <a:rPr lang="en-US" sz="1400" dirty="0">
                <a:solidFill>
                  <a:schemeClr val="bg1"/>
                </a:solidFill>
              </a:rPr>
              <a:t>Can we use BFS?</a:t>
            </a:r>
            <a:endParaRPr sz="1400" dirty="0">
              <a:solidFill>
                <a:schemeClr val="bg1"/>
              </a:solidFill>
            </a:endParaRPr>
          </a:p>
        </p:txBody>
      </p:sp>
      <p:sp>
        <p:nvSpPr>
          <p:cNvPr id="21" name="Rectangle 20">
            <a:extLst>
              <a:ext uri="{FF2B5EF4-FFF2-40B4-BE49-F238E27FC236}">
                <a16:creationId xmlns:a16="http://schemas.microsoft.com/office/drawing/2014/main" id="{D5562AF1-C594-F748-8F0B-BE9FB69DEC47}"/>
              </a:ext>
            </a:extLst>
          </p:cNvPr>
          <p:cNvSpPr/>
          <p:nvPr/>
        </p:nvSpPr>
        <p:spPr>
          <a:xfrm>
            <a:off x="2622196" y="4069379"/>
            <a:ext cx="5322815" cy="2123658"/>
          </a:xfrm>
          <a:prstGeom prst="rect">
            <a:avLst/>
          </a:prstGeom>
        </p:spPr>
        <p:txBody>
          <a:bodyPr wrap="square">
            <a:spAutoFit/>
          </a:bodyPr>
          <a:lstStyle/>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Which vertices?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Single source: from one vertex s to every other vertex.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Source-sink: from one vertex s to another t.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All pairs: between all pairs of vertices.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Nonnegative weights?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Cycles?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Negative cycles.</a:t>
            </a:r>
          </a:p>
        </p:txBody>
      </p:sp>
      <p:sp>
        <p:nvSpPr>
          <p:cNvPr id="22" name="object 2">
            <a:extLst>
              <a:ext uri="{FF2B5EF4-FFF2-40B4-BE49-F238E27FC236}">
                <a16:creationId xmlns:a16="http://schemas.microsoft.com/office/drawing/2014/main" id="{A4184E97-5675-1745-80A1-0459E24BF2DF}"/>
              </a:ext>
            </a:extLst>
          </p:cNvPr>
          <p:cNvSpPr txBox="1"/>
          <p:nvPr/>
        </p:nvSpPr>
        <p:spPr>
          <a:xfrm>
            <a:off x="2728818" y="3676589"/>
            <a:ext cx="980312" cy="338554"/>
          </a:xfrm>
          <a:prstGeom prst="rect">
            <a:avLst/>
          </a:prstGeom>
          <a:solidFill>
            <a:schemeClr val="accent1"/>
          </a:solidFill>
        </p:spPr>
        <p:txBody>
          <a:bodyPr wrap="square">
            <a:spAutoFit/>
          </a:bodyPr>
          <a:lstStyle>
            <a:defPPr>
              <a:defRPr lang="en-US"/>
            </a:defPPr>
            <a:lvl1pPr algn="ctr">
              <a:defRPr sz="1600">
                <a:latin typeface="Arial"/>
                <a:cs typeface="Arial"/>
              </a:defRPr>
            </a:lvl1pPr>
          </a:lstStyle>
          <a:p>
            <a:r>
              <a:rPr lang="en-US" dirty="0">
                <a:solidFill>
                  <a:schemeClr val="bg1"/>
                </a:solidFill>
              </a:rPr>
              <a:t>Variants</a:t>
            </a:r>
            <a:endParaRPr dirty="0">
              <a:solidFill>
                <a:schemeClr val="bg1"/>
              </a:solidFill>
            </a:endParaRPr>
          </a:p>
        </p:txBody>
      </p:sp>
      <p:sp>
        <p:nvSpPr>
          <p:cNvPr id="23" name="Rectangle 22">
            <a:extLst>
              <a:ext uri="{FF2B5EF4-FFF2-40B4-BE49-F238E27FC236}">
                <a16:creationId xmlns:a16="http://schemas.microsoft.com/office/drawing/2014/main" id="{169379DB-4E6D-7144-B1AC-0E561959B56A}"/>
              </a:ext>
            </a:extLst>
          </p:cNvPr>
          <p:cNvSpPr/>
          <p:nvPr/>
        </p:nvSpPr>
        <p:spPr>
          <a:xfrm>
            <a:off x="432033" y="6298169"/>
            <a:ext cx="4662101" cy="307777"/>
          </a:xfrm>
          <a:prstGeom prst="rect">
            <a:avLst/>
          </a:prstGeom>
          <a:solidFill>
            <a:srgbClr val="1B8E1D"/>
          </a:solidFill>
        </p:spPr>
        <p:txBody>
          <a:bodyPr wrap="square">
            <a:spAutoFit/>
          </a:bodyPr>
          <a:lstStyle/>
          <a:p>
            <a:pPr algn="ctr"/>
            <a:r>
              <a:rPr lang="en-US" sz="1400" dirty="0">
                <a:solidFill>
                  <a:schemeClr val="bg1"/>
                </a:solidFill>
                <a:latin typeface="Arial"/>
                <a:cs typeface="Arial"/>
              </a:rPr>
              <a:t>Simplifying assumption: Each vertex is reachable from s. </a:t>
            </a:r>
          </a:p>
        </p:txBody>
      </p:sp>
      <p:sp>
        <p:nvSpPr>
          <p:cNvPr id="24" name="Rectangle 23">
            <a:extLst>
              <a:ext uri="{FF2B5EF4-FFF2-40B4-BE49-F238E27FC236}">
                <a16:creationId xmlns:a16="http://schemas.microsoft.com/office/drawing/2014/main" id="{3D00CA31-AFFC-BD4D-AA84-DBFB951FEC73}"/>
              </a:ext>
            </a:extLst>
          </p:cNvPr>
          <p:cNvSpPr/>
          <p:nvPr/>
        </p:nvSpPr>
        <p:spPr>
          <a:xfrm>
            <a:off x="2658786" y="4348833"/>
            <a:ext cx="4832583" cy="38009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5706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dissolve">
                                      <p:cBhvr>
                                        <p:cTn id="55" dur="500"/>
                                        <p:tgtEl>
                                          <p:spTgt spid="21">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1">
                                            <p:txEl>
                                              <p:pRg st="1" end="1"/>
                                            </p:txEl>
                                          </p:spTgt>
                                        </p:tgtEl>
                                        <p:attrNameLst>
                                          <p:attrName>style.visibility</p:attrName>
                                        </p:attrNameLst>
                                      </p:cBhvr>
                                      <p:to>
                                        <p:strVal val="visible"/>
                                      </p:to>
                                    </p:set>
                                    <p:animEffect transition="in" filter="dissolve">
                                      <p:cBhvr>
                                        <p:cTn id="60" dur="500"/>
                                        <p:tgtEl>
                                          <p:spTgt spid="21">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dissolv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dissolve">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21">
                                            <p:txEl>
                                              <p:pRg st="2" end="2"/>
                                            </p:txEl>
                                          </p:spTgt>
                                        </p:tgtEl>
                                        <p:attrNameLst>
                                          <p:attrName>style.visibility</p:attrName>
                                        </p:attrNameLst>
                                      </p:cBhvr>
                                      <p:to>
                                        <p:strVal val="visible"/>
                                      </p:to>
                                    </p:set>
                                    <p:animEffect transition="in" filter="dissolve">
                                      <p:cBhvr>
                                        <p:cTn id="75" dur="500"/>
                                        <p:tgtEl>
                                          <p:spTgt spid="21">
                                            <p:txEl>
                                              <p:pRg st="2" end="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dissolve">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21">
                                            <p:txEl>
                                              <p:pRg st="3" end="3"/>
                                            </p:txEl>
                                          </p:spTgt>
                                        </p:tgtEl>
                                        <p:attrNameLst>
                                          <p:attrName>style.visibility</p:attrName>
                                        </p:attrNameLst>
                                      </p:cBhvr>
                                      <p:to>
                                        <p:strVal val="visible"/>
                                      </p:to>
                                    </p:set>
                                    <p:animEffect transition="in" filter="dissolve">
                                      <p:cBhvr>
                                        <p:cTn id="85" dur="500"/>
                                        <p:tgtEl>
                                          <p:spTgt spid="21">
                                            <p:txEl>
                                              <p:pRg st="3" end="3"/>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1">
                                            <p:txEl>
                                              <p:pRg st="4" end="4"/>
                                            </p:txEl>
                                          </p:spTgt>
                                        </p:tgtEl>
                                        <p:attrNameLst>
                                          <p:attrName>style.visibility</p:attrName>
                                        </p:attrNameLst>
                                      </p:cBhvr>
                                      <p:to>
                                        <p:strVal val="visible"/>
                                      </p:to>
                                    </p:set>
                                    <p:animEffect transition="in" filter="dissolve">
                                      <p:cBhvr>
                                        <p:cTn id="90" dur="500"/>
                                        <p:tgtEl>
                                          <p:spTgt spid="21">
                                            <p:txEl>
                                              <p:pRg st="4" end="4"/>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1">
                                            <p:txEl>
                                              <p:pRg st="5" end="5"/>
                                            </p:txEl>
                                          </p:spTgt>
                                        </p:tgtEl>
                                        <p:attrNameLst>
                                          <p:attrName>style.visibility</p:attrName>
                                        </p:attrNameLst>
                                      </p:cBhvr>
                                      <p:to>
                                        <p:strVal val="visible"/>
                                      </p:to>
                                    </p:set>
                                    <p:animEffect transition="in" filter="dissolve">
                                      <p:cBhvr>
                                        <p:cTn id="95" dur="500"/>
                                        <p:tgtEl>
                                          <p:spTgt spid="21">
                                            <p:txEl>
                                              <p:pRg st="5" end="5"/>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21">
                                            <p:txEl>
                                              <p:pRg st="6" end="6"/>
                                            </p:txEl>
                                          </p:spTgt>
                                        </p:tgtEl>
                                        <p:attrNameLst>
                                          <p:attrName>style.visibility</p:attrName>
                                        </p:attrNameLst>
                                      </p:cBhvr>
                                      <p:to>
                                        <p:strVal val="visible"/>
                                      </p:to>
                                    </p:set>
                                    <p:animEffect transition="in" filter="dissolve">
                                      <p:cBhvr>
                                        <p:cTn id="100" dur="500"/>
                                        <p:tgtEl>
                                          <p:spTgt spid="21">
                                            <p:txEl>
                                              <p:pRg st="6" end="6"/>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dissolve">
                                      <p:cBhvr>
                                        <p:cTn id="105" dur="500"/>
                                        <p:tgtEl>
                                          <p:spTgt spid="24"/>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dissolve">
                                      <p:cBhvr>
                                        <p:cTn id="1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9" grpId="0" animBg="1"/>
      <p:bldP spid="20"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82233-7194-B945-A007-C2D44C119C24}"/>
              </a:ext>
            </a:extLst>
          </p:cNvPr>
          <p:cNvSpPr>
            <a:spLocks noGrp="1"/>
          </p:cNvSpPr>
          <p:nvPr>
            <p:ph type="title"/>
          </p:nvPr>
        </p:nvSpPr>
        <p:spPr>
          <a:xfrm>
            <a:off x="0" y="274638"/>
            <a:ext cx="9144000" cy="1143000"/>
          </a:xfrm>
        </p:spPr>
        <p:txBody>
          <a:bodyPr>
            <a:normAutofit/>
          </a:bodyPr>
          <a:lstStyle/>
          <a:p>
            <a:r>
              <a:rPr lang="en-US" altLang="zh-CN" sz="2400" dirty="0"/>
              <a:t>Shortest</a:t>
            </a:r>
            <a:r>
              <a:rPr lang="zh-CN" altLang="en-US" sz="2400" dirty="0"/>
              <a:t> </a:t>
            </a:r>
            <a:r>
              <a:rPr lang="en-US" altLang="zh-CN" sz="2400" dirty="0"/>
              <a:t>Paths in Edge-weighted DAG</a:t>
            </a:r>
            <a:r>
              <a:rPr lang="en-US" sz="2400" spc="60" dirty="0">
                <a:latin typeface="Arial"/>
                <a:cs typeface="Arial"/>
              </a:rPr>
              <a:t>: </a:t>
            </a:r>
            <a:r>
              <a:rPr lang="en-US" sz="2400" spc="-35" dirty="0">
                <a:latin typeface="Arial"/>
                <a:cs typeface="Arial"/>
              </a:rPr>
              <a:t>Correctness</a:t>
            </a:r>
            <a:r>
              <a:rPr lang="en-US" sz="2400" spc="40" dirty="0">
                <a:latin typeface="Arial"/>
                <a:cs typeface="Arial"/>
              </a:rPr>
              <a:t> </a:t>
            </a:r>
            <a:r>
              <a:rPr lang="en-US" sz="2400" spc="100" dirty="0">
                <a:latin typeface="Arial"/>
                <a:cs typeface="Arial"/>
              </a:rPr>
              <a:t>Proof</a:t>
            </a:r>
            <a:endParaRPr lang="en-US" sz="2400" dirty="0"/>
          </a:p>
        </p:txBody>
      </p:sp>
      <p:sp>
        <p:nvSpPr>
          <p:cNvPr id="26" name="Rectangle 25">
            <a:extLst>
              <a:ext uri="{FF2B5EF4-FFF2-40B4-BE49-F238E27FC236}">
                <a16:creationId xmlns:a16="http://schemas.microsoft.com/office/drawing/2014/main" id="{1C8B12B4-1C70-0847-83F4-8F6523410248}"/>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Topological sort algorithm computes SPT in any edge-  weighted DAG in time proportional to E + V.</a:t>
            </a:r>
          </a:p>
        </p:txBody>
      </p:sp>
      <p:sp>
        <p:nvSpPr>
          <p:cNvPr id="27" name="Rectangle 26">
            <a:extLst>
              <a:ext uri="{FF2B5EF4-FFF2-40B4-BE49-F238E27FC236}">
                <a16:creationId xmlns:a16="http://schemas.microsoft.com/office/drawing/2014/main" id="{292963EB-D376-AB40-BBDD-507F7F650F67}"/>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28" name="object 9">
            <a:extLst>
              <a:ext uri="{FF2B5EF4-FFF2-40B4-BE49-F238E27FC236}">
                <a16:creationId xmlns:a16="http://schemas.microsoft.com/office/drawing/2014/main" id="{3ABF9488-FCA0-B641-BC4D-ECABA8045ACD}"/>
              </a:ext>
            </a:extLst>
          </p:cNvPr>
          <p:cNvSpPr/>
          <p:nvPr/>
        </p:nvSpPr>
        <p:spPr>
          <a:xfrm>
            <a:off x="4528130"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10">
            <a:extLst>
              <a:ext uri="{FF2B5EF4-FFF2-40B4-BE49-F238E27FC236}">
                <a16:creationId xmlns:a16="http://schemas.microsoft.com/office/drawing/2014/main" id="{5B555CEF-A57E-CC43-A4D7-59C426040C24}"/>
              </a:ext>
            </a:extLst>
          </p:cNvPr>
          <p:cNvSpPr/>
          <p:nvPr/>
        </p:nvSpPr>
        <p:spPr>
          <a:xfrm>
            <a:off x="4449377"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11">
            <a:extLst>
              <a:ext uri="{FF2B5EF4-FFF2-40B4-BE49-F238E27FC236}">
                <a16:creationId xmlns:a16="http://schemas.microsoft.com/office/drawing/2014/main" id="{8FC39E62-A967-0049-9B36-7EA20F9633CB}"/>
              </a:ext>
            </a:extLst>
          </p:cNvPr>
          <p:cNvSpPr txBox="1"/>
          <p:nvPr/>
        </p:nvSpPr>
        <p:spPr>
          <a:xfrm>
            <a:off x="5410898" y="4765092"/>
            <a:ext cx="3607267" cy="506101"/>
          </a:xfrm>
          <a:prstGeom prst="rect">
            <a:avLst/>
          </a:prstGeom>
        </p:spPr>
        <p:txBody>
          <a:bodyPr vert="horz" wrap="square" lIns="0" tIns="12700" rIns="0" bIns="0" rtlCol="0">
            <a:spAutoFit/>
          </a:bodyPr>
          <a:lstStyle/>
          <a:p>
            <a:pPr marL="8929" marR="3572">
              <a:lnSpc>
                <a:spcPct val="119800"/>
              </a:lnSpc>
              <a:spcBef>
                <a:spcPts val="70"/>
              </a:spcBef>
            </a:pPr>
            <a:r>
              <a:rPr lang="en-US" sz="1400" dirty="0">
                <a:solidFill>
                  <a:srgbClr val="8D3124"/>
                </a:solidFill>
                <a:latin typeface="Arial" panose="020B0604020202020204" pitchFamily="34" charset="0"/>
                <a:cs typeface="Arial" panose="020B0604020202020204" pitchFamily="34" charset="0"/>
              </a:rPr>
              <a:t>because of topological order, no edge pointing to v will be relaxed after v is relaxed</a:t>
            </a:r>
          </a:p>
        </p:txBody>
      </p:sp>
      <p:sp>
        <p:nvSpPr>
          <p:cNvPr id="31" name="object 12">
            <a:extLst>
              <a:ext uri="{FF2B5EF4-FFF2-40B4-BE49-F238E27FC236}">
                <a16:creationId xmlns:a16="http://schemas.microsoft.com/office/drawing/2014/main" id="{3CE7D93A-4F45-614A-B011-2365620C7ED4}"/>
              </a:ext>
            </a:extLst>
          </p:cNvPr>
          <p:cNvSpPr txBox="1"/>
          <p:nvPr/>
        </p:nvSpPr>
        <p:spPr>
          <a:xfrm>
            <a:off x="5410898"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32" name="object 13">
            <a:extLst>
              <a:ext uri="{FF2B5EF4-FFF2-40B4-BE49-F238E27FC236}">
                <a16:creationId xmlns:a16="http://schemas.microsoft.com/office/drawing/2014/main" id="{07C51079-78B3-364C-BEB6-3B20F2A16E26}"/>
              </a:ext>
            </a:extLst>
          </p:cNvPr>
          <p:cNvSpPr/>
          <p:nvPr/>
        </p:nvSpPr>
        <p:spPr>
          <a:xfrm>
            <a:off x="4524905"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14">
            <a:extLst>
              <a:ext uri="{FF2B5EF4-FFF2-40B4-BE49-F238E27FC236}">
                <a16:creationId xmlns:a16="http://schemas.microsoft.com/office/drawing/2014/main" id="{EE8CE232-02C3-D14D-BA1A-F612D8B8DB4E}"/>
              </a:ext>
            </a:extLst>
          </p:cNvPr>
          <p:cNvSpPr/>
          <p:nvPr/>
        </p:nvSpPr>
        <p:spPr>
          <a:xfrm>
            <a:off x="4446165"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368DFB38-6784-BD41-B991-69893B1C269B}"/>
              </a:ext>
            </a:extLst>
          </p:cNvPr>
          <p:cNvSpPr/>
          <p:nvPr/>
        </p:nvSpPr>
        <p:spPr>
          <a:xfrm>
            <a:off x="3468848" y="2226705"/>
            <a:ext cx="4572000" cy="500137"/>
          </a:xfrm>
          <a:prstGeom prst="rect">
            <a:avLst/>
          </a:prstGeom>
        </p:spPr>
        <p:txBody>
          <a:bodyPr>
            <a:spAutoFit/>
          </a:bodyPr>
          <a:lstStyle/>
          <a:p>
            <a:pPr marR="100455" algn="r">
              <a:lnSpc>
                <a:spcPts val="1152"/>
              </a:lnSpc>
            </a:pPr>
            <a:r>
              <a:rPr lang="en-US" sz="1400" dirty="0">
                <a:solidFill>
                  <a:srgbClr val="8D3124"/>
                </a:solidFill>
                <a:latin typeface="Arial" panose="020B0604020202020204" pitchFamily="34" charset="0"/>
                <a:cs typeface="Arial" panose="020B0604020202020204" pitchFamily="34" charset="0"/>
              </a:rPr>
              <a:t>edge weights</a:t>
            </a:r>
          </a:p>
          <a:p>
            <a:pPr marR="3572" algn="r">
              <a:spcBef>
                <a:spcPts val="267"/>
              </a:spcBef>
            </a:pPr>
            <a:r>
              <a:rPr lang="en-US" sz="1400" dirty="0">
                <a:solidFill>
                  <a:srgbClr val="8D3124"/>
                </a:solidFill>
                <a:latin typeface="Arial" panose="020B0604020202020204" pitchFamily="34" charset="0"/>
                <a:cs typeface="Arial" panose="020B0604020202020204" pitchFamily="34" charset="0"/>
              </a:rPr>
              <a:t>can be negative!</a:t>
            </a:r>
          </a:p>
        </p:txBody>
      </p:sp>
      <p:sp>
        <p:nvSpPr>
          <p:cNvPr id="35" name="object 15">
            <a:extLst>
              <a:ext uri="{FF2B5EF4-FFF2-40B4-BE49-F238E27FC236}">
                <a16:creationId xmlns:a16="http://schemas.microsoft.com/office/drawing/2014/main" id="{88EE34BD-3551-9246-AB00-C46B3638DE04}"/>
              </a:ext>
            </a:extLst>
          </p:cNvPr>
          <p:cNvSpPr/>
          <p:nvPr/>
        </p:nvSpPr>
        <p:spPr>
          <a:xfrm>
            <a:off x="6747562" y="1970080"/>
            <a:ext cx="205383" cy="232618"/>
          </a:xfrm>
          <a:custGeom>
            <a:avLst/>
            <a:gdLst/>
            <a:ahLst/>
            <a:cxnLst/>
            <a:rect l="l" t="t" r="r" b="b"/>
            <a:pathLst>
              <a:path w="292100" h="330835">
                <a:moveTo>
                  <a:pt x="0" y="0"/>
                </a:moveTo>
                <a:lnTo>
                  <a:pt x="8394" y="9525"/>
                </a:lnTo>
                <a:lnTo>
                  <a:pt x="291630" y="330631"/>
                </a:lnTo>
              </a:path>
            </a:pathLst>
          </a:custGeom>
          <a:ln w="25400">
            <a:solidFill>
              <a:srgbClr val="8D3124"/>
            </a:solidFill>
          </a:ln>
        </p:spPr>
        <p:txBody>
          <a:bodyPr wrap="square" lIns="0" tIns="0" rIns="0" bIns="0" rtlCol="0"/>
          <a:lstStyle/>
          <a:p>
            <a:endParaRPr sz="1266"/>
          </a:p>
        </p:txBody>
      </p:sp>
      <p:sp>
        <p:nvSpPr>
          <p:cNvPr id="36" name="object 16">
            <a:extLst>
              <a:ext uri="{FF2B5EF4-FFF2-40B4-BE49-F238E27FC236}">
                <a16:creationId xmlns:a16="http://schemas.microsoft.com/office/drawing/2014/main" id="{E4AE525A-A115-B24F-93FB-A49035945215}"/>
              </a:ext>
            </a:extLst>
          </p:cNvPr>
          <p:cNvSpPr/>
          <p:nvPr/>
        </p:nvSpPr>
        <p:spPr>
          <a:xfrm>
            <a:off x="6710942" y="1928557"/>
            <a:ext cx="88850" cy="92869"/>
          </a:xfrm>
          <a:custGeom>
            <a:avLst/>
            <a:gdLst/>
            <a:ahLst/>
            <a:cxnLst/>
            <a:rect l="l" t="t" r="r" b="b"/>
            <a:pathLst>
              <a:path w="126365" h="132080">
                <a:moveTo>
                  <a:pt x="0" y="0"/>
                </a:moveTo>
                <a:lnTo>
                  <a:pt x="34925" y="131762"/>
                </a:lnTo>
                <a:lnTo>
                  <a:pt x="60477" y="68580"/>
                </a:lnTo>
                <a:lnTo>
                  <a:pt x="126365" y="51117"/>
                </a:lnTo>
                <a:lnTo>
                  <a:pt x="0" y="0"/>
                </a:lnTo>
                <a:close/>
              </a:path>
            </a:pathLst>
          </a:custGeom>
          <a:solidFill>
            <a:srgbClr val="8D3124"/>
          </a:solidFill>
        </p:spPr>
        <p:txBody>
          <a:bodyPr wrap="square" lIns="0" tIns="0" rIns="0" bIns="0" rtlCol="0"/>
          <a:lstStyle/>
          <a:p>
            <a:endParaRPr sz="1266"/>
          </a:p>
        </p:txBody>
      </p:sp>
    </p:spTree>
    <p:extLst>
      <p:ext uri="{BB962C8B-B14F-4D97-AF65-F5344CB8AC3E}">
        <p14:creationId xmlns:p14="http://schemas.microsoft.com/office/powerpoint/2010/main" val="188141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dissolve">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664D-E3CB-B840-9B76-691851A11950}"/>
              </a:ext>
            </a:extLst>
          </p:cNvPr>
          <p:cNvSpPr>
            <a:spLocks noGrp="1"/>
          </p:cNvSpPr>
          <p:nvPr>
            <p:ph type="title"/>
          </p:nvPr>
        </p:nvSpPr>
        <p:spPr/>
        <p:txBody>
          <a:bodyPr/>
          <a:lstStyle/>
          <a:p>
            <a:r>
              <a:rPr lang="en-US" altLang="zh-CN" dirty="0"/>
              <a:t>Longest</a:t>
            </a:r>
            <a:r>
              <a:rPr lang="zh-CN" altLang="en-US" dirty="0"/>
              <a:t> </a:t>
            </a:r>
            <a:r>
              <a:rPr lang="en-US" altLang="zh-CN" dirty="0"/>
              <a:t>Paths in Edge-weighted DAG</a:t>
            </a:r>
            <a:endParaRPr lang="en-US" dirty="0"/>
          </a:p>
        </p:txBody>
      </p:sp>
      <p:sp>
        <p:nvSpPr>
          <p:cNvPr id="4" name="object 2">
            <a:extLst>
              <a:ext uri="{FF2B5EF4-FFF2-40B4-BE49-F238E27FC236}">
                <a16:creationId xmlns:a16="http://schemas.microsoft.com/office/drawing/2014/main" id="{9C5D6406-158D-4241-82BE-99C22E5AE553}"/>
              </a:ext>
            </a:extLst>
          </p:cNvPr>
          <p:cNvSpPr txBox="1"/>
          <p:nvPr/>
        </p:nvSpPr>
        <p:spPr>
          <a:xfrm>
            <a:off x="761492" y="1414645"/>
            <a:ext cx="6619577" cy="1347845"/>
          </a:xfrm>
          <a:prstGeom prst="rect">
            <a:avLst/>
          </a:prstGeom>
        </p:spPr>
        <p:txBody>
          <a:bodyPr vert="horz" wrap="square" lIns="0" tIns="8930" rIns="0" bIns="0" rtlCol="0">
            <a:spAutoFit/>
          </a:bodyPr>
          <a:lstStyle/>
          <a:p>
            <a:pPr marL="8929">
              <a:spcBef>
                <a:spcPts val="300"/>
              </a:spcBef>
              <a:spcAft>
                <a:spcPts val="300"/>
              </a:spcAft>
            </a:pPr>
            <a:r>
              <a:rPr dirty="0">
                <a:solidFill>
                  <a:srgbClr val="005493"/>
                </a:solidFill>
                <a:latin typeface="Times New Roman" panose="02020603050405020304" pitchFamily="18" charset="0"/>
                <a:cs typeface="Times New Roman" panose="02020603050405020304" pitchFamily="18" charset="0"/>
              </a:rPr>
              <a:t>Formulate</a:t>
            </a:r>
            <a:r>
              <a:rPr spc="53" dirty="0">
                <a:solidFill>
                  <a:srgbClr val="005493"/>
                </a:solidFill>
                <a:latin typeface="Times New Roman" panose="02020603050405020304" pitchFamily="18" charset="0"/>
                <a:cs typeface="Times New Roman" panose="02020603050405020304" pitchFamily="18" charset="0"/>
              </a:rPr>
              <a:t> </a:t>
            </a:r>
            <a:r>
              <a:rPr dirty="0">
                <a:solidFill>
                  <a:srgbClr val="005493"/>
                </a:solidFill>
                <a:latin typeface="Times New Roman" panose="02020603050405020304" pitchFamily="18" charset="0"/>
                <a:cs typeface="Times New Roman" panose="02020603050405020304" pitchFamily="18" charset="0"/>
              </a:rPr>
              <a:t>as a shortest paths problem in edge-weighted DAGs.</a:t>
            </a:r>
          </a:p>
          <a:p>
            <a:pPr marL="285750" indent="-285750">
              <a:spcBef>
                <a:spcPts val="300"/>
              </a:spcBef>
              <a:spcAft>
                <a:spcPts val="300"/>
              </a:spcAft>
              <a:buClr>
                <a:schemeClr val="accent6"/>
              </a:buClr>
              <a:buFont typeface="Wingdings" pitchFamily="2" charset="2"/>
              <a:buChar char="§"/>
            </a:pPr>
            <a:r>
              <a:rPr kern="0" dirty="0">
                <a:latin typeface="Times New Roman" panose="02020603050405020304" pitchFamily="18" charset="0"/>
                <a:cs typeface="Times New Roman" panose="02020603050405020304" pitchFamily="18" charset="0"/>
              </a:rPr>
              <a:t>Negate all weights.</a:t>
            </a:r>
            <a:endParaRPr lang="en-US" kern="0" dirty="0">
              <a:latin typeface="Times New Roman" panose="02020603050405020304" pitchFamily="18" charset="0"/>
              <a:cs typeface="Times New Roman" panose="02020603050405020304" pitchFamily="18" charset="0"/>
            </a:endParaRPr>
          </a:p>
          <a:p>
            <a:pPr marL="285750" indent="-285750">
              <a:spcBef>
                <a:spcPts val="300"/>
              </a:spcBef>
              <a:spcAft>
                <a:spcPts val="300"/>
              </a:spcAft>
              <a:buClr>
                <a:schemeClr val="accent6"/>
              </a:buClr>
              <a:buFont typeface="Wingdings" pitchFamily="2" charset="2"/>
              <a:buChar char="§"/>
            </a:pPr>
            <a:r>
              <a:rPr lang="en-US" kern="0" dirty="0">
                <a:latin typeface="Times New Roman" panose="02020603050405020304" pitchFamily="18" charset="0"/>
                <a:cs typeface="Times New Roman" panose="02020603050405020304" pitchFamily="18" charset="0"/>
              </a:rPr>
              <a:t>Find shortest paths.</a:t>
            </a:r>
          </a:p>
          <a:p>
            <a:pPr marL="285750" indent="-285750">
              <a:spcBef>
                <a:spcPts val="300"/>
              </a:spcBef>
              <a:spcAft>
                <a:spcPts val="300"/>
              </a:spcAft>
              <a:buClr>
                <a:schemeClr val="accent6"/>
              </a:buClr>
              <a:buFont typeface="Wingdings" pitchFamily="2" charset="2"/>
              <a:buChar char="§"/>
            </a:pPr>
            <a:r>
              <a:rPr lang="en-US" kern="0" dirty="0">
                <a:latin typeface="Times New Roman" panose="02020603050405020304" pitchFamily="18" charset="0"/>
                <a:cs typeface="Times New Roman" panose="02020603050405020304" pitchFamily="18" charset="0"/>
              </a:rPr>
              <a:t>Negate weights in result.</a:t>
            </a:r>
            <a:endParaRPr kern="0" dirty="0">
              <a:latin typeface="Times New Roman" panose="02020603050405020304" pitchFamily="18" charset="0"/>
              <a:cs typeface="Times New Roman" panose="02020603050405020304" pitchFamily="18" charset="0"/>
            </a:endParaRPr>
          </a:p>
        </p:txBody>
      </p:sp>
      <p:sp>
        <p:nvSpPr>
          <p:cNvPr id="7" name="object 5">
            <a:extLst>
              <a:ext uri="{FF2B5EF4-FFF2-40B4-BE49-F238E27FC236}">
                <a16:creationId xmlns:a16="http://schemas.microsoft.com/office/drawing/2014/main" id="{B27704AA-5AEE-FA46-8743-670150606AAE}"/>
              </a:ext>
            </a:extLst>
          </p:cNvPr>
          <p:cNvSpPr txBox="1"/>
          <p:nvPr/>
        </p:nvSpPr>
        <p:spPr>
          <a:xfrm>
            <a:off x="761492" y="6037267"/>
            <a:ext cx="6692058" cy="338554"/>
          </a:xfrm>
          <a:prstGeom prst="rect">
            <a:avLst/>
          </a:prstGeom>
          <a:solidFill>
            <a:srgbClr val="E6A20E"/>
          </a:solidFill>
        </p:spPr>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indent="0">
              <a:buNone/>
            </a:pPr>
            <a:r>
              <a:rPr sz="1600" dirty="0">
                <a:solidFill>
                  <a:schemeClr val="accent1"/>
                </a:solidFill>
              </a:rPr>
              <a:t>Key point.</a:t>
            </a:r>
            <a:r>
              <a:rPr lang="en-US" sz="1600" dirty="0">
                <a:solidFill>
                  <a:schemeClr val="accent1"/>
                </a:solidFill>
              </a:rPr>
              <a:t>  </a:t>
            </a:r>
            <a:r>
              <a:rPr sz="1600" dirty="0"/>
              <a:t>Topological sort algorithm works even with negative weights.</a:t>
            </a:r>
          </a:p>
        </p:txBody>
      </p:sp>
      <p:sp>
        <p:nvSpPr>
          <p:cNvPr id="8" name="object 7">
            <a:extLst>
              <a:ext uri="{FF2B5EF4-FFF2-40B4-BE49-F238E27FC236}">
                <a16:creationId xmlns:a16="http://schemas.microsoft.com/office/drawing/2014/main" id="{9724449F-280A-3B44-ABE4-63474F5E2DE2}"/>
              </a:ext>
            </a:extLst>
          </p:cNvPr>
          <p:cNvSpPr txBox="1"/>
          <p:nvPr/>
        </p:nvSpPr>
        <p:spPr>
          <a:xfrm>
            <a:off x="4798426" y="2148387"/>
            <a:ext cx="3384352" cy="193683"/>
          </a:xfrm>
          <a:prstGeom prst="rect">
            <a:avLst/>
          </a:prstGeom>
        </p:spPr>
        <p:txBody>
          <a:bodyPr vert="horz" wrap="square" lIns="0" tIns="8930" rIns="0" bIns="0" rtlCol="0">
            <a:spAutoFit/>
          </a:bodyPr>
          <a:lstStyle/>
          <a:p>
            <a:pPr marL="8929">
              <a:spcBef>
                <a:spcPts val="70"/>
              </a:spcBef>
            </a:pPr>
            <a:r>
              <a:rPr sz="1200" kern="0" dirty="0">
                <a:solidFill>
                  <a:srgbClr val="8D3124"/>
                </a:solidFill>
                <a:latin typeface="Trebuchet MS"/>
                <a:cs typeface="Trebuchet MS"/>
              </a:rPr>
              <a:t>equivalent</a:t>
            </a:r>
            <a:r>
              <a:rPr sz="1200" kern="0" dirty="0">
                <a:solidFill>
                  <a:srgbClr val="8D3124"/>
                </a:solidFill>
                <a:latin typeface="Trebuchet MS"/>
              </a:rPr>
              <a:t>: reverse sense of equality in relax()</a:t>
            </a:r>
          </a:p>
        </p:txBody>
      </p:sp>
      <p:sp>
        <p:nvSpPr>
          <p:cNvPr id="9" name="object 8">
            <a:extLst>
              <a:ext uri="{FF2B5EF4-FFF2-40B4-BE49-F238E27FC236}">
                <a16:creationId xmlns:a16="http://schemas.microsoft.com/office/drawing/2014/main" id="{686F32E8-DFDB-CA4A-9F65-F3B9631BD0A4}"/>
              </a:ext>
            </a:extLst>
          </p:cNvPr>
          <p:cNvSpPr/>
          <p:nvPr/>
        </p:nvSpPr>
        <p:spPr>
          <a:xfrm>
            <a:off x="3696305" y="2245336"/>
            <a:ext cx="981373" cy="0"/>
          </a:xfrm>
          <a:custGeom>
            <a:avLst/>
            <a:gdLst/>
            <a:ahLst/>
            <a:cxnLst/>
            <a:rect l="l" t="t" r="r" b="b"/>
            <a:pathLst>
              <a:path w="1395729">
                <a:moveTo>
                  <a:pt x="0" y="0"/>
                </a:moveTo>
                <a:lnTo>
                  <a:pt x="12700" y="0"/>
                </a:lnTo>
                <a:lnTo>
                  <a:pt x="1395107" y="0"/>
                </a:lnTo>
              </a:path>
            </a:pathLst>
          </a:custGeom>
          <a:ln w="25400">
            <a:solidFill>
              <a:srgbClr val="8D3124"/>
            </a:solidFill>
          </a:ln>
        </p:spPr>
        <p:txBody>
          <a:bodyPr wrap="square" lIns="0" tIns="0" rIns="0" bIns="0" rtlCol="0"/>
          <a:lstStyle/>
          <a:p>
            <a:endParaRPr sz="1266"/>
          </a:p>
        </p:txBody>
      </p:sp>
      <p:sp>
        <p:nvSpPr>
          <p:cNvPr id="10" name="object 9">
            <a:extLst>
              <a:ext uri="{FF2B5EF4-FFF2-40B4-BE49-F238E27FC236}">
                <a16:creationId xmlns:a16="http://schemas.microsoft.com/office/drawing/2014/main" id="{EC9A94DE-B0A1-354A-978E-AD55FA9693AB}"/>
              </a:ext>
            </a:extLst>
          </p:cNvPr>
          <p:cNvSpPr/>
          <p:nvPr/>
        </p:nvSpPr>
        <p:spPr>
          <a:xfrm>
            <a:off x="3640941" y="2202473"/>
            <a:ext cx="85725" cy="85725"/>
          </a:xfrm>
          <a:custGeom>
            <a:avLst/>
            <a:gdLst/>
            <a:ahLst/>
            <a:cxnLst/>
            <a:rect l="l" t="t" r="r" b="b"/>
            <a:pathLst>
              <a:path w="121920" h="121919">
                <a:moveTo>
                  <a:pt x="121920" y="0"/>
                </a:moveTo>
                <a:lnTo>
                  <a:pt x="0" y="60959"/>
                </a:lnTo>
                <a:lnTo>
                  <a:pt x="121920" y="121920"/>
                </a:lnTo>
                <a:lnTo>
                  <a:pt x="91439" y="60959"/>
                </a:lnTo>
                <a:lnTo>
                  <a:pt x="121920" y="0"/>
                </a:lnTo>
                <a:close/>
              </a:path>
            </a:pathLst>
          </a:custGeom>
          <a:solidFill>
            <a:srgbClr val="8D3124"/>
          </a:solidFill>
        </p:spPr>
        <p:txBody>
          <a:bodyPr wrap="square" lIns="0" tIns="0" rIns="0" bIns="0" rtlCol="0"/>
          <a:lstStyle/>
          <a:p>
            <a:endParaRPr sz="1266"/>
          </a:p>
        </p:txBody>
      </p:sp>
      <p:sp>
        <p:nvSpPr>
          <p:cNvPr id="11" name="object 10">
            <a:extLst>
              <a:ext uri="{FF2B5EF4-FFF2-40B4-BE49-F238E27FC236}">
                <a16:creationId xmlns:a16="http://schemas.microsoft.com/office/drawing/2014/main" id="{49D6CC49-9B64-E84C-A38F-147E41956854}"/>
              </a:ext>
            </a:extLst>
          </p:cNvPr>
          <p:cNvSpPr/>
          <p:nvPr/>
        </p:nvSpPr>
        <p:spPr>
          <a:xfrm>
            <a:off x="3693268" y="2245229"/>
            <a:ext cx="981373" cy="339328"/>
          </a:xfrm>
          <a:custGeom>
            <a:avLst/>
            <a:gdLst/>
            <a:ahLst/>
            <a:cxnLst/>
            <a:rect l="l" t="t" r="r" b="b"/>
            <a:pathLst>
              <a:path w="1395729" h="482600">
                <a:moveTo>
                  <a:pt x="0" y="482422"/>
                </a:moveTo>
                <a:lnTo>
                  <a:pt x="12001" y="478281"/>
                </a:lnTo>
                <a:lnTo>
                  <a:pt x="1395602" y="0"/>
                </a:lnTo>
              </a:path>
            </a:pathLst>
          </a:custGeom>
          <a:ln w="25400">
            <a:solidFill>
              <a:srgbClr val="8D3124"/>
            </a:solidFill>
          </a:ln>
        </p:spPr>
        <p:txBody>
          <a:bodyPr wrap="square" lIns="0" tIns="0" rIns="0" bIns="0" rtlCol="0"/>
          <a:lstStyle/>
          <a:p>
            <a:endParaRPr sz="1266"/>
          </a:p>
        </p:txBody>
      </p:sp>
      <p:sp>
        <p:nvSpPr>
          <p:cNvPr id="12" name="object 11">
            <a:extLst>
              <a:ext uri="{FF2B5EF4-FFF2-40B4-BE49-F238E27FC236}">
                <a16:creationId xmlns:a16="http://schemas.microsoft.com/office/drawing/2014/main" id="{9B336899-B6A7-D445-9458-36B6EBB4BEB7}"/>
              </a:ext>
            </a:extLst>
          </p:cNvPr>
          <p:cNvSpPr/>
          <p:nvPr/>
        </p:nvSpPr>
        <p:spPr>
          <a:xfrm>
            <a:off x="3640941" y="2534006"/>
            <a:ext cx="95101" cy="81260"/>
          </a:xfrm>
          <a:custGeom>
            <a:avLst/>
            <a:gdLst/>
            <a:ahLst/>
            <a:cxnLst/>
            <a:rect l="l" t="t" r="r" b="b"/>
            <a:pathLst>
              <a:path w="135254" h="115569">
                <a:moveTo>
                  <a:pt x="95313" y="0"/>
                </a:moveTo>
                <a:lnTo>
                  <a:pt x="0" y="97447"/>
                </a:lnTo>
                <a:lnTo>
                  <a:pt x="135140" y="115227"/>
                </a:lnTo>
                <a:lnTo>
                  <a:pt x="86423" y="67576"/>
                </a:lnTo>
                <a:lnTo>
                  <a:pt x="95313" y="0"/>
                </a:lnTo>
                <a:close/>
              </a:path>
            </a:pathLst>
          </a:custGeom>
          <a:solidFill>
            <a:srgbClr val="8D3124"/>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8D3C096E-CF1E-CA4C-A270-605F1C775267}"/>
              </a:ext>
            </a:extLst>
          </p:cNvPr>
          <p:cNvSpPr/>
          <p:nvPr/>
        </p:nvSpPr>
        <p:spPr>
          <a:xfrm>
            <a:off x="3693268" y="1906222"/>
            <a:ext cx="981373" cy="339328"/>
          </a:xfrm>
          <a:custGeom>
            <a:avLst/>
            <a:gdLst/>
            <a:ahLst/>
            <a:cxnLst/>
            <a:rect l="l" t="t" r="r" b="b"/>
            <a:pathLst>
              <a:path w="1395729" h="482600">
                <a:moveTo>
                  <a:pt x="0" y="0"/>
                </a:moveTo>
                <a:lnTo>
                  <a:pt x="12014" y="4152"/>
                </a:lnTo>
                <a:lnTo>
                  <a:pt x="1395602" y="482142"/>
                </a:lnTo>
              </a:path>
            </a:pathLst>
          </a:custGeom>
          <a:ln w="25400">
            <a:solidFill>
              <a:srgbClr val="8D3124"/>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5E3126A9-CE5F-4F48-A55C-E455AA4FA1B0}"/>
              </a:ext>
            </a:extLst>
          </p:cNvPr>
          <p:cNvSpPr/>
          <p:nvPr/>
        </p:nvSpPr>
        <p:spPr>
          <a:xfrm>
            <a:off x="3640941" y="1875629"/>
            <a:ext cx="95101" cy="81260"/>
          </a:xfrm>
          <a:custGeom>
            <a:avLst/>
            <a:gdLst/>
            <a:ahLst/>
            <a:cxnLst/>
            <a:rect l="l" t="t" r="r" b="b"/>
            <a:pathLst>
              <a:path w="135254" h="115569">
                <a:moveTo>
                  <a:pt x="135140" y="0"/>
                </a:moveTo>
                <a:lnTo>
                  <a:pt x="0" y="17805"/>
                </a:lnTo>
                <a:lnTo>
                  <a:pt x="95338" y="115227"/>
                </a:lnTo>
                <a:lnTo>
                  <a:pt x="86436" y="47663"/>
                </a:lnTo>
                <a:lnTo>
                  <a:pt x="135140" y="0"/>
                </a:lnTo>
                <a:close/>
              </a:path>
            </a:pathLst>
          </a:custGeom>
          <a:solidFill>
            <a:srgbClr val="8D3124"/>
          </a:solidFill>
        </p:spPr>
        <p:txBody>
          <a:bodyPr wrap="square" lIns="0" tIns="0" rIns="0" bIns="0" rtlCol="0"/>
          <a:lstStyle/>
          <a:p>
            <a:endParaRPr sz="1266"/>
          </a:p>
        </p:txBody>
      </p:sp>
      <p:sp>
        <p:nvSpPr>
          <p:cNvPr id="15" name="object 14">
            <a:extLst>
              <a:ext uri="{FF2B5EF4-FFF2-40B4-BE49-F238E27FC236}">
                <a16:creationId xmlns:a16="http://schemas.microsoft.com/office/drawing/2014/main" id="{5042E990-C99A-534C-97F4-6CE84E04B3E0}"/>
              </a:ext>
            </a:extLst>
          </p:cNvPr>
          <p:cNvSpPr txBox="1"/>
          <p:nvPr/>
        </p:nvSpPr>
        <p:spPr>
          <a:xfrm>
            <a:off x="2615161" y="3050830"/>
            <a:ext cx="1697086" cy="182142"/>
          </a:xfrm>
          <a:prstGeom prst="rect">
            <a:avLst/>
          </a:prstGeom>
        </p:spPr>
        <p:txBody>
          <a:bodyPr vert="horz" wrap="square" lIns="0" tIns="8930" rIns="0" bIns="0" rtlCol="0">
            <a:spAutoFit/>
          </a:bodyPr>
          <a:lstStyle/>
          <a:p>
            <a:pPr marL="8929">
              <a:spcBef>
                <a:spcPts val="70"/>
              </a:spcBef>
            </a:pPr>
            <a:r>
              <a:rPr sz="1125" b="1" dirty="0">
                <a:latin typeface="DejaVu Sans"/>
              </a:rPr>
              <a:t>shortest paths input</a:t>
            </a:r>
          </a:p>
        </p:txBody>
      </p:sp>
      <p:graphicFrame>
        <p:nvGraphicFramePr>
          <p:cNvPr id="16" name="object 15">
            <a:extLst>
              <a:ext uri="{FF2B5EF4-FFF2-40B4-BE49-F238E27FC236}">
                <a16:creationId xmlns:a16="http://schemas.microsoft.com/office/drawing/2014/main" id="{FBF144B3-A316-F449-BA56-FA494EE547B3}"/>
              </a:ext>
            </a:extLst>
          </p:cNvPr>
          <p:cNvGraphicFramePr>
            <a:graphicFrameLocks noGrp="1"/>
          </p:cNvGraphicFramePr>
          <p:nvPr>
            <p:extLst>
              <p:ext uri="{D42A27DB-BD31-4B8C-83A1-F6EECF244321}">
                <p14:modId xmlns:p14="http://schemas.microsoft.com/office/powerpoint/2010/main" val="998433628"/>
              </p:ext>
            </p:extLst>
          </p:nvPr>
        </p:nvGraphicFramePr>
        <p:xfrm>
          <a:off x="1030301" y="3347795"/>
          <a:ext cx="2758379" cy="2389898"/>
        </p:xfrm>
        <a:graphic>
          <a:graphicData uri="http://schemas.openxmlformats.org/drawingml/2006/table">
            <a:tbl>
              <a:tblPr firstRow="1" bandRow="1">
                <a:tableStyleId>{2D5ABB26-0587-4C30-8999-92F81FD0307C}</a:tableStyleId>
              </a:tblPr>
              <a:tblGrid>
                <a:gridCol w="446038">
                  <a:extLst>
                    <a:ext uri="{9D8B030D-6E8A-4147-A177-3AD203B41FA5}">
                      <a16:colId xmlns:a16="http://schemas.microsoft.com/office/drawing/2014/main" val="20000"/>
                    </a:ext>
                  </a:extLst>
                </a:gridCol>
                <a:gridCol w="933152">
                  <a:extLst>
                    <a:ext uri="{9D8B030D-6E8A-4147-A177-3AD203B41FA5}">
                      <a16:colId xmlns:a16="http://schemas.microsoft.com/office/drawing/2014/main" val="20001"/>
                    </a:ext>
                  </a:extLst>
                </a:gridCol>
                <a:gridCol w="890736">
                  <a:extLst>
                    <a:ext uri="{9D8B030D-6E8A-4147-A177-3AD203B41FA5}">
                      <a16:colId xmlns:a16="http://schemas.microsoft.com/office/drawing/2014/main" val="20002"/>
                    </a:ext>
                  </a:extLst>
                </a:gridCol>
                <a:gridCol w="488453">
                  <a:extLst>
                    <a:ext uri="{9D8B030D-6E8A-4147-A177-3AD203B41FA5}">
                      <a16:colId xmlns:a16="http://schemas.microsoft.com/office/drawing/2014/main" val="20003"/>
                    </a:ext>
                  </a:extLst>
                </a:gridCol>
              </a:tblGrid>
              <a:tr h="173235">
                <a:tc>
                  <a:txBody>
                    <a:bodyPr/>
                    <a:lstStyle/>
                    <a:p>
                      <a:pPr marL="31750">
                        <a:lnSpc>
                          <a:spcPts val="1775"/>
                        </a:lnSpc>
                      </a:pPr>
                      <a:r>
                        <a:rPr sz="1100" spc="15"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120650">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tc>
                  <a:txBody>
                    <a:bodyPr/>
                    <a:lstStyle/>
                    <a:p>
                      <a:pPr marR="52069" algn="r">
                        <a:lnSpc>
                          <a:spcPts val="1775"/>
                        </a:lnSpc>
                      </a:pPr>
                      <a:r>
                        <a:rPr sz="1100"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29209" algn="ctr">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180826">
                <a:tc>
                  <a:txBody>
                    <a:bodyPr/>
                    <a:lstStyle/>
                    <a:p>
                      <a:pPr marL="31750">
                        <a:lnSpc>
                          <a:spcPct val="100000"/>
                        </a:lnSpc>
                      </a:pPr>
                      <a:r>
                        <a:rPr sz="1100" spc="15"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180826">
                <a:tc>
                  <a:txBody>
                    <a:bodyPr/>
                    <a:lstStyle/>
                    <a:p>
                      <a:pPr marL="31750">
                        <a:lnSpc>
                          <a:spcPct val="100000"/>
                        </a:lnSpc>
                      </a:pPr>
                      <a:r>
                        <a:rPr sz="1100" spc="15"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180826">
                <a:tc>
                  <a:txBody>
                    <a:bodyPr/>
                    <a:lstStyle/>
                    <a:p>
                      <a:pPr marL="31750">
                        <a:lnSpc>
                          <a:spcPct val="100000"/>
                        </a:lnSpc>
                      </a:pPr>
                      <a:r>
                        <a:rPr sz="1100" spc="15"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180826">
                <a:tc>
                  <a:txBody>
                    <a:bodyPr/>
                    <a:lstStyle/>
                    <a:p>
                      <a:pPr marL="31750">
                        <a:lnSpc>
                          <a:spcPct val="100000"/>
                        </a:lnSpc>
                      </a:pPr>
                      <a:r>
                        <a:rPr sz="1100" spc="15"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180826">
                <a:tc>
                  <a:txBody>
                    <a:bodyPr/>
                    <a:lstStyle/>
                    <a:p>
                      <a:pPr marL="31750">
                        <a:lnSpc>
                          <a:spcPct val="100000"/>
                        </a:lnSpc>
                      </a:pPr>
                      <a:r>
                        <a:rPr sz="1100" spc="15"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180826">
                <a:tc>
                  <a:txBody>
                    <a:bodyPr/>
                    <a:lstStyle/>
                    <a:p>
                      <a:pPr marL="31750">
                        <a:lnSpc>
                          <a:spcPct val="100000"/>
                        </a:lnSpc>
                      </a:pPr>
                      <a:r>
                        <a:rPr sz="1100" spc="15"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180826">
                <a:tc>
                  <a:txBody>
                    <a:bodyPr/>
                    <a:lstStyle/>
                    <a:p>
                      <a:pPr marL="31750">
                        <a:lnSpc>
                          <a:spcPct val="100000"/>
                        </a:lnSpc>
                      </a:pPr>
                      <a:r>
                        <a:rPr sz="1100" spc="15"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180826">
                <a:tc>
                  <a:txBody>
                    <a:bodyPr/>
                    <a:lstStyle/>
                    <a:p>
                      <a:pPr marL="31750">
                        <a:lnSpc>
                          <a:spcPct val="100000"/>
                        </a:lnSpc>
                      </a:pPr>
                      <a:r>
                        <a:rPr sz="1100" spc="15"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180826">
                <a:tc>
                  <a:txBody>
                    <a:bodyPr/>
                    <a:lstStyle/>
                    <a:p>
                      <a:pPr marL="31750">
                        <a:lnSpc>
                          <a:spcPct val="100000"/>
                        </a:lnSpc>
                      </a:pPr>
                      <a:r>
                        <a:rPr sz="1100" spc="15"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180826">
                <a:tc>
                  <a:txBody>
                    <a:bodyPr/>
                    <a:lstStyle/>
                    <a:p>
                      <a:pPr marL="31750">
                        <a:lnSpc>
                          <a:spcPct val="100000"/>
                        </a:lnSpc>
                      </a:pPr>
                      <a:r>
                        <a:rPr sz="1100" spc="15"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180826">
                <a:tc>
                  <a:txBody>
                    <a:bodyPr/>
                    <a:lstStyle/>
                    <a:p>
                      <a:pPr marL="31750">
                        <a:lnSpc>
                          <a:spcPct val="100000"/>
                        </a:lnSpc>
                      </a:pPr>
                      <a:r>
                        <a:rPr sz="1100" spc="15"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173235">
                <a:tc>
                  <a:txBody>
                    <a:bodyPr/>
                    <a:lstStyle/>
                    <a:p>
                      <a:pPr marL="31750">
                        <a:lnSpc>
                          <a:spcPts val="1839"/>
                        </a:lnSpc>
                      </a:pPr>
                      <a:r>
                        <a:rPr sz="1100" spc="15"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120650">
                        <a:lnSpc>
                          <a:spcPts val="1839"/>
                        </a:lnSpc>
                      </a:pPr>
                      <a:r>
                        <a:rPr sz="1100" spc="15" dirty="0">
                          <a:solidFill>
                            <a:srgbClr val="231F20"/>
                          </a:solidFill>
                          <a:latin typeface="DejaVu Sans Mono"/>
                          <a:cs typeface="DejaVu Sans Mono"/>
                        </a:rPr>
                        <a:t>0.93</a:t>
                      </a:r>
                      <a:endParaRPr sz="1100">
                        <a:latin typeface="DejaVu Sans Mono"/>
                        <a:cs typeface="DejaVu Sans Mono"/>
                      </a:endParaRPr>
                    </a:p>
                  </a:txBody>
                  <a:tcPr marL="0" marR="0" marT="0" marB="0">
                    <a:solidFill>
                      <a:srgbClr val="F2F2F2"/>
                    </a:solidFill>
                  </a:tcPr>
                </a:tc>
                <a:tc>
                  <a:txBody>
                    <a:bodyPr/>
                    <a:lstStyle/>
                    <a:p>
                      <a:pPr marR="52069" algn="r">
                        <a:lnSpc>
                          <a:spcPts val="1839"/>
                        </a:lnSpc>
                      </a:pPr>
                      <a:r>
                        <a:rPr sz="1100"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29209" algn="ctr">
                        <a:lnSpc>
                          <a:spcPts val="1839"/>
                        </a:lnSpc>
                      </a:pPr>
                      <a:r>
                        <a:rPr sz="1100" spc="15" dirty="0">
                          <a:solidFill>
                            <a:srgbClr val="231F20"/>
                          </a:solidFill>
                          <a:latin typeface="DejaVu Sans Mono"/>
                          <a:cs typeface="DejaVu Sans Mono"/>
                        </a:rPr>
                        <a:t>-0.93</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bl>
          </a:graphicData>
        </a:graphic>
      </p:graphicFrame>
      <p:sp>
        <p:nvSpPr>
          <p:cNvPr id="17" name="object 16">
            <a:extLst>
              <a:ext uri="{FF2B5EF4-FFF2-40B4-BE49-F238E27FC236}">
                <a16:creationId xmlns:a16="http://schemas.microsoft.com/office/drawing/2014/main" id="{DB9A6530-7AAE-B944-A03C-040EE80B62F8}"/>
              </a:ext>
            </a:extLst>
          </p:cNvPr>
          <p:cNvSpPr txBox="1"/>
          <p:nvPr/>
        </p:nvSpPr>
        <p:spPr>
          <a:xfrm>
            <a:off x="761492" y="3050830"/>
            <a:ext cx="1638065" cy="182142"/>
          </a:xfrm>
          <a:prstGeom prst="rect">
            <a:avLst/>
          </a:prstGeom>
        </p:spPr>
        <p:txBody>
          <a:bodyPr vert="horz" wrap="square" lIns="0" tIns="8930" rIns="0" bIns="0" rtlCol="0">
            <a:spAutoFit/>
          </a:bodyPr>
          <a:lstStyle/>
          <a:p>
            <a:pPr marL="8929">
              <a:spcBef>
                <a:spcPts val="70"/>
              </a:spcBef>
            </a:pPr>
            <a:r>
              <a:rPr sz="1125" b="1" dirty="0">
                <a:latin typeface="DejaVu Sans"/>
              </a:rPr>
              <a:t>longest paths </a:t>
            </a:r>
            <a:r>
              <a:rPr sz="1125" b="1" dirty="0">
                <a:latin typeface="DejaVu Sans"/>
                <a:cs typeface="DejaVu Sans"/>
              </a:rPr>
              <a:t>input</a:t>
            </a:r>
            <a:endParaRPr sz="1125" dirty="0">
              <a:latin typeface="DejaVu Sans"/>
              <a:cs typeface="DejaVu Sans"/>
            </a:endParaRPr>
          </a:p>
        </p:txBody>
      </p:sp>
      <p:sp>
        <p:nvSpPr>
          <p:cNvPr id="18" name="object 17">
            <a:extLst>
              <a:ext uri="{FF2B5EF4-FFF2-40B4-BE49-F238E27FC236}">
                <a16:creationId xmlns:a16="http://schemas.microsoft.com/office/drawing/2014/main" id="{58411B7A-6669-3547-AC32-8FD675AB1337}"/>
              </a:ext>
            </a:extLst>
          </p:cNvPr>
          <p:cNvSpPr/>
          <p:nvPr/>
        </p:nvSpPr>
        <p:spPr>
          <a:xfrm>
            <a:off x="4566465" y="3925483"/>
            <a:ext cx="316111" cy="105817"/>
          </a:xfrm>
          <a:custGeom>
            <a:avLst/>
            <a:gdLst/>
            <a:ahLst/>
            <a:cxnLst/>
            <a:rect l="l" t="t" r="r" b="b"/>
            <a:pathLst>
              <a:path w="449579" h="150495">
                <a:moveTo>
                  <a:pt x="0" y="0"/>
                </a:moveTo>
                <a:lnTo>
                  <a:pt x="449368" y="150399"/>
                </a:lnTo>
              </a:path>
            </a:pathLst>
          </a:custGeom>
          <a:ln w="31806">
            <a:solidFill>
              <a:srgbClr val="BCBEC0"/>
            </a:solidFill>
          </a:ln>
        </p:spPr>
        <p:txBody>
          <a:bodyPr wrap="square" lIns="0" tIns="0" rIns="0" bIns="0" rtlCol="0"/>
          <a:lstStyle/>
          <a:p>
            <a:endParaRPr sz="1266"/>
          </a:p>
        </p:txBody>
      </p:sp>
      <p:sp>
        <p:nvSpPr>
          <p:cNvPr id="19" name="object 18">
            <a:extLst>
              <a:ext uri="{FF2B5EF4-FFF2-40B4-BE49-F238E27FC236}">
                <a16:creationId xmlns:a16="http://schemas.microsoft.com/office/drawing/2014/main" id="{D81D3028-7CE5-4140-B072-0A6B9C2F2BA0}"/>
              </a:ext>
            </a:extLst>
          </p:cNvPr>
          <p:cNvSpPr/>
          <p:nvPr/>
        </p:nvSpPr>
        <p:spPr>
          <a:xfrm>
            <a:off x="4835580" y="3981204"/>
            <a:ext cx="141419" cy="81662"/>
          </a:xfrm>
          <a:prstGeom prst="rect">
            <a:avLst/>
          </a:prstGeom>
          <a:blipFill>
            <a:blip r:embed="rId2" cstate="print"/>
            <a:stretch>
              <a:fillRect/>
            </a:stretch>
          </a:blipFill>
        </p:spPr>
        <p:txBody>
          <a:bodyPr wrap="square" lIns="0" tIns="0" rIns="0" bIns="0" rtlCol="0"/>
          <a:lstStyle/>
          <a:p>
            <a:endParaRPr sz="1266"/>
          </a:p>
        </p:txBody>
      </p:sp>
      <p:sp>
        <p:nvSpPr>
          <p:cNvPr id="20" name="object 19">
            <a:extLst>
              <a:ext uri="{FF2B5EF4-FFF2-40B4-BE49-F238E27FC236}">
                <a16:creationId xmlns:a16="http://schemas.microsoft.com/office/drawing/2014/main" id="{6C9B74D2-9508-6747-9374-8612AE25CE0C}"/>
              </a:ext>
            </a:extLst>
          </p:cNvPr>
          <p:cNvSpPr/>
          <p:nvPr/>
        </p:nvSpPr>
        <p:spPr>
          <a:xfrm>
            <a:off x="4471883" y="3893835"/>
            <a:ext cx="141410" cy="81653"/>
          </a:xfrm>
          <a:prstGeom prst="rect">
            <a:avLst/>
          </a:prstGeom>
          <a:blipFill>
            <a:blip r:embed="rId3" cstate="print"/>
            <a:stretch>
              <a:fillRect/>
            </a:stretch>
          </a:blipFill>
        </p:spPr>
        <p:txBody>
          <a:bodyPr wrap="square" lIns="0" tIns="0" rIns="0" bIns="0" rtlCol="0"/>
          <a:lstStyle/>
          <a:p>
            <a:endParaRPr sz="1266"/>
          </a:p>
        </p:txBody>
      </p:sp>
      <p:sp>
        <p:nvSpPr>
          <p:cNvPr id="21" name="object 20">
            <a:extLst>
              <a:ext uri="{FF2B5EF4-FFF2-40B4-BE49-F238E27FC236}">
                <a16:creationId xmlns:a16="http://schemas.microsoft.com/office/drawing/2014/main" id="{C2EF2689-C7F3-F541-8340-3DAEFB02D142}"/>
              </a:ext>
            </a:extLst>
          </p:cNvPr>
          <p:cNvSpPr/>
          <p:nvPr/>
        </p:nvSpPr>
        <p:spPr>
          <a:xfrm>
            <a:off x="4830269" y="4646778"/>
            <a:ext cx="1681907" cy="7144"/>
          </a:xfrm>
          <a:custGeom>
            <a:avLst/>
            <a:gdLst/>
            <a:ahLst/>
            <a:cxnLst/>
            <a:rect l="l" t="t" r="r" b="b"/>
            <a:pathLst>
              <a:path w="2392045" h="10159">
                <a:moveTo>
                  <a:pt x="2391445" y="0"/>
                </a:moveTo>
                <a:lnTo>
                  <a:pt x="0" y="9956"/>
                </a:lnTo>
              </a:path>
            </a:pathLst>
          </a:custGeom>
          <a:ln w="39762">
            <a:solidFill>
              <a:srgbClr val="231F20"/>
            </a:solidFill>
          </a:ln>
        </p:spPr>
        <p:txBody>
          <a:bodyPr wrap="square" lIns="0" tIns="0" rIns="0" bIns="0" rtlCol="0"/>
          <a:lstStyle/>
          <a:p>
            <a:endParaRPr sz="1266"/>
          </a:p>
        </p:txBody>
      </p:sp>
      <p:sp>
        <p:nvSpPr>
          <p:cNvPr id="22" name="object 21">
            <a:extLst>
              <a:ext uri="{FF2B5EF4-FFF2-40B4-BE49-F238E27FC236}">
                <a16:creationId xmlns:a16="http://schemas.microsoft.com/office/drawing/2014/main" id="{8A006365-31A7-5848-B953-AFF9A8FFC399}"/>
              </a:ext>
            </a:extLst>
          </p:cNvPr>
          <p:cNvSpPr/>
          <p:nvPr/>
        </p:nvSpPr>
        <p:spPr>
          <a:xfrm>
            <a:off x="4441391" y="3594261"/>
            <a:ext cx="2206582" cy="1188880"/>
          </a:xfrm>
          <a:prstGeom prst="rect">
            <a:avLst/>
          </a:prstGeom>
          <a:blipFill>
            <a:blip r:embed="rId4" cstate="print"/>
            <a:stretch>
              <a:fillRect/>
            </a:stretch>
          </a:blipFill>
        </p:spPr>
        <p:txBody>
          <a:bodyPr wrap="square" lIns="0" tIns="0" rIns="0" bIns="0" rtlCol="0"/>
          <a:lstStyle/>
          <a:p>
            <a:endParaRPr sz="1266"/>
          </a:p>
        </p:txBody>
      </p:sp>
      <p:sp>
        <p:nvSpPr>
          <p:cNvPr id="23" name="object 22">
            <a:extLst>
              <a:ext uri="{FF2B5EF4-FFF2-40B4-BE49-F238E27FC236}">
                <a16:creationId xmlns:a16="http://schemas.microsoft.com/office/drawing/2014/main" id="{4F693830-2234-CC4B-BB6E-8101C499C3C1}"/>
              </a:ext>
            </a:extLst>
          </p:cNvPr>
          <p:cNvSpPr txBox="1"/>
          <p:nvPr/>
        </p:nvSpPr>
        <p:spPr>
          <a:xfrm>
            <a:off x="4519328" y="3526040"/>
            <a:ext cx="98673" cy="182142"/>
          </a:xfrm>
          <a:prstGeom prst="rect">
            <a:avLst/>
          </a:prstGeom>
        </p:spPr>
        <p:txBody>
          <a:bodyPr vert="horz" wrap="square" lIns="0" tIns="8930" rIns="0" bIns="0" rtlCol="0">
            <a:spAutoFit/>
          </a:bodyPr>
          <a:lstStyle/>
          <a:p>
            <a:pPr marL="8929">
              <a:spcBef>
                <a:spcPts val="70"/>
              </a:spcBef>
            </a:pPr>
            <a:r>
              <a:rPr sz="1125" b="1" spc="-35" dirty="0">
                <a:solidFill>
                  <a:srgbClr val="8D3124"/>
                </a:solidFill>
                <a:latin typeface="DejaVu Sans"/>
                <a:cs typeface="DejaVu Sans"/>
              </a:rPr>
              <a:t>s</a:t>
            </a:r>
            <a:endParaRPr sz="1125">
              <a:latin typeface="DejaVu Sans"/>
              <a:cs typeface="DejaVu Sans"/>
            </a:endParaRPr>
          </a:p>
        </p:txBody>
      </p:sp>
    </p:spTree>
    <p:extLst>
      <p:ext uri="{BB962C8B-B14F-4D97-AF65-F5344CB8AC3E}">
        <p14:creationId xmlns:p14="http://schemas.microsoft.com/office/powerpoint/2010/main" val="94006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dissolve">
                                      <p:cBhvr>
                                        <p:cTn id="36" dur="500"/>
                                        <p:tgtEl>
                                          <p:spTgt spid="1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dissolve">
                                      <p:cBhvr>
                                        <p:cTn id="39" dur="500"/>
                                        <p:tgtEl>
                                          <p:spTgt spid="1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dissolv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dissolve">
                                      <p:cBhvr>
                                        <p:cTn id="50" dur="500"/>
                                        <p:tgtEl>
                                          <p:spTgt spid="15"/>
                                        </p:tgtEl>
                                      </p:cBhvr>
                                    </p:animEffect>
                                  </p:childTnLst>
                                </p:cTn>
                              </p:par>
                              <p:par>
                                <p:cTn id="51" presetID="9"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dissolve">
                                      <p:cBhvr>
                                        <p:cTn id="53" dur="500"/>
                                        <p:tgtEl>
                                          <p:spTgt spid="16"/>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dissolve">
                                      <p:cBhvr>
                                        <p:cTn id="56" dur="500"/>
                                        <p:tgtEl>
                                          <p:spTgt spid="17"/>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dissolve">
                                      <p:cBhvr>
                                        <p:cTn id="59" dur="500"/>
                                        <p:tgtEl>
                                          <p:spTgt spid="18"/>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dissolve">
                                      <p:cBhvr>
                                        <p:cTn id="62" dur="500"/>
                                        <p:tgtEl>
                                          <p:spTgt spid="19"/>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dissolve">
                                      <p:cBhvr>
                                        <p:cTn id="65" dur="500"/>
                                        <p:tgtEl>
                                          <p:spTgt spid="20"/>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dissolve">
                                      <p:cBhvr>
                                        <p:cTn id="68" dur="500"/>
                                        <p:tgtEl>
                                          <p:spTgt spid="21"/>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dissolve">
                                      <p:cBhvr>
                                        <p:cTn id="74" dur="500"/>
                                        <p:tgtEl>
                                          <p:spTgt spid="23"/>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dissolve">
                                      <p:cBhvr>
                                        <p:cTn id="7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animBg="1"/>
      <p:bldP spid="12" grpId="0" animBg="1"/>
      <p:bldP spid="13" grpId="0" animBg="1"/>
      <p:bldP spid="14" grpId="0" animBg="1"/>
      <p:bldP spid="15" grpId="0"/>
      <p:bldP spid="17" grpId="0"/>
      <p:bldP spid="18" grpId="0" animBg="1"/>
      <p:bldP spid="19" grpId="0" animBg="1"/>
      <p:bldP spid="20" grpId="0" animBg="1"/>
      <p:bldP spid="21" grpId="0" animBg="1"/>
      <p:bldP spid="22" grpId="0" animBg="1"/>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CB6EE-AED7-9042-B7CD-173C6F30D932}"/>
              </a:ext>
            </a:extLst>
          </p:cNvPr>
          <p:cNvSpPr>
            <a:spLocks noGrp="1"/>
          </p:cNvSpPr>
          <p:nvPr>
            <p:ph type="title"/>
          </p:nvPr>
        </p:nvSpPr>
        <p:spPr>
          <a:xfrm>
            <a:off x="457200" y="173970"/>
            <a:ext cx="8229600" cy="1143000"/>
          </a:xfrm>
        </p:spPr>
        <p:txBody>
          <a:bodyPr>
            <a:normAutofit/>
          </a:bodyPr>
          <a:lstStyle/>
          <a:p>
            <a:r>
              <a:rPr lang="en-US" altLang="zh-CN" sz="2800" dirty="0"/>
              <a:t>Longest</a:t>
            </a:r>
            <a:r>
              <a:rPr lang="zh-CN" altLang="en-US" sz="2800" dirty="0"/>
              <a:t> </a:t>
            </a:r>
            <a:r>
              <a:rPr lang="en-US" altLang="zh-CN" sz="2800" dirty="0"/>
              <a:t>Paths in Edge-weighted DAG: Application</a:t>
            </a:r>
            <a:endParaRPr lang="en-US" sz="2800" dirty="0"/>
          </a:p>
        </p:txBody>
      </p:sp>
      <p:sp>
        <p:nvSpPr>
          <p:cNvPr id="36" name="object 3">
            <a:extLst>
              <a:ext uri="{FF2B5EF4-FFF2-40B4-BE49-F238E27FC236}">
                <a16:creationId xmlns:a16="http://schemas.microsoft.com/office/drawing/2014/main" id="{8B2B7FF9-859E-BE47-9549-ABA6DC38DE12}"/>
              </a:ext>
            </a:extLst>
          </p:cNvPr>
          <p:cNvSpPr txBox="1"/>
          <p:nvPr/>
        </p:nvSpPr>
        <p:spPr>
          <a:xfrm>
            <a:off x="557052" y="1219969"/>
            <a:ext cx="6036695" cy="738664"/>
          </a:xfrm>
          <a:prstGeom prst="rect">
            <a:avLst/>
          </a:prstGeom>
          <a:solidFill>
            <a:srgbClr val="E6A20E"/>
          </a:solidFill>
        </p:spPr>
        <p:txBody>
          <a:bodyPr wrap="square">
            <a:spAutoFit/>
          </a:bodyPr>
          <a:lstStyle>
            <a:defPPr>
              <a:defRPr lang="en-US"/>
            </a:defPPr>
            <a:lvl1pPr indent="0">
              <a:spcBef>
                <a:spcPts val="300"/>
              </a:spcBef>
              <a:spcAft>
                <a:spcPts val="300"/>
              </a:spcAft>
              <a:buClr>
                <a:schemeClr val="accent1"/>
              </a:buClr>
              <a:buFont typeface="Wingdings" pitchFamily="2" charset="2"/>
              <a:buNone/>
              <a:defRPr sz="1600">
                <a:solidFill>
                  <a:schemeClr val="accent1"/>
                </a:solidFill>
                <a:latin typeface="Arial"/>
                <a:cs typeface="Arial"/>
              </a:defRPr>
            </a:lvl1pPr>
          </a:lstStyle>
          <a:p>
            <a:r>
              <a:rPr sz="1400" dirty="0"/>
              <a:t>Parallel job scheduling.</a:t>
            </a:r>
            <a:r>
              <a:rPr lang="en-US" sz="1400" dirty="0"/>
              <a:t>  </a:t>
            </a:r>
            <a:r>
              <a:rPr sz="1400" dirty="0">
                <a:solidFill>
                  <a:schemeClr val="tx1"/>
                </a:solidFill>
              </a:rPr>
              <a:t>Given a set of jobs with durations and precedence</a:t>
            </a:r>
            <a:r>
              <a:rPr lang="en-US" sz="1400" dirty="0">
                <a:solidFill>
                  <a:schemeClr val="tx1"/>
                </a:solidFill>
              </a:rPr>
              <a:t> </a:t>
            </a:r>
            <a:r>
              <a:rPr sz="1400" dirty="0">
                <a:solidFill>
                  <a:schemeClr val="tx1"/>
                </a:solidFill>
              </a:rPr>
              <a:t>constraints,</a:t>
            </a:r>
            <a:r>
              <a:rPr lang="en-US" sz="1400" dirty="0">
                <a:solidFill>
                  <a:schemeClr val="tx1"/>
                </a:solidFill>
              </a:rPr>
              <a:t> </a:t>
            </a:r>
            <a:r>
              <a:rPr sz="1400" dirty="0">
                <a:solidFill>
                  <a:schemeClr val="tx1"/>
                </a:solidFill>
              </a:rPr>
              <a:t>schedule the jobs (by finding a start time for each) so as to  achieve the minimum completion time, while respecting the constraints.</a:t>
            </a:r>
          </a:p>
        </p:txBody>
      </p:sp>
      <p:pic>
        <p:nvPicPr>
          <p:cNvPr id="48" name="Picture 47">
            <a:extLst>
              <a:ext uri="{FF2B5EF4-FFF2-40B4-BE49-F238E27FC236}">
                <a16:creationId xmlns:a16="http://schemas.microsoft.com/office/drawing/2014/main" id="{CC2BDC53-14DE-9B49-96CA-A9168B4C3421}"/>
              </a:ext>
            </a:extLst>
          </p:cNvPr>
          <p:cNvPicPr>
            <a:picLocks noChangeAspect="1"/>
          </p:cNvPicPr>
          <p:nvPr/>
        </p:nvPicPr>
        <p:blipFill>
          <a:blip r:embed="rId2"/>
          <a:stretch>
            <a:fillRect/>
          </a:stretch>
        </p:blipFill>
        <p:spPr>
          <a:xfrm>
            <a:off x="6919286" y="1337492"/>
            <a:ext cx="1917700" cy="2368550"/>
          </a:xfrm>
          <a:prstGeom prst="rect">
            <a:avLst/>
          </a:prstGeom>
        </p:spPr>
      </p:pic>
      <p:pic>
        <p:nvPicPr>
          <p:cNvPr id="50" name="Picture 49">
            <a:extLst>
              <a:ext uri="{FF2B5EF4-FFF2-40B4-BE49-F238E27FC236}">
                <a16:creationId xmlns:a16="http://schemas.microsoft.com/office/drawing/2014/main" id="{7ABB6CC6-B27C-E24C-8884-E3331A63DD94}"/>
              </a:ext>
            </a:extLst>
          </p:cNvPr>
          <p:cNvPicPr>
            <a:picLocks noChangeAspect="1"/>
          </p:cNvPicPr>
          <p:nvPr/>
        </p:nvPicPr>
        <p:blipFill>
          <a:blip r:embed="rId3"/>
          <a:stretch>
            <a:fillRect/>
          </a:stretch>
        </p:blipFill>
        <p:spPr>
          <a:xfrm>
            <a:off x="1682562" y="4488830"/>
            <a:ext cx="5902469" cy="1949230"/>
          </a:xfrm>
          <a:prstGeom prst="rect">
            <a:avLst/>
          </a:prstGeom>
        </p:spPr>
      </p:pic>
      <p:sp>
        <p:nvSpPr>
          <p:cNvPr id="51" name="TextBox 50">
            <a:extLst>
              <a:ext uri="{FF2B5EF4-FFF2-40B4-BE49-F238E27FC236}">
                <a16:creationId xmlns:a16="http://schemas.microsoft.com/office/drawing/2014/main" id="{74062785-72CC-CF4B-89FD-CF13E3EE04BB}"/>
              </a:ext>
            </a:extLst>
          </p:cNvPr>
          <p:cNvSpPr txBox="1"/>
          <p:nvPr/>
        </p:nvSpPr>
        <p:spPr>
          <a:xfrm>
            <a:off x="457200" y="2027359"/>
            <a:ext cx="6203558" cy="2308324"/>
          </a:xfrm>
          <a:prstGeom prst="rect">
            <a:avLst/>
          </a:prstGeom>
          <a:noFill/>
        </p:spPr>
        <p:txBody>
          <a:bodyPr wrap="none" rtlCol="0">
            <a:spAutoFit/>
          </a:bodyPr>
          <a:lstStyle/>
          <a:p>
            <a:r>
              <a:rPr lang="en-US" sz="1600" dirty="0">
                <a:solidFill>
                  <a:schemeClr val="accent1"/>
                </a:solidFill>
                <a:latin typeface="Times New Roman" panose="02020603050405020304" pitchFamily="18" charset="0"/>
                <a:cs typeface="Times New Roman" panose="02020603050405020304" pitchFamily="18" charset="0"/>
              </a:rPr>
              <a:t>Critical Path Method. </a:t>
            </a:r>
            <a:r>
              <a:rPr lang="en-US" sz="1600" dirty="0">
                <a:latin typeface="Times New Roman" panose="02020603050405020304" pitchFamily="18" charset="0"/>
                <a:cs typeface="Times New Roman" panose="02020603050405020304" pitchFamily="18" charset="0"/>
              </a:rPr>
              <a:t>To solve this problem, create edge-weighted DAG:</a:t>
            </a:r>
          </a:p>
          <a:p>
            <a:pPr marL="285750" indent="-285750">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Source and sink vertices.</a:t>
            </a:r>
          </a:p>
          <a:p>
            <a:pPr marL="285750" indent="-285750">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Two vertices (begin and end) for each job</a:t>
            </a:r>
          </a:p>
          <a:p>
            <a:pPr marL="285750" indent="-285750">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Three edges for each job.</a:t>
            </a:r>
          </a:p>
          <a:p>
            <a:pPr marL="800100" lvl="1" indent="-342900">
              <a:buClr>
                <a:schemeClr val="accent6"/>
              </a:buClr>
              <a:buFont typeface="+mj-lt"/>
              <a:buAutoNum type="arabicPeriod"/>
            </a:pPr>
            <a:r>
              <a:rPr lang="en-US" sz="1600" dirty="0">
                <a:latin typeface="Times New Roman" panose="02020603050405020304" pitchFamily="18" charset="0"/>
                <a:cs typeface="Times New Roman" panose="02020603050405020304" pitchFamily="18" charset="0"/>
              </a:rPr>
              <a:t>begin to end (weighted by duration)</a:t>
            </a:r>
          </a:p>
          <a:p>
            <a:pPr marL="800100" lvl="1" indent="-342900">
              <a:buClr>
                <a:schemeClr val="accent6"/>
              </a:buClr>
              <a:buFont typeface="+mj-lt"/>
              <a:buAutoNum type="arabicPeriod"/>
            </a:pPr>
            <a:r>
              <a:rPr lang="en-US" sz="1600" dirty="0">
                <a:latin typeface="Times New Roman" panose="02020603050405020304" pitchFamily="18" charset="0"/>
                <a:cs typeface="Times New Roman" panose="02020603050405020304" pitchFamily="18" charset="0"/>
              </a:rPr>
              <a:t>source to begin (0 weight)</a:t>
            </a:r>
          </a:p>
          <a:p>
            <a:pPr marL="800100" lvl="1" indent="-342900">
              <a:buClr>
                <a:schemeClr val="accent6"/>
              </a:buClr>
              <a:buFont typeface="+mj-lt"/>
              <a:buAutoNum type="arabicPeriod"/>
            </a:pPr>
            <a:r>
              <a:rPr lang="en-US" sz="1600" dirty="0">
                <a:latin typeface="Times New Roman" panose="02020603050405020304" pitchFamily="18" charset="0"/>
                <a:cs typeface="Times New Roman" panose="02020603050405020304" pitchFamily="18" charset="0"/>
              </a:rPr>
              <a:t>end to sink (0 weight)</a:t>
            </a:r>
          </a:p>
          <a:p>
            <a:pPr marL="285750" indent="-285750">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One edge for each precedence constraint (0 weight).</a:t>
            </a:r>
          </a:p>
          <a:p>
            <a:pPr>
              <a:buClr>
                <a:schemeClr val="accent6"/>
              </a:buClr>
            </a:pPr>
            <a:r>
              <a:rPr lang="en-US" sz="1600" b="1" dirty="0">
                <a:latin typeface="Times New Roman" panose="02020603050405020304" pitchFamily="18" charset="0"/>
                <a:cs typeface="Times New Roman" panose="02020603050405020304" pitchFamily="18" charset="0"/>
              </a:rPr>
              <a:t>Use </a:t>
            </a:r>
            <a:r>
              <a:rPr lang="en-US" sz="1600" b="1" dirty="0">
                <a:solidFill>
                  <a:schemeClr val="accent2"/>
                </a:solidFill>
                <a:latin typeface="Times New Roman" panose="02020603050405020304" pitchFamily="18" charset="0"/>
                <a:cs typeface="Times New Roman" panose="02020603050405020304" pitchFamily="18" charset="0"/>
              </a:rPr>
              <a:t>longest path </a:t>
            </a:r>
            <a:r>
              <a:rPr lang="en-US" sz="1600" b="1" dirty="0">
                <a:latin typeface="Times New Roman" panose="02020603050405020304" pitchFamily="18" charset="0"/>
                <a:cs typeface="Times New Roman" panose="02020603050405020304" pitchFamily="18" charset="0"/>
              </a:rPr>
              <a:t>from the source to schedule each job.</a:t>
            </a:r>
          </a:p>
        </p:txBody>
      </p:sp>
      <p:pic>
        <p:nvPicPr>
          <p:cNvPr id="53" name="Picture 52">
            <a:extLst>
              <a:ext uri="{FF2B5EF4-FFF2-40B4-BE49-F238E27FC236}">
                <a16:creationId xmlns:a16="http://schemas.microsoft.com/office/drawing/2014/main" id="{0B29A3FA-3804-1043-BDF9-0B42F90A901F}"/>
              </a:ext>
            </a:extLst>
          </p:cNvPr>
          <p:cNvPicPr>
            <a:picLocks noChangeAspect="1"/>
          </p:cNvPicPr>
          <p:nvPr/>
        </p:nvPicPr>
        <p:blipFill>
          <a:blip r:embed="rId4"/>
          <a:stretch>
            <a:fillRect/>
          </a:stretch>
        </p:blipFill>
        <p:spPr>
          <a:xfrm>
            <a:off x="1466275" y="4482471"/>
            <a:ext cx="6335041" cy="1961948"/>
          </a:xfrm>
          <a:prstGeom prst="rect">
            <a:avLst/>
          </a:prstGeom>
        </p:spPr>
      </p:pic>
      <p:pic>
        <p:nvPicPr>
          <p:cNvPr id="44" name="Picture 43">
            <a:extLst>
              <a:ext uri="{FF2B5EF4-FFF2-40B4-BE49-F238E27FC236}">
                <a16:creationId xmlns:a16="http://schemas.microsoft.com/office/drawing/2014/main" id="{2ABBC2F8-BACF-6244-BE21-89335AA95D25}"/>
              </a:ext>
            </a:extLst>
          </p:cNvPr>
          <p:cNvPicPr>
            <a:picLocks noChangeAspect="1"/>
          </p:cNvPicPr>
          <p:nvPr/>
        </p:nvPicPr>
        <p:blipFill>
          <a:blip r:embed="rId5"/>
          <a:stretch>
            <a:fillRect/>
          </a:stretch>
        </p:blipFill>
        <p:spPr>
          <a:xfrm>
            <a:off x="428667" y="2035748"/>
            <a:ext cx="6293463" cy="1961948"/>
          </a:xfrm>
          <a:prstGeom prst="rect">
            <a:avLst/>
          </a:prstGeom>
        </p:spPr>
      </p:pic>
      <p:sp>
        <p:nvSpPr>
          <p:cNvPr id="54" name="Rectangle 53">
            <a:extLst>
              <a:ext uri="{FF2B5EF4-FFF2-40B4-BE49-F238E27FC236}">
                <a16:creationId xmlns:a16="http://schemas.microsoft.com/office/drawing/2014/main" id="{AE89649A-E2A1-0C4A-98B9-F263FC45E485}"/>
              </a:ext>
            </a:extLst>
          </p:cNvPr>
          <p:cNvSpPr/>
          <p:nvPr/>
        </p:nvSpPr>
        <p:spPr>
          <a:xfrm>
            <a:off x="438776" y="2630442"/>
            <a:ext cx="6283354" cy="357412"/>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1558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1">
                                            <p:txEl>
                                              <p:pRg st="0" end="0"/>
                                            </p:txEl>
                                          </p:spTgt>
                                        </p:tgtEl>
                                        <p:attrNameLst>
                                          <p:attrName>style.visibility</p:attrName>
                                        </p:attrNameLst>
                                      </p:cBhvr>
                                      <p:to>
                                        <p:strVal val="visible"/>
                                      </p:to>
                                    </p:set>
                                    <p:animEffect transition="in" filter="dissolve">
                                      <p:cBhvr>
                                        <p:cTn id="17" dur="500"/>
                                        <p:tgtEl>
                                          <p:spTgt spid="5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1">
                                            <p:txEl>
                                              <p:pRg st="1" end="1"/>
                                            </p:txEl>
                                          </p:spTgt>
                                        </p:tgtEl>
                                        <p:attrNameLst>
                                          <p:attrName>style.visibility</p:attrName>
                                        </p:attrNameLst>
                                      </p:cBhvr>
                                      <p:to>
                                        <p:strVal val="visible"/>
                                      </p:to>
                                    </p:set>
                                    <p:animEffect transition="in" filter="dissolve">
                                      <p:cBhvr>
                                        <p:cTn id="22" dur="500"/>
                                        <p:tgtEl>
                                          <p:spTgt spid="5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1">
                                            <p:txEl>
                                              <p:pRg st="2" end="2"/>
                                            </p:txEl>
                                          </p:spTgt>
                                        </p:tgtEl>
                                        <p:attrNameLst>
                                          <p:attrName>style.visibility</p:attrName>
                                        </p:attrNameLst>
                                      </p:cBhvr>
                                      <p:to>
                                        <p:strVal val="visible"/>
                                      </p:to>
                                    </p:set>
                                    <p:animEffect transition="in" filter="dissolve">
                                      <p:cBhvr>
                                        <p:cTn id="27" dur="500"/>
                                        <p:tgtEl>
                                          <p:spTgt spid="5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1">
                                            <p:txEl>
                                              <p:pRg st="3" end="3"/>
                                            </p:txEl>
                                          </p:spTgt>
                                        </p:tgtEl>
                                        <p:attrNameLst>
                                          <p:attrName>style.visibility</p:attrName>
                                        </p:attrNameLst>
                                      </p:cBhvr>
                                      <p:to>
                                        <p:strVal val="visible"/>
                                      </p:to>
                                    </p:set>
                                    <p:animEffect transition="in" filter="dissolve">
                                      <p:cBhvr>
                                        <p:cTn id="32" dur="500"/>
                                        <p:tgtEl>
                                          <p:spTgt spid="51">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51">
                                            <p:txEl>
                                              <p:pRg st="4" end="4"/>
                                            </p:txEl>
                                          </p:spTgt>
                                        </p:tgtEl>
                                        <p:attrNameLst>
                                          <p:attrName>style.visibility</p:attrName>
                                        </p:attrNameLst>
                                      </p:cBhvr>
                                      <p:to>
                                        <p:strVal val="visible"/>
                                      </p:to>
                                    </p:set>
                                    <p:animEffect transition="in" filter="dissolve">
                                      <p:cBhvr>
                                        <p:cTn id="37" dur="500"/>
                                        <p:tgtEl>
                                          <p:spTgt spid="51">
                                            <p:txEl>
                                              <p:pRg st="4" end="4"/>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51">
                                            <p:txEl>
                                              <p:pRg st="5" end="5"/>
                                            </p:txEl>
                                          </p:spTgt>
                                        </p:tgtEl>
                                        <p:attrNameLst>
                                          <p:attrName>style.visibility</p:attrName>
                                        </p:attrNameLst>
                                      </p:cBhvr>
                                      <p:to>
                                        <p:strVal val="visible"/>
                                      </p:to>
                                    </p:set>
                                    <p:animEffect transition="in" filter="dissolve">
                                      <p:cBhvr>
                                        <p:cTn id="40" dur="500"/>
                                        <p:tgtEl>
                                          <p:spTgt spid="51">
                                            <p:txEl>
                                              <p:pRg st="5" end="5"/>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51">
                                            <p:txEl>
                                              <p:pRg st="6" end="6"/>
                                            </p:txEl>
                                          </p:spTgt>
                                        </p:tgtEl>
                                        <p:attrNameLst>
                                          <p:attrName>style.visibility</p:attrName>
                                        </p:attrNameLst>
                                      </p:cBhvr>
                                      <p:to>
                                        <p:strVal val="visible"/>
                                      </p:to>
                                    </p:set>
                                    <p:animEffect transition="in" filter="dissolve">
                                      <p:cBhvr>
                                        <p:cTn id="43" dur="500"/>
                                        <p:tgtEl>
                                          <p:spTgt spid="51">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51">
                                            <p:txEl>
                                              <p:pRg st="7" end="7"/>
                                            </p:txEl>
                                          </p:spTgt>
                                        </p:tgtEl>
                                        <p:attrNameLst>
                                          <p:attrName>style.visibility</p:attrName>
                                        </p:attrNameLst>
                                      </p:cBhvr>
                                      <p:to>
                                        <p:strVal val="visible"/>
                                      </p:to>
                                    </p:set>
                                    <p:animEffect transition="in" filter="dissolve">
                                      <p:cBhvr>
                                        <p:cTn id="48" dur="500"/>
                                        <p:tgtEl>
                                          <p:spTgt spid="51">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dissolve">
                                      <p:cBhvr>
                                        <p:cTn id="53" dur="500"/>
                                        <p:tgtEl>
                                          <p:spTgt spid="50"/>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51">
                                            <p:txEl>
                                              <p:pRg st="8" end="8"/>
                                            </p:txEl>
                                          </p:spTgt>
                                        </p:tgtEl>
                                        <p:attrNameLst>
                                          <p:attrName>style.visibility</p:attrName>
                                        </p:attrNameLst>
                                      </p:cBhvr>
                                      <p:to>
                                        <p:strVal val="visible"/>
                                      </p:to>
                                    </p:set>
                                    <p:animEffect transition="in" filter="dissolve">
                                      <p:cBhvr>
                                        <p:cTn id="58" dur="500"/>
                                        <p:tgtEl>
                                          <p:spTgt spid="51">
                                            <p:txEl>
                                              <p:pRg st="8" end="8"/>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dissolv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dissolve">
                                      <p:cBhvr>
                                        <p:cTn id="68" dur="500"/>
                                        <p:tgtEl>
                                          <p:spTgt spid="44"/>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dissolve">
                                      <p:cBhvr>
                                        <p:cTn id="7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5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0C883-C70D-7640-AFCD-02DDCAA32188}"/>
              </a:ext>
            </a:extLst>
          </p:cNvPr>
          <p:cNvSpPr>
            <a:spLocks noGrp="1"/>
          </p:cNvSpPr>
          <p:nvPr>
            <p:ph type="title"/>
          </p:nvPr>
        </p:nvSpPr>
        <p:spPr/>
        <p:txBody>
          <a:bodyPr>
            <a:normAutofit/>
          </a:bodyPr>
          <a:lstStyle/>
          <a:p>
            <a:r>
              <a:rPr lang="en-US" spc="-25" dirty="0">
                <a:latin typeface="Arial"/>
                <a:cs typeface="Arial"/>
              </a:rPr>
              <a:t>Shortest </a:t>
            </a:r>
            <a:r>
              <a:rPr lang="en-US" spc="-5" dirty="0">
                <a:latin typeface="Arial"/>
                <a:cs typeface="Arial"/>
              </a:rPr>
              <a:t>Paths </a:t>
            </a:r>
            <a:r>
              <a:rPr lang="en-US" spc="55" dirty="0">
                <a:latin typeface="Arial"/>
                <a:cs typeface="Arial"/>
              </a:rPr>
              <a:t>with</a:t>
            </a:r>
            <a:r>
              <a:rPr lang="en-US" spc="325" dirty="0">
                <a:latin typeface="Arial"/>
                <a:cs typeface="Arial"/>
              </a:rPr>
              <a:t> </a:t>
            </a:r>
            <a:r>
              <a:rPr lang="en-US" spc="20" dirty="0">
                <a:latin typeface="Arial"/>
                <a:cs typeface="Arial"/>
              </a:rPr>
              <a:t>Negative</a:t>
            </a:r>
            <a:r>
              <a:rPr lang="en-US" spc="95" dirty="0">
                <a:latin typeface="Arial"/>
                <a:cs typeface="Arial"/>
              </a:rPr>
              <a:t> </a:t>
            </a:r>
            <a:r>
              <a:rPr lang="en-US" spc="5" dirty="0">
                <a:latin typeface="Arial"/>
                <a:cs typeface="Arial"/>
              </a:rPr>
              <a:t>weights</a:t>
            </a:r>
            <a:endParaRPr lang="en-US" dirty="0"/>
          </a:p>
        </p:txBody>
      </p:sp>
      <p:sp>
        <p:nvSpPr>
          <p:cNvPr id="4" name="object 2">
            <a:extLst>
              <a:ext uri="{FF2B5EF4-FFF2-40B4-BE49-F238E27FC236}">
                <a16:creationId xmlns:a16="http://schemas.microsoft.com/office/drawing/2014/main" id="{5AF8371D-C541-0845-9941-A4322D49B1CA}"/>
              </a:ext>
            </a:extLst>
          </p:cNvPr>
          <p:cNvSpPr txBox="1"/>
          <p:nvPr/>
        </p:nvSpPr>
        <p:spPr>
          <a:xfrm>
            <a:off x="673150" y="1400338"/>
            <a:ext cx="4760336" cy="338554"/>
          </a:xfrm>
          <a:prstGeom prst="rect">
            <a:avLst/>
          </a:prstGeom>
          <a:solidFill>
            <a:srgbClr val="E6A20E"/>
          </a:solidFill>
        </p:spPr>
        <p:txBody>
          <a:bodyPr wrap="square">
            <a:spAutoFit/>
          </a:bodyPr>
          <a:lstStyle>
            <a:defPPr>
              <a:defRPr lang="en-US"/>
            </a:defPPr>
            <a:lvl1pPr indent="0">
              <a:spcBef>
                <a:spcPts val="300"/>
              </a:spcBef>
              <a:spcAft>
                <a:spcPts val="300"/>
              </a:spcAft>
              <a:buClr>
                <a:schemeClr val="accent1"/>
              </a:buClr>
              <a:buFont typeface="Wingdings" pitchFamily="2" charset="2"/>
              <a:buNone/>
              <a:defRPr sz="1400">
                <a:solidFill>
                  <a:schemeClr val="accent1"/>
                </a:solidFill>
                <a:latin typeface="Arial"/>
                <a:cs typeface="Arial"/>
              </a:defRPr>
            </a:lvl1pPr>
          </a:lstStyle>
          <a:p>
            <a:r>
              <a:rPr sz="1600" dirty="0"/>
              <a:t>Dijkstra.</a:t>
            </a:r>
            <a:r>
              <a:rPr lang="en-US" sz="1600" dirty="0"/>
              <a:t> </a:t>
            </a:r>
            <a:r>
              <a:rPr sz="1600" dirty="0">
                <a:solidFill>
                  <a:schemeClr val="tx1"/>
                </a:solidFill>
              </a:rPr>
              <a:t>Doesn’t work with negative edge weights.</a:t>
            </a:r>
          </a:p>
        </p:txBody>
      </p:sp>
      <p:sp>
        <p:nvSpPr>
          <p:cNvPr id="5" name="object 3">
            <a:extLst>
              <a:ext uri="{FF2B5EF4-FFF2-40B4-BE49-F238E27FC236}">
                <a16:creationId xmlns:a16="http://schemas.microsoft.com/office/drawing/2014/main" id="{71CC6E6C-18C6-EE42-AB81-266B025BD05D}"/>
              </a:ext>
            </a:extLst>
          </p:cNvPr>
          <p:cNvSpPr txBox="1"/>
          <p:nvPr/>
        </p:nvSpPr>
        <p:spPr>
          <a:xfrm>
            <a:off x="673150" y="3845000"/>
            <a:ext cx="6040236" cy="338554"/>
          </a:xfrm>
          <a:prstGeom prst="rect">
            <a:avLst/>
          </a:prstGeom>
          <a:solidFill>
            <a:srgbClr val="E6A20E"/>
          </a:solidFill>
        </p:spPr>
        <p:txBody>
          <a:bodyPr wrap="square">
            <a:spAutoFit/>
          </a:bodyPr>
          <a:lstStyle>
            <a:defPPr>
              <a:defRPr lang="en-US"/>
            </a:defPPr>
            <a:lvl1pPr indent="0">
              <a:spcBef>
                <a:spcPts val="300"/>
              </a:spcBef>
              <a:spcAft>
                <a:spcPts val="300"/>
              </a:spcAft>
              <a:buClr>
                <a:schemeClr val="accent1"/>
              </a:buClr>
              <a:buFont typeface="Wingdings" pitchFamily="2" charset="2"/>
              <a:buNone/>
              <a:defRPr sz="1600">
                <a:solidFill>
                  <a:schemeClr val="accent1"/>
                </a:solidFill>
                <a:latin typeface="Arial"/>
                <a:cs typeface="Arial"/>
              </a:defRPr>
            </a:lvl1pPr>
          </a:lstStyle>
          <a:p>
            <a:r>
              <a:rPr dirty="0"/>
              <a:t>Re-weighting.</a:t>
            </a:r>
            <a:r>
              <a:rPr lang="en-US" dirty="0"/>
              <a:t> </a:t>
            </a:r>
            <a:r>
              <a:rPr dirty="0">
                <a:solidFill>
                  <a:schemeClr val="tx1"/>
                </a:solidFill>
              </a:rPr>
              <a:t>Add a constant to every edge weight doesn’t work.</a:t>
            </a:r>
          </a:p>
        </p:txBody>
      </p:sp>
      <p:sp>
        <p:nvSpPr>
          <p:cNvPr id="6" name="object 4">
            <a:extLst>
              <a:ext uri="{FF2B5EF4-FFF2-40B4-BE49-F238E27FC236}">
                <a16:creationId xmlns:a16="http://schemas.microsoft.com/office/drawing/2014/main" id="{FEB41658-8B78-9C41-B655-B5B0BF731A4D}"/>
              </a:ext>
            </a:extLst>
          </p:cNvPr>
          <p:cNvSpPr txBox="1"/>
          <p:nvPr/>
        </p:nvSpPr>
        <p:spPr>
          <a:xfrm>
            <a:off x="6308059" y="2076658"/>
            <a:ext cx="2602322" cy="636072"/>
          </a:xfrm>
          <a:prstGeom prst="rect">
            <a:avLst/>
          </a:prstGeom>
          <a:solidFill>
            <a:srgbClr val="1B8E1D"/>
          </a:solidFill>
        </p:spPr>
        <p:txBody>
          <a:bodyPr wrap="square">
            <a:spAutoFit/>
          </a:bodyPr>
          <a:lstStyle>
            <a:defPPr>
              <a:defRPr lang="en-US"/>
            </a:defPPr>
            <a:lvl1pPr indent="0">
              <a:spcBef>
                <a:spcPts val="300"/>
              </a:spcBef>
              <a:spcAft>
                <a:spcPts val="300"/>
              </a:spcAft>
              <a:buClr>
                <a:schemeClr val="accent1"/>
              </a:buClr>
              <a:buFont typeface="Wingdings" pitchFamily="2" charset="2"/>
              <a:buNone/>
              <a:defRPr sz="1600">
                <a:solidFill>
                  <a:schemeClr val="accent1"/>
                </a:solidFill>
                <a:latin typeface="Arial"/>
                <a:cs typeface="Arial"/>
              </a:defRPr>
            </a:lvl1pPr>
          </a:lstStyle>
          <a:p>
            <a:pPr>
              <a:spcBef>
                <a:spcPts val="200"/>
              </a:spcBef>
              <a:spcAft>
                <a:spcPts val="200"/>
              </a:spcAft>
            </a:pPr>
            <a:r>
              <a:rPr dirty="0">
                <a:solidFill>
                  <a:srgbClr val="FFFF00"/>
                </a:solidFill>
              </a:rPr>
              <a:t>Conclusion.</a:t>
            </a:r>
            <a:r>
              <a:rPr lang="en-US" dirty="0">
                <a:solidFill>
                  <a:srgbClr val="FFFF00"/>
                </a:solidFill>
              </a:rPr>
              <a:t>  </a:t>
            </a:r>
          </a:p>
          <a:p>
            <a:pPr>
              <a:spcBef>
                <a:spcPts val="200"/>
              </a:spcBef>
              <a:spcAft>
                <a:spcPts val="200"/>
              </a:spcAft>
            </a:pPr>
            <a:r>
              <a:rPr dirty="0">
                <a:solidFill>
                  <a:schemeClr val="bg1"/>
                </a:solidFill>
              </a:rPr>
              <a:t>Need a different algorithm.</a:t>
            </a:r>
          </a:p>
        </p:txBody>
      </p:sp>
      <p:sp>
        <p:nvSpPr>
          <p:cNvPr id="39" name="object 38">
            <a:extLst>
              <a:ext uri="{FF2B5EF4-FFF2-40B4-BE49-F238E27FC236}">
                <a16:creationId xmlns:a16="http://schemas.microsoft.com/office/drawing/2014/main" id="{4F920060-BC06-B744-B973-D0A2BBBAA8C5}"/>
              </a:ext>
            </a:extLst>
          </p:cNvPr>
          <p:cNvSpPr txBox="1"/>
          <p:nvPr/>
        </p:nvSpPr>
        <p:spPr>
          <a:xfrm>
            <a:off x="582996" y="3174838"/>
            <a:ext cx="3135213" cy="432082"/>
          </a:xfrm>
          <a:prstGeom prst="rect">
            <a:avLst/>
          </a:prstGeom>
        </p:spPr>
        <p:txBody>
          <a:bodyPr vert="horz" wrap="square" lIns="0" tIns="8930" rIns="0" bIns="0" rtlCol="0">
            <a:spAutoFit/>
          </a:bodyPr>
          <a:lstStyle/>
          <a:p>
            <a:pPr marL="8929" marR="3572">
              <a:lnSpc>
                <a:spcPct val="119800"/>
              </a:lnSpc>
              <a:spcBef>
                <a:spcPts val="70"/>
              </a:spcBef>
            </a:pPr>
            <a:r>
              <a:rPr sz="1200" dirty="0">
                <a:solidFill>
                  <a:srgbClr val="8D3124"/>
                </a:solidFill>
                <a:latin typeface="Arial" panose="020B0604020202020204" pitchFamily="34" charset="0"/>
                <a:cs typeface="Arial" panose="020B0604020202020204" pitchFamily="34" charset="0"/>
              </a:rPr>
              <a:t>Dijkstra selects vertex 3 immediately after 0.  But shortest path from 0 to 3 is 0</a:t>
            </a:r>
            <a:r>
              <a:rPr lang="en-US" sz="1200" dirty="0">
                <a:solidFill>
                  <a:srgbClr val="8D3124"/>
                </a:solidFill>
                <a:latin typeface="Arial" panose="020B0604020202020204" pitchFamily="34" charset="0"/>
                <a:cs typeface="Arial" panose="020B0604020202020204" pitchFamily="34" charset="0"/>
              </a:rPr>
              <a:t>→</a:t>
            </a:r>
            <a:r>
              <a:rPr sz="1200" dirty="0">
                <a:solidFill>
                  <a:srgbClr val="8D3124"/>
                </a:solidFill>
                <a:latin typeface="Arial" panose="020B0604020202020204" pitchFamily="34" charset="0"/>
                <a:cs typeface="Arial" panose="020B0604020202020204" pitchFamily="34" charset="0"/>
              </a:rPr>
              <a:t>1</a:t>
            </a:r>
            <a:r>
              <a:rPr lang="en-US" sz="1200" dirty="0">
                <a:solidFill>
                  <a:srgbClr val="8D3124"/>
                </a:solidFill>
                <a:latin typeface="Arial" panose="020B0604020202020204" pitchFamily="34" charset="0"/>
                <a:cs typeface="Arial" panose="020B0604020202020204" pitchFamily="34" charset="0"/>
              </a:rPr>
              <a:t>→</a:t>
            </a:r>
            <a:r>
              <a:rPr sz="1200" dirty="0">
                <a:solidFill>
                  <a:srgbClr val="8D3124"/>
                </a:solidFill>
                <a:latin typeface="Arial" panose="020B0604020202020204" pitchFamily="34" charset="0"/>
                <a:cs typeface="Arial" panose="020B0604020202020204" pitchFamily="34" charset="0"/>
              </a:rPr>
              <a:t>2</a:t>
            </a:r>
            <a:r>
              <a:rPr lang="en-US" sz="1200" dirty="0">
                <a:solidFill>
                  <a:srgbClr val="8D3124"/>
                </a:solidFill>
                <a:latin typeface="Arial" panose="020B0604020202020204" pitchFamily="34" charset="0"/>
                <a:cs typeface="Arial" panose="020B0604020202020204" pitchFamily="34" charset="0"/>
              </a:rPr>
              <a:t>→</a:t>
            </a:r>
            <a:r>
              <a:rPr sz="1200" dirty="0">
                <a:solidFill>
                  <a:srgbClr val="8D3124"/>
                </a:solidFill>
                <a:latin typeface="Arial" panose="020B0604020202020204" pitchFamily="34" charset="0"/>
                <a:cs typeface="Arial" panose="020B0604020202020204" pitchFamily="34" charset="0"/>
              </a:rPr>
              <a:t>3.</a:t>
            </a:r>
          </a:p>
        </p:txBody>
      </p:sp>
      <p:sp>
        <p:nvSpPr>
          <p:cNvPr id="71" name="object 70">
            <a:extLst>
              <a:ext uri="{FF2B5EF4-FFF2-40B4-BE49-F238E27FC236}">
                <a16:creationId xmlns:a16="http://schemas.microsoft.com/office/drawing/2014/main" id="{168A690A-63B0-AA42-AF58-4B802F1F4748}"/>
              </a:ext>
            </a:extLst>
          </p:cNvPr>
          <p:cNvSpPr txBox="1"/>
          <p:nvPr/>
        </p:nvSpPr>
        <p:spPr>
          <a:xfrm>
            <a:off x="3837308" y="3177260"/>
            <a:ext cx="2982962" cy="431825"/>
          </a:xfrm>
          <a:prstGeom prst="rect">
            <a:avLst/>
          </a:prstGeom>
        </p:spPr>
        <p:txBody>
          <a:bodyPr vert="horz" wrap="square" lIns="0" tIns="8930" rIns="0" bIns="0" rtlCol="0">
            <a:spAutoFit/>
          </a:bodyPr>
          <a:lstStyle/>
          <a:p>
            <a:pPr marL="8929" marR="3572">
              <a:lnSpc>
                <a:spcPct val="119800"/>
              </a:lnSpc>
              <a:spcBef>
                <a:spcPts val="70"/>
              </a:spcBef>
            </a:pPr>
            <a:r>
              <a:rPr sz="1200" dirty="0">
                <a:solidFill>
                  <a:srgbClr val="8D3124"/>
                </a:solidFill>
                <a:latin typeface="Arial" panose="020B0604020202020204" pitchFamily="34" charset="0"/>
                <a:cs typeface="Arial" panose="020B0604020202020204" pitchFamily="34" charset="0"/>
              </a:rPr>
              <a:t>Adding 9 to each edge weight changes the  shortest path from 0</a:t>
            </a:r>
            <a:r>
              <a:rPr lang="en-US" sz="1200" dirty="0">
                <a:solidFill>
                  <a:srgbClr val="8D3124"/>
                </a:solidFill>
                <a:latin typeface="Arial" panose="020B0604020202020204" pitchFamily="34" charset="0"/>
                <a:cs typeface="Arial" panose="020B0604020202020204" pitchFamily="34" charset="0"/>
              </a:rPr>
              <a:t>→</a:t>
            </a:r>
            <a:r>
              <a:rPr sz="1200" dirty="0">
                <a:solidFill>
                  <a:srgbClr val="8D3124"/>
                </a:solidFill>
                <a:latin typeface="Arial" panose="020B0604020202020204" pitchFamily="34" charset="0"/>
                <a:cs typeface="Arial" panose="020B0604020202020204" pitchFamily="34" charset="0"/>
              </a:rPr>
              <a:t>1</a:t>
            </a:r>
            <a:r>
              <a:rPr lang="en-US" sz="1200" dirty="0">
                <a:solidFill>
                  <a:srgbClr val="8D3124"/>
                </a:solidFill>
                <a:latin typeface="Arial" panose="020B0604020202020204" pitchFamily="34" charset="0"/>
                <a:cs typeface="Arial" panose="020B0604020202020204" pitchFamily="34" charset="0"/>
              </a:rPr>
              <a:t>→</a:t>
            </a:r>
            <a:r>
              <a:rPr sz="1200" dirty="0">
                <a:solidFill>
                  <a:srgbClr val="8D3124"/>
                </a:solidFill>
                <a:latin typeface="Arial" panose="020B0604020202020204" pitchFamily="34" charset="0"/>
                <a:cs typeface="Arial" panose="020B0604020202020204" pitchFamily="34" charset="0"/>
              </a:rPr>
              <a:t>2</a:t>
            </a:r>
            <a:r>
              <a:rPr lang="en-US" sz="1200" dirty="0">
                <a:solidFill>
                  <a:srgbClr val="8D3124"/>
                </a:solidFill>
                <a:latin typeface="Arial" panose="020B0604020202020204" pitchFamily="34" charset="0"/>
                <a:cs typeface="Arial" panose="020B0604020202020204" pitchFamily="34" charset="0"/>
              </a:rPr>
              <a:t>→</a:t>
            </a:r>
            <a:r>
              <a:rPr sz="1200" dirty="0">
                <a:solidFill>
                  <a:srgbClr val="8D3124"/>
                </a:solidFill>
                <a:latin typeface="Arial" panose="020B0604020202020204" pitchFamily="34" charset="0"/>
                <a:cs typeface="Arial" panose="020B0604020202020204" pitchFamily="34" charset="0"/>
              </a:rPr>
              <a:t>3 to 0</a:t>
            </a:r>
            <a:r>
              <a:rPr lang="en-US" sz="1200" dirty="0">
                <a:solidFill>
                  <a:srgbClr val="8D3124"/>
                </a:solidFill>
                <a:latin typeface="Arial" panose="020B0604020202020204" pitchFamily="34" charset="0"/>
                <a:cs typeface="Arial" panose="020B0604020202020204" pitchFamily="34" charset="0"/>
              </a:rPr>
              <a:t>→</a:t>
            </a:r>
            <a:r>
              <a:rPr sz="1200" dirty="0">
                <a:solidFill>
                  <a:srgbClr val="8D3124"/>
                </a:solidFill>
                <a:latin typeface="Arial" panose="020B0604020202020204" pitchFamily="34" charset="0"/>
                <a:cs typeface="Arial" panose="020B0604020202020204" pitchFamily="34" charset="0"/>
              </a:rPr>
              <a:t>3.</a:t>
            </a:r>
          </a:p>
        </p:txBody>
      </p:sp>
      <p:cxnSp>
        <p:nvCxnSpPr>
          <p:cNvPr id="73" name="Straight Connector 72">
            <a:extLst>
              <a:ext uri="{FF2B5EF4-FFF2-40B4-BE49-F238E27FC236}">
                <a16:creationId xmlns:a16="http://schemas.microsoft.com/office/drawing/2014/main" id="{8064DDE0-12F0-344F-8289-28BF43A5AD78}"/>
              </a:ext>
            </a:extLst>
          </p:cNvPr>
          <p:cNvCxnSpPr>
            <a:cxnSpLocks/>
            <a:stCxn id="81" idx="2"/>
            <a:endCxn id="74" idx="6"/>
          </p:cNvCxnSpPr>
          <p:nvPr/>
        </p:nvCxnSpPr>
        <p:spPr>
          <a:xfrm flipH="1" flipV="1">
            <a:off x="1583110" y="2126285"/>
            <a:ext cx="570852" cy="4333"/>
          </a:xfrm>
          <a:prstGeom prst="line">
            <a:avLst/>
          </a:prstGeom>
          <a:ln w="38100">
            <a:solidFill>
              <a:srgbClr val="C00000"/>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74" name="Oval 73">
            <a:extLst>
              <a:ext uri="{FF2B5EF4-FFF2-40B4-BE49-F238E27FC236}">
                <a16:creationId xmlns:a16="http://schemas.microsoft.com/office/drawing/2014/main" id="{41BC701F-CE40-8E4D-A78B-6A7254F12A16}"/>
              </a:ext>
            </a:extLst>
          </p:cNvPr>
          <p:cNvSpPr/>
          <p:nvPr/>
        </p:nvSpPr>
        <p:spPr>
          <a:xfrm>
            <a:off x="1325758" y="1991964"/>
            <a:ext cx="257352" cy="268641"/>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Arial" panose="020B0604020202020204" pitchFamily="34" charset="0"/>
                <a:cs typeface="Arial" panose="020B0604020202020204" pitchFamily="34" charset="0"/>
              </a:rPr>
              <a:t>0</a:t>
            </a:r>
            <a:endParaRPr lang="en-US" sz="1200" dirty="0">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E7C04EC3-7F76-B54A-A5CD-631830222375}"/>
              </a:ext>
            </a:extLst>
          </p:cNvPr>
          <p:cNvSpPr txBox="1"/>
          <p:nvPr/>
        </p:nvSpPr>
        <p:spPr>
          <a:xfrm>
            <a:off x="1749022" y="20347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81" name="Oval 80">
            <a:extLst>
              <a:ext uri="{FF2B5EF4-FFF2-40B4-BE49-F238E27FC236}">
                <a16:creationId xmlns:a16="http://schemas.microsoft.com/office/drawing/2014/main" id="{15B85EFD-BB7D-AB4D-86E8-D433A272F6E3}"/>
              </a:ext>
            </a:extLst>
          </p:cNvPr>
          <p:cNvSpPr/>
          <p:nvPr/>
        </p:nvSpPr>
        <p:spPr>
          <a:xfrm>
            <a:off x="2153962" y="1996297"/>
            <a:ext cx="257352" cy="268641"/>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Arial" panose="020B0604020202020204" pitchFamily="34" charset="0"/>
                <a:cs typeface="Arial" panose="020B0604020202020204" pitchFamily="34" charset="0"/>
              </a:rPr>
              <a:t>1</a:t>
            </a:r>
            <a:endParaRPr lang="en-US" sz="1200" dirty="0">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530D449A-4D94-A84C-8642-FD8C2817F3AC}"/>
              </a:ext>
            </a:extLst>
          </p:cNvPr>
          <p:cNvSpPr/>
          <p:nvPr/>
        </p:nvSpPr>
        <p:spPr>
          <a:xfrm>
            <a:off x="1325758" y="2699356"/>
            <a:ext cx="257352" cy="268641"/>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Arial" panose="020B0604020202020204" pitchFamily="34" charset="0"/>
                <a:cs typeface="Arial" panose="020B0604020202020204" pitchFamily="34" charset="0"/>
              </a:rPr>
              <a:t>3</a:t>
            </a:r>
            <a:endParaRPr lang="en-US" sz="1200" dirty="0">
              <a:latin typeface="Arial" panose="020B0604020202020204" pitchFamily="34" charset="0"/>
              <a:cs typeface="Arial" panose="020B0604020202020204" pitchFamily="34" charset="0"/>
            </a:endParaRPr>
          </a:p>
        </p:txBody>
      </p:sp>
      <p:sp>
        <p:nvSpPr>
          <p:cNvPr id="83" name="Oval 82">
            <a:extLst>
              <a:ext uri="{FF2B5EF4-FFF2-40B4-BE49-F238E27FC236}">
                <a16:creationId xmlns:a16="http://schemas.microsoft.com/office/drawing/2014/main" id="{C523239B-6997-A14B-AD4E-BA81D5F0C19F}"/>
              </a:ext>
            </a:extLst>
          </p:cNvPr>
          <p:cNvSpPr/>
          <p:nvPr/>
        </p:nvSpPr>
        <p:spPr>
          <a:xfrm>
            <a:off x="2153962" y="2699355"/>
            <a:ext cx="257352" cy="268641"/>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Arial" panose="020B0604020202020204" pitchFamily="34" charset="0"/>
                <a:cs typeface="Arial" panose="020B0604020202020204" pitchFamily="34" charset="0"/>
              </a:rPr>
              <a:t>2</a:t>
            </a:r>
            <a:endParaRPr lang="en-US" sz="1200" dirty="0">
              <a:latin typeface="Arial" panose="020B0604020202020204" pitchFamily="34" charset="0"/>
              <a:cs typeface="Arial" panose="020B0604020202020204" pitchFamily="34" charset="0"/>
            </a:endParaRPr>
          </a:p>
        </p:txBody>
      </p:sp>
      <p:cxnSp>
        <p:nvCxnSpPr>
          <p:cNvPr id="85" name="Straight Connector 84">
            <a:extLst>
              <a:ext uri="{FF2B5EF4-FFF2-40B4-BE49-F238E27FC236}">
                <a16:creationId xmlns:a16="http://schemas.microsoft.com/office/drawing/2014/main" id="{4E928BEB-F653-2C4D-9C68-FFB882527583}"/>
              </a:ext>
            </a:extLst>
          </p:cNvPr>
          <p:cNvCxnSpPr>
            <a:cxnSpLocks/>
            <a:stCxn id="82" idx="0"/>
            <a:endCxn id="74" idx="4"/>
          </p:cNvCxnSpPr>
          <p:nvPr/>
        </p:nvCxnSpPr>
        <p:spPr>
          <a:xfrm flipV="1">
            <a:off x="1454434" y="2260605"/>
            <a:ext cx="0" cy="438751"/>
          </a:xfrm>
          <a:prstGeom prst="line">
            <a:avLst/>
          </a:prstGeom>
          <a:ln w="38100">
            <a:solidFill>
              <a:schemeClr val="tx1"/>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C5D55193-0EB5-5844-8A35-64D8A8D038A5}"/>
              </a:ext>
            </a:extLst>
          </p:cNvPr>
          <p:cNvCxnSpPr>
            <a:cxnSpLocks/>
            <a:stCxn id="83" idx="0"/>
            <a:endCxn id="81" idx="4"/>
          </p:cNvCxnSpPr>
          <p:nvPr/>
        </p:nvCxnSpPr>
        <p:spPr>
          <a:xfrm flipV="1">
            <a:off x="2282638" y="2264938"/>
            <a:ext cx="0" cy="434417"/>
          </a:xfrm>
          <a:prstGeom prst="line">
            <a:avLst/>
          </a:prstGeom>
          <a:ln w="38100">
            <a:solidFill>
              <a:srgbClr val="C00000"/>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3BA3981F-019B-344A-9121-9F339BCA2570}"/>
              </a:ext>
            </a:extLst>
          </p:cNvPr>
          <p:cNvCxnSpPr>
            <a:cxnSpLocks/>
            <a:stCxn id="82" idx="6"/>
            <a:endCxn id="83" idx="2"/>
          </p:cNvCxnSpPr>
          <p:nvPr/>
        </p:nvCxnSpPr>
        <p:spPr>
          <a:xfrm flipV="1">
            <a:off x="1583110" y="2833676"/>
            <a:ext cx="570852" cy="1"/>
          </a:xfrm>
          <a:prstGeom prst="line">
            <a:avLst/>
          </a:prstGeom>
          <a:ln w="38100">
            <a:solidFill>
              <a:srgbClr val="C00000"/>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94" name="TextBox 93">
            <a:extLst>
              <a:ext uri="{FF2B5EF4-FFF2-40B4-BE49-F238E27FC236}">
                <a16:creationId xmlns:a16="http://schemas.microsoft.com/office/drawing/2014/main" id="{7F7C3D19-3CB1-2A40-BDC7-D299A8239A84}"/>
              </a:ext>
            </a:extLst>
          </p:cNvPr>
          <p:cNvSpPr txBox="1"/>
          <p:nvPr/>
        </p:nvSpPr>
        <p:spPr>
          <a:xfrm>
            <a:off x="1805170" y="274227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95" name="TextBox 94">
            <a:extLst>
              <a:ext uri="{FF2B5EF4-FFF2-40B4-BE49-F238E27FC236}">
                <a16:creationId xmlns:a16="http://schemas.microsoft.com/office/drawing/2014/main" id="{EBABB527-EB5D-ED47-85BD-DC7A162B828B}"/>
              </a:ext>
            </a:extLst>
          </p:cNvPr>
          <p:cNvSpPr txBox="1"/>
          <p:nvPr/>
        </p:nvSpPr>
        <p:spPr>
          <a:xfrm>
            <a:off x="2191198" y="236330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96" name="TextBox 95">
            <a:extLst>
              <a:ext uri="{FF2B5EF4-FFF2-40B4-BE49-F238E27FC236}">
                <a16:creationId xmlns:a16="http://schemas.microsoft.com/office/drawing/2014/main" id="{0947D0C4-67ED-0A42-909D-FCA04194CF32}"/>
              </a:ext>
            </a:extLst>
          </p:cNvPr>
          <p:cNvSpPr txBox="1"/>
          <p:nvPr/>
        </p:nvSpPr>
        <p:spPr>
          <a:xfrm>
            <a:off x="1365401" y="23743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a:t>
            </a:r>
            <a:endParaRPr lang="en-US" sz="1100" dirty="0">
              <a:latin typeface="Arial" panose="020B0604020202020204" pitchFamily="34" charset="0"/>
              <a:cs typeface="Arial" panose="020B0604020202020204" pitchFamily="34" charset="0"/>
            </a:endParaRPr>
          </a:p>
        </p:txBody>
      </p:sp>
      <p:cxnSp>
        <p:nvCxnSpPr>
          <p:cNvPr id="97" name="Straight Connector 96">
            <a:extLst>
              <a:ext uri="{FF2B5EF4-FFF2-40B4-BE49-F238E27FC236}">
                <a16:creationId xmlns:a16="http://schemas.microsoft.com/office/drawing/2014/main" id="{F8E1B4D8-1C0C-E84D-BBAB-75E095910D0B}"/>
              </a:ext>
            </a:extLst>
          </p:cNvPr>
          <p:cNvCxnSpPr>
            <a:cxnSpLocks/>
            <a:stCxn id="100" idx="2"/>
            <a:endCxn id="98" idx="6"/>
          </p:cNvCxnSpPr>
          <p:nvPr/>
        </p:nvCxnSpPr>
        <p:spPr>
          <a:xfrm flipH="1" flipV="1">
            <a:off x="4633734" y="2126285"/>
            <a:ext cx="570852" cy="4333"/>
          </a:xfrm>
          <a:prstGeom prst="line">
            <a:avLst/>
          </a:prstGeom>
          <a:ln w="38100">
            <a:solidFill>
              <a:schemeClr val="bg1">
                <a:lumMod val="7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98" name="Oval 97">
            <a:extLst>
              <a:ext uri="{FF2B5EF4-FFF2-40B4-BE49-F238E27FC236}">
                <a16:creationId xmlns:a16="http://schemas.microsoft.com/office/drawing/2014/main" id="{58F8C5C2-083E-CC44-B8A1-CBD583938E69}"/>
              </a:ext>
            </a:extLst>
          </p:cNvPr>
          <p:cNvSpPr/>
          <p:nvPr/>
        </p:nvSpPr>
        <p:spPr>
          <a:xfrm>
            <a:off x="4376382" y="1991964"/>
            <a:ext cx="257352" cy="268641"/>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Arial" panose="020B0604020202020204" pitchFamily="34" charset="0"/>
                <a:cs typeface="Arial" panose="020B0604020202020204" pitchFamily="34" charset="0"/>
              </a:rPr>
              <a:t>0</a:t>
            </a:r>
            <a:endParaRPr lang="en-US" sz="1200" dirty="0">
              <a:latin typeface="Arial" panose="020B0604020202020204" pitchFamily="34" charset="0"/>
              <a:cs typeface="Arial" panose="020B0604020202020204" pitchFamily="34" charset="0"/>
            </a:endParaRPr>
          </a:p>
        </p:txBody>
      </p:sp>
      <p:sp>
        <p:nvSpPr>
          <p:cNvPr id="99" name="TextBox 98">
            <a:extLst>
              <a:ext uri="{FF2B5EF4-FFF2-40B4-BE49-F238E27FC236}">
                <a16:creationId xmlns:a16="http://schemas.microsoft.com/office/drawing/2014/main" id="{735DDCDD-67CB-9640-B82D-ADA06A94968E}"/>
              </a:ext>
            </a:extLst>
          </p:cNvPr>
          <p:cNvSpPr txBox="1"/>
          <p:nvPr/>
        </p:nvSpPr>
        <p:spPr>
          <a:xfrm>
            <a:off x="4799646" y="20347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100" name="Oval 99">
            <a:extLst>
              <a:ext uri="{FF2B5EF4-FFF2-40B4-BE49-F238E27FC236}">
                <a16:creationId xmlns:a16="http://schemas.microsoft.com/office/drawing/2014/main" id="{F55422C0-9FCC-1649-AA79-6785C4D0D1A9}"/>
              </a:ext>
            </a:extLst>
          </p:cNvPr>
          <p:cNvSpPr/>
          <p:nvPr/>
        </p:nvSpPr>
        <p:spPr>
          <a:xfrm>
            <a:off x="5204586" y="1996297"/>
            <a:ext cx="257352" cy="268641"/>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Arial" panose="020B0604020202020204" pitchFamily="34" charset="0"/>
                <a:cs typeface="Arial" panose="020B0604020202020204" pitchFamily="34" charset="0"/>
              </a:rPr>
              <a:t>1</a:t>
            </a:r>
            <a:endParaRPr lang="en-US" sz="1200" dirty="0">
              <a:latin typeface="Arial" panose="020B0604020202020204" pitchFamily="34" charset="0"/>
              <a:cs typeface="Arial" panose="020B0604020202020204" pitchFamily="34" charset="0"/>
            </a:endParaRPr>
          </a:p>
        </p:txBody>
      </p:sp>
      <p:sp>
        <p:nvSpPr>
          <p:cNvPr id="101" name="Oval 100">
            <a:extLst>
              <a:ext uri="{FF2B5EF4-FFF2-40B4-BE49-F238E27FC236}">
                <a16:creationId xmlns:a16="http://schemas.microsoft.com/office/drawing/2014/main" id="{F6B71772-C9C2-D84F-8293-47D30E3A5596}"/>
              </a:ext>
            </a:extLst>
          </p:cNvPr>
          <p:cNvSpPr/>
          <p:nvPr/>
        </p:nvSpPr>
        <p:spPr>
          <a:xfrm>
            <a:off x="4376382" y="2699356"/>
            <a:ext cx="257352" cy="268641"/>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Arial" panose="020B0604020202020204" pitchFamily="34" charset="0"/>
                <a:cs typeface="Arial" panose="020B0604020202020204" pitchFamily="34" charset="0"/>
              </a:rPr>
              <a:t>3</a:t>
            </a:r>
            <a:endParaRPr lang="en-US" sz="1200" dirty="0">
              <a:latin typeface="Arial" panose="020B0604020202020204" pitchFamily="34" charset="0"/>
              <a:cs typeface="Arial" panose="020B0604020202020204" pitchFamily="34" charset="0"/>
            </a:endParaRPr>
          </a:p>
        </p:txBody>
      </p:sp>
      <p:sp>
        <p:nvSpPr>
          <p:cNvPr id="102" name="Oval 101">
            <a:extLst>
              <a:ext uri="{FF2B5EF4-FFF2-40B4-BE49-F238E27FC236}">
                <a16:creationId xmlns:a16="http://schemas.microsoft.com/office/drawing/2014/main" id="{88DC4EA6-C071-6444-BF2F-9672082C3214}"/>
              </a:ext>
            </a:extLst>
          </p:cNvPr>
          <p:cNvSpPr/>
          <p:nvPr/>
        </p:nvSpPr>
        <p:spPr>
          <a:xfrm>
            <a:off x="5204586" y="2699355"/>
            <a:ext cx="257352" cy="268641"/>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Arial" panose="020B0604020202020204" pitchFamily="34" charset="0"/>
                <a:cs typeface="Arial" panose="020B0604020202020204" pitchFamily="34" charset="0"/>
              </a:rPr>
              <a:t>2</a:t>
            </a:r>
            <a:endParaRPr lang="en-US" sz="1200" dirty="0">
              <a:latin typeface="Arial" panose="020B0604020202020204" pitchFamily="34" charset="0"/>
              <a:cs typeface="Arial" panose="020B0604020202020204" pitchFamily="34" charset="0"/>
            </a:endParaRPr>
          </a:p>
        </p:txBody>
      </p:sp>
      <p:cxnSp>
        <p:nvCxnSpPr>
          <p:cNvPr id="103" name="Straight Connector 102">
            <a:extLst>
              <a:ext uri="{FF2B5EF4-FFF2-40B4-BE49-F238E27FC236}">
                <a16:creationId xmlns:a16="http://schemas.microsoft.com/office/drawing/2014/main" id="{6D25184C-C23C-054F-9797-5426D35A8016}"/>
              </a:ext>
            </a:extLst>
          </p:cNvPr>
          <p:cNvCxnSpPr>
            <a:cxnSpLocks/>
            <a:stCxn id="101" idx="0"/>
            <a:endCxn id="98" idx="4"/>
          </p:cNvCxnSpPr>
          <p:nvPr/>
        </p:nvCxnSpPr>
        <p:spPr>
          <a:xfrm flipV="1">
            <a:off x="4505058" y="2260605"/>
            <a:ext cx="0" cy="438751"/>
          </a:xfrm>
          <a:prstGeom prst="line">
            <a:avLst/>
          </a:prstGeom>
          <a:ln w="38100">
            <a:solidFill>
              <a:srgbClr val="C00000"/>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BE0D38DB-6E95-A541-BF47-BAC637F4B7B1}"/>
              </a:ext>
            </a:extLst>
          </p:cNvPr>
          <p:cNvCxnSpPr>
            <a:cxnSpLocks/>
            <a:stCxn id="102" idx="0"/>
            <a:endCxn id="100" idx="4"/>
          </p:cNvCxnSpPr>
          <p:nvPr/>
        </p:nvCxnSpPr>
        <p:spPr>
          <a:xfrm flipV="1">
            <a:off x="5333262" y="2264938"/>
            <a:ext cx="0" cy="434417"/>
          </a:xfrm>
          <a:prstGeom prst="line">
            <a:avLst/>
          </a:prstGeom>
          <a:ln w="38100">
            <a:solidFill>
              <a:schemeClr val="bg1">
                <a:lumMod val="7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31D200F5-5138-A649-A25D-877CF8FADC4E}"/>
              </a:ext>
            </a:extLst>
          </p:cNvPr>
          <p:cNvCxnSpPr>
            <a:cxnSpLocks/>
            <a:stCxn id="101" idx="6"/>
            <a:endCxn id="102" idx="2"/>
          </p:cNvCxnSpPr>
          <p:nvPr/>
        </p:nvCxnSpPr>
        <p:spPr>
          <a:xfrm flipV="1">
            <a:off x="4633734" y="2833676"/>
            <a:ext cx="570852" cy="1"/>
          </a:xfrm>
          <a:prstGeom prst="line">
            <a:avLst/>
          </a:prstGeom>
          <a:ln w="38100">
            <a:solidFill>
              <a:schemeClr val="bg1">
                <a:lumMod val="7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06" name="TextBox 105">
            <a:extLst>
              <a:ext uri="{FF2B5EF4-FFF2-40B4-BE49-F238E27FC236}">
                <a16:creationId xmlns:a16="http://schemas.microsoft.com/office/drawing/2014/main" id="{6F4FC2D5-C9A4-D243-881D-26C7595B93F8}"/>
              </a:ext>
            </a:extLst>
          </p:cNvPr>
          <p:cNvSpPr txBox="1"/>
          <p:nvPr/>
        </p:nvSpPr>
        <p:spPr>
          <a:xfrm>
            <a:off x="4855794" y="274227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sz="1100" dirty="0">
                <a:latin typeface="Arial" panose="020B0604020202020204" pitchFamily="34" charset="0"/>
                <a:cs typeface="Arial" panose="020B0604020202020204" pitchFamily="34" charset="0"/>
              </a:rPr>
              <a:t>0</a:t>
            </a:r>
          </a:p>
        </p:txBody>
      </p:sp>
      <p:sp>
        <p:nvSpPr>
          <p:cNvPr id="107" name="TextBox 106">
            <a:extLst>
              <a:ext uri="{FF2B5EF4-FFF2-40B4-BE49-F238E27FC236}">
                <a16:creationId xmlns:a16="http://schemas.microsoft.com/office/drawing/2014/main" id="{E16E3F70-286C-0047-8666-3E4D28E07405}"/>
              </a:ext>
            </a:extLst>
          </p:cNvPr>
          <p:cNvSpPr txBox="1"/>
          <p:nvPr/>
        </p:nvSpPr>
        <p:spPr>
          <a:xfrm>
            <a:off x="5241822" y="236330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108" name="TextBox 107">
            <a:extLst>
              <a:ext uri="{FF2B5EF4-FFF2-40B4-BE49-F238E27FC236}">
                <a16:creationId xmlns:a16="http://schemas.microsoft.com/office/drawing/2014/main" id="{546183B2-7EEE-6A40-AD54-A6E08230A484}"/>
              </a:ext>
            </a:extLst>
          </p:cNvPr>
          <p:cNvSpPr txBox="1"/>
          <p:nvPr/>
        </p:nvSpPr>
        <p:spPr>
          <a:xfrm>
            <a:off x="4416025" y="23743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110" name="Rectangle 109">
            <a:extLst>
              <a:ext uri="{FF2B5EF4-FFF2-40B4-BE49-F238E27FC236}">
                <a16:creationId xmlns:a16="http://schemas.microsoft.com/office/drawing/2014/main" id="{A5E1CA51-9753-0B49-A29C-0E41E76820E0}"/>
              </a:ext>
            </a:extLst>
          </p:cNvPr>
          <p:cNvSpPr/>
          <p:nvPr/>
        </p:nvSpPr>
        <p:spPr>
          <a:xfrm>
            <a:off x="375864" y="4697144"/>
            <a:ext cx="4131616" cy="1328569"/>
          </a:xfrm>
          <a:prstGeom prst="rect">
            <a:avLst/>
          </a:prstGeom>
        </p:spPr>
        <p:txBody>
          <a:bodyPr wrap="square">
            <a:spAutoFit/>
          </a:bodyPr>
          <a:lstStyle/>
          <a:p>
            <a:pPr marL="285750" indent="-285750">
              <a:spcBef>
                <a:spcPts val="500"/>
              </a:spcBef>
              <a:spcAft>
                <a:spcPts val="500"/>
              </a:spcAft>
              <a:buClr>
                <a:schemeClr val="accent6"/>
              </a:buClr>
              <a:buFont typeface="Wingdings" pitchFamily="2" charset="2"/>
              <a:buChar char="§"/>
            </a:pPr>
            <a:r>
              <a:rPr lang="en-US" dirty="0">
                <a:latin typeface="Times New Roman" panose="02020603050405020304" pitchFamily="18" charset="0"/>
                <a:cs typeface="Times New Roman" panose="02020603050405020304" pitchFamily="18" charset="0"/>
              </a:rPr>
              <a:t>A </a:t>
            </a:r>
            <a:r>
              <a:rPr lang="en-US" dirty="0">
                <a:solidFill>
                  <a:schemeClr val="accent1"/>
                </a:solidFill>
                <a:latin typeface="Times New Roman" panose="02020603050405020304" pitchFamily="18" charset="0"/>
                <a:cs typeface="Times New Roman" panose="02020603050405020304" pitchFamily="18" charset="0"/>
              </a:rPr>
              <a:t>negative cycle </a:t>
            </a:r>
            <a:r>
              <a:rPr lang="en-US" dirty="0">
                <a:latin typeface="Times New Roman" panose="02020603050405020304" pitchFamily="18" charset="0"/>
                <a:cs typeface="Times New Roman" panose="02020603050405020304" pitchFamily="18" charset="0"/>
              </a:rPr>
              <a:t>is a directed cycle whose sum of edge weights is negative.</a:t>
            </a:r>
          </a:p>
          <a:p>
            <a:pPr marL="285750" indent="-285750">
              <a:spcBef>
                <a:spcPts val="500"/>
              </a:spcBef>
              <a:spcAft>
                <a:spcPts val="500"/>
              </a:spcAft>
              <a:buClr>
                <a:schemeClr val="accent6"/>
              </a:buClr>
              <a:buFont typeface="Wingdings" pitchFamily="2" charset="2"/>
              <a:buChar char="§"/>
            </a:pPr>
            <a:r>
              <a:rPr lang="en-US" dirty="0">
                <a:latin typeface="Times New Roman" panose="02020603050405020304" pitchFamily="18" charset="0"/>
                <a:cs typeface="Times New Roman" panose="02020603050405020304" pitchFamily="18" charset="0"/>
              </a:rPr>
              <a:t>A SPT exists </a:t>
            </a:r>
            <a:r>
              <a:rPr lang="en-US" dirty="0" err="1">
                <a:solidFill>
                  <a:schemeClr val="accent2"/>
                </a:solidFill>
                <a:latin typeface="Times New Roman" panose="02020603050405020304" pitchFamily="18" charset="0"/>
                <a:cs typeface="Times New Roman" panose="02020603050405020304" pitchFamily="18" charset="0"/>
              </a:rPr>
              <a:t>iff</a:t>
            </a:r>
            <a:r>
              <a:rPr lang="en-US" dirty="0">
                <a:latin typeface="Times New Roman" panose="02020603050405020304" pitchFamily="18" charset="0"/>
                <a:cs typeface="Times New Roman" panose="02020603050405020304" pitchFamily="18" charset="0"/>
              </a:rPr>
              <a:t> no negative cycles, assuming all vertices reachable from s</a:t>
            </a:r>
          </a:p>
        </p:txBody>
      </p:sp>
      <p:graphicFrame>
        <p:nvGraphicFramePr>
          <p:cNvPr id="122" name="object 4">
            <a:extLst>
              <a:ext uri="{FF2B5EF4-FFF2-40B4-BE49-F238E27FC236}">
                <a16:creationId xmlns:a16="http://schemas.microsoft.com/office/drawing/2014/main" id="{99CFFB4E-D513-DC4C-97C2-8B4557E95B23}"/>
              </a:ext>
            </a:extLst>
          </p:cNvPr>
          <p:cNvGraphicFramePr>
            <a:graphicFrameLocks noGrp="1"/>
          </p:cNvGraphicFramePr>
          <p:nvPr>
            <p:extLst>
              <p:ext uri="{D42A27DB-BD31-4B8C-83A1-F6EECF244321}">
                <p14:modId xmlns:p14="http://schemas.microsoft.com/office/powerpoint/2010/main" val="3090427313"/>
              </p:ext>
            </p:extLst>
          </p:nvPr>
        </p:nvGraphicFramePr>
        <p:xfrm>
          <a:off x="7656803" y="3114944"/>
          <a:ext cx="940743" cy="3322320"/>
        </p:xfrm>
        <a:graphic>
          <a:graphicData uri="http://schemas.openxmlformats.org/drawingml/2006/table">
            <a:tbl>
              <a:tblPr firstRow="1" bandRow="1">
                <a:tableStyleId>{2D5ABB26-0587-4C30-8999-92F81FD0307C}</a:tableStyleId>
              </a:tblPr>
              <a:tblGrid>
                <a:gridCol w="425500">
                  <a:extLst>
                    <a:ext uri="{9D8B030D-6E8A-4147-A177-3AD203B41FA5}">
                      <a16:colId xmlns:a16="http://schemas.microsoft.com/office/drawing/2014/main" val="20000"/>
                    </a:ext>
                  </a:extLst>
                </a:gridCol>
                <a:gridCol w="515243">
                  <a:extLst>
                    <a:ext uri="{9D8B030D-6E8A-4147-A177-3AD203B41FA5}">
                      <a16:colId xmlns:a16="http://schemas.microsoft.com/office/drawing/2014/main" val="20001"/>
                    </a:ext>
                  </a:extLst>
                </a:gridCol>
              </a:tblGrid>
              <a:tr h="183505">
                <a:tc>
                  <a:txBody>
                    <a:bodyPr/>
                    <a:lstStyle/>
                    <a:p>
                      <a:pPr marR="24130" algn="ctr">
                        <a:lnSpc>
                          <a:spcPts val="1880"/>
                        </a:lnSpc>
                      </a:pPr>
                      <a:r>
                        <a:rPr sz="1200" spc="5" dirty="0">
                          <a:solidFill>
                            <a:srgbClr val="231F20"/>
                          </a:solidFill>
                          <a:latin typeface="DejaVu Sans Mono"/>
                          <a:cs typeface="DejaVu Sans Mono"/>
                        </a:rPr>
                        <a:t>4-&gt;5</a:t>
                      </a:r>
                      <a:endParaRPr sz="1200">
                        <a:latin typeface="DejaVu Sans Mono"/>
                        <a:cs typeface="DejaVu Sans Mono"/>
                      </a:endParaRPr>
                    </a:p>
                  </a:txBody>
                  <a:tcPr marL="0" marR="0" marT="0" marB="0">
                    <a:solidFill>
                      <a:srgbClr val="F2F2F2"/>
                    </a:solidFill>
                  </a:tcPr>
                </a:tc>
                <a:tc>
                  <a:txBody>
                    <a:bodyPr/>
                    <a:lstStyle/>
                    <a:p>
                      <a:pPr marR="24130" algn="r">
                        <a:lnSpc>
                          <a:spcPts val="1880"/>
                        </a:lnSpc>
                      </a:pPr>
                      <a:r>
                        <a:rPr sz="1200" dirty="0">
                          <a:solidFill>
                            <a:srgbClr val="231F20"/>
                          </a:solidFill>
                          <a:latin typeface="DejaVu Sans Mono"/>
                          <a:cs typeface="DejaVu Sans Mono"/>
                        </a:rPr>
                        <a:t>0.35</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191542">
                <a:tc>
                  <a:txBody>
                    <a:bodyPr/>
                    <a:lstStyle/>
                    <a:p>
                      <a:pPr marR="24130" algn="ctr">
                        <a:lnSpc>
                          <a:spcPts val="1970"/>
                        </a:lnSpc>
                      </a:pPr>
                      <a:r>
                        <a:rPr sz="1200" spc="5" dirty="0">
                          <a:solidFill>
                            <a:srgbClr val="BF311A"/>
                          </a:solidFill>
                          <a:latin typeface="DejaVu Sans Mono"/>
                          <a:cs typeface="DejaVu Sans Mono"/>
                        </a:rPr>
                        <a:t>5-&gt;4</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BF311A"/>
                          </a:solidFill>
                          <a:latin typeface="DejaVu Sans Mono"/>
                          <a:cs typeface="DejaVu Sans Mono"/>
                        </a:rPr>
                        <a:t>-0.66</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191542">
                <a:tc>
                  <a:txBody>
                    <a:bodyPr/>
                    <a:lstStyle/>
                    <a:p>
                      <a:pPr marR="24130" algn="ctr">
                        <a:lnSpc>
                          <a:spcPts val="1970"/>
                        </a:lnSpc>
                      </a:pPr>
                      <a:r>
                        <a:rPr sz="1200" spc="5" dirty="0">
                          <a:solidFill>
                            <a:srgbClr val="BF311A"/>
                          </a:solidFill>
                          <a:latin typeface="DejaVu Sans Mono"/>
                          <a:cs typeface="DejaVu Sans Mono"/>
                        </a:rPr>
                        <a:t>4-&gt;7</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BF311A"/>
                          </a:solidFill>
                          <a:latin typeface="DejaVu Sans Mono"/>
                          <a:cs typeface="DejaVu Sans Mono"/>
                        </a:rPr>
                        <a:t>0.37</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191542">
                <a:tc>
                  <a:txBody>
                    <a:bodyPr/>
                    <a:lstStyle/>
                    <a:p>
                      <a:pPr marR="24130" algn="ctr">
                        <a:lnSpc>
                          <a:spcPts val="1970"/>
                        </a:lnSpc>
                      </a:pPr>
                      <a:r>
                        <a:rPr sz="1200" spc="5" dirty="0">
                          <a:solidFill>
                            <a:srgbClr val="231F20"/>
                          </a:solidFill>
                          <a:latin typeface="DejaVu Sans Mono"/>
                          <a:cs typeface="DejaVu Sans Mono"/>
                        </a:rPr>
                        <a:t>5-&gt;7</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231F20"/>
                          </a:solidFill>
                          <a:latin typeface="DejaVu Sans Mono"/>
                          <a:cs typeface="DejaVu Sans Mono"/>
                        </a:rPr>
                        <a:t>0.28</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191542">
                <a:tc>
                  <a:txBody>
                    <a:bodyPr/>
                    <a:lstStyle/>
                    <a:p>
                      <a:pPr marR="24130" algn="ctr">
                        <a:lnSpc>
                          <a:spcPts val="1970"/>
                        </a:lnSpc>
                      </a:pPr>
                      <a:r>
                        <a:rPr sz="1200" spc="5" dirty="0">
                          <a:solidFill>
                            <a:srgbClr val="BF311A"/>
                          </a:solidFill>
                          <a:latin typeface="DejaVu Sans Mono"/>
                          <a:cs typeface="DejaVu Sans Mono"/>
                        </a:rPr>
                        <a:t>7-&gt;5</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BF311A"/>
                          </a:solidFill>
                          <a:latin typeface="DejaVu Sans Mono"/>
                          <a:cs typeface="DejaVu Sans Mono"/>
                        </a:rPr>
                        <a:t>0.28</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191542">
                <a:tc>
                  <a:txBody>
                    <a:bodyPr/>
                    <a:lstStyle/>
                    <a:p>
                      <a:pPr marR="24130" algn="ctr">
                        <a:lnSpc>
                          <a:spcPts val="1970"/>
                        </a:lnSpc>
                      </a:pPr>
                      <a:r>
                        <a:rPr sz="1200" spc="5" dirty="0">
                          <a:solidFill>
                            <a:srgbClr val="231F20"/>
                          </a:solidFill>
                          <a:latin typeface="DejaVu Sans Mono"/>
                          <a:cs typeface="DejaVu Sans Mono"/>
                        </a:rPr>
                        <a:t>5-&gt;1</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231F20"/>
                          </a:solidFill>
                          <a:latin typeface="DejaVu Sans Mono"/>
                          <a:cs typeface="DejaVu Sans Mono"/>
                        </a:rPr>
                        <a:t>0.32</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191542">
                <a:tc>
                  <a:txBody>
                    <a:bodyPr/>
                    <a:lstStyle/>
                    <a:p>
                      <a:pPr marR="24130" algn="ctr">
                        <a:lnSpc>
                          <a:spcPts val="1970"/>
                        </a:lnSpc>
                      </a:pPr>
                      <a:r>
                        <a:rPr sz="1200" spc="5" dirty="0">
                          <a:solidFill>
                            <a:srgbClr val="231F20"/>
                          </a:solidFill>
                          <a:latin typeface="DejaVu Sans Mono"/>
                          <a:cs typeface="DejaVu Sans Mono"/>
                        </a:rPr>
                        <a:t>0-&gt;4</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231F20"/>
                          </a:solidFill>
                          <a:latin typeface="DejaVu Sans Mono"/>
                          <a:cs typeface="DejaVu Sans Mono"/>
                        </a:rPr>
                        <a:t>0.38</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191542">
                <a:tc>
                  <a:txBody>
                    <a:bodyPr/>
                    <a:lstStyle/>
                    <a:p>
                      <a:pPr marR="24130" algn="ctr">
                        <a:lnSpc>
                          <a:spcPts val="1970"/>
                        </a:lnSpc>
                      </a:pPr>
                      <a:r>
                        <a:rPr sz="1200" spc="5" dirty="0">
                          <a:solidFill>
                            <a:srgbClr val="231F20"/>
                          </a:solidFill>
                          <a:latin typeface="DejaVu Sans Mono"/>
                          <a:cs typeface="DejaVu Sans Mono"/>
                        </a:rPr>
                        <a:t>0-&gt;2</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231F20"/>
                          </a:solidFill>
                          <a:latin typeface="DejaVu Sans Mono"/>
                          <a:cs typeface="DejaVu Sans Mono"/>
                        </a:rPr>
                        <a:t>0.26</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191542">
                <a:tc>
                  <a:txBody>
                    <a:bodyPr/>
                    <a:lstStyle/>
                    <a:p>
                      <a:pPr marR="24130" algn="ctr">
                        <a:lnSpc>
                          <a:spcPts val="1970"/>
                        </a:lnSpc>
                      </a:pPr>
                      <a:r>
                        <a:rPr sz="1200" spc="5" dirty="0">
                          <a:solidFill>
                            <a:srgbClr val="231F20"/>
                          </a:solidFill>
                          <a:latin typeface="DejaVu Sans Mono"/>
                          <a:cs typeface="DejaVu Sans Mono"/>
                        </a:rPr>
                        <a:t>7-&gt;3</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231F20"/>
                          </a:solidFill>
                          <a:latin typeface="DejaVu Sans Mono"/>
                          <a:cs typeface="DejaVu Sans Mono"/>
                        </a:rPr>
                        <a:t>0.39</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191542">
                <a:tc>
                  <a:txBody>
                    <a:bodyPr/>
                    <a:lstStyle/>
                    <a:p>
                      <a:pPr marR="24130" algn="ctr">
                        <a:lnSpc>
                          <a:spcPts val="1970"/>
                        </a:lnSpc>
                      </a:pPr>
                      <a:r>
                        <a:rPr sz="1200" spc="5" dirty="0">
                          <a:solidFill>
                            <a:srgbClr val="231F20"/>
                          </a:solidFill>
                          <a:latin typeface="DejaVu Sans Mono"/>
                          <a:cs typeface="DejaVu Sans Mono"/>
                        </a:rPr>
                        <a:t>1-&gt;3</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231F20"/>
                          </a:solidFill>
                          <a:latin typeface="DejaVu Sans Mono"/>
                          <a:cs typeface="DejaVu Sans Mono"/>
                        </a:rPr>
                        <a:t>0.29</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191542">
                <a:tc>
                  <a:txBody>
                    <a:bodyPr/>
                    <a:lstStyle/>
                    <a:p>
                      <a:pPr marR="24130" algn="ctr">
                        <a:lnSpc>
                          <a:spcPts val="1970"/>
                        </a:lnSpc>
                      </a:pPr>
                      <a:r>
                        <a:rPr sz="1200" spc="5" dirty="0">
                          <a:solidFill>
                            <a:srgbClr val="231F20"/>
                          </a:solidFill>
                          <a:latin typeface="DejaVu Sans Mono"/>
                          <a:cs typeface="DejaVu Sans Mono"/>
                        </a:rPr>
                        <a:t>2-&gt;7</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231F20"/>
                          </a:solidFill>
                          <a:latin typeface="DejaVu Sans Mono"/>
                          <a:cs typeface="DejaVu Sans Mono"/>
                        </a:rPr>
                        <a:t>0.34</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191542">
                <a:tc>
                  <a:txBody>
                    <a:bodyPr/>
                    <a:lstStyle/>
                    <a:p>
                      <a:pPr marR="24130" algn="ctr">
                        <a:lnSpc>
                          <a:spcPts val="1970"/>
                        </a:lnSpc>
                      </a:pPr>
                      <a:r>
                        <a:rPr sz="1200" spc="5" dirty="0">
                          <a:solidFill>
                            <a:srgbClr val="231F20"/>
                          </a:solidFill>
                          <a:latin typeface="DejaVu Sans Mono"/>
                          <a:cs typeface="DejaVu Sans Mono"/>
                        </a:rPr>
                        <a:t>6-&gt;2</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231F20"/>
                          </a:solidFill>
                          <a:latin typeface="DejaVu Sans Mono"/>
                          <a:cs typeface="DejaVu Sans Mono"/>
                        </a:rPr>
                        <a:t>0.40</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191542">
                <a:tc>
                  <a:txBody>
                    <a:bodyPr/>
                    <a:lstStyle/>
                    <a:p>
                      <a:pPr marR="24130" algn="ctr">
                        <a:lnSpc>
                          <a:spcPts val="1970"/>
                        </a:lnSpc>
                      </a:pPr>
                      <a:r>
                        <a:rPr sz="1200" spc="5" dirty="0">
                          <a:solidFill>
                            <a:srgbClr val="231F20"/>
                          </a:solidFill>
                          <a:latin typeface="DejaVu Sans Mono"/>
                          <a:cs typeface="DejaVu Sans Mono"/>
                        </a:rPr>
                        <a:t>3-&gt;6</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231F20"/>
                          </a:solidFill>
                          <a:latin typeface="DejaVu Sans Mono"/>
                          <a:cs typeface="DejaVu Sans Mono"/>
                        </a:rPr>
                        <a:t>0.52</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r h="191542">
                <a:tc>
                  <a:txBody>
                    <a:bodyPr/>
                    <a:lstStyle/>
                    <a:p>
                      <a:pPr marR="24130" algn="ctr">
                        <a:lnSpc>
                          <a:spcPts val="1970"/>
                        </a:lnSpc>
                      </a:pPr>
                      <a:r>
                        <a:rPr sz="1200" spc="5" dirty="0">
                          <a:solidFill>
                            <a:srgbClr val="231F20"/>
                          </a:solidFill>
                          <a:latin typeface="DejaVu Sans Mono"/>
                          <a:cs typeface="DejaVu Sans Mono"/>
                        </a:rPr>
                        <a:t>6-&gt;0</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231F20"/>
                          </a:solidFill>
                          <a:latin typeface="DejaVu Sans Mono"/>
                          <a:cs typeface="DejaVu Sans Mono"/>
                        </a:rPr>
                        <a:t>0.58</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3"/>
                  </a:ext>
                </a:extLst>
              </a:tr>
              <a:tr h="183505">
                <a:tc>
                  <a:txBody>
                    <a:bodyPr/>
                    <a:lstStyle/>
                    <a:p>
                      <a:pPr marR="24130" algn="ctr">
                        <a:lnSpc>
                          <a:spcPts val="1955"/>
                        </a:lnSpc>
                      </a:pPr>
                      <a:r>
                        <a:rPr sz="1200" spc="5" dirty="0">
                          <a:solidFill>
                            <a:srgbClr val="231F20"/>
                          </a:solidFill>
                          <a:latin typeface="DejaVu Sans Mono"/>
                          <a:cs typeface="DejaVu Sans Mono"/>
                        </a:rPr>
                        <a:t>6-&gt;4</a:t>
                      </a:r>
                      <a:endParaRPr sz="1200">
                        <a:latin typeface="DejaVu Sans Mono"/>
                        <a:cs typeface="DejaVu Sans Mono"/>
                      </a:endParaRPr>
                    </a:p>
                  </a:txBody>
                  <a:tcPr marL="0" marR="0" marT="0" marB="0">
                    <a:solidFill>
                      <a:srgbClr val="F2F2F2"/>
                    </a:solidFill>
                  </a:tcPr>
                </a:tc>
                <a:tc>
                  <a:txBody>
                    <a:bodyPr/>
                    <a:lstStyle/>
                    <a:p>
                      <a:pPr marR="24130" algn="r">
                        <a:lnSpc>
                          <a:spcPts val="1955"/>
                        </a:lnSpc>
                      </a:pPr>
                      <a:r>
                        <a:rPr sz="1200" dirty="0">
                          <a:solidFill>
                            <a:srgbClr val="231F20"/>
                          </a:solidFill>
                          <a:latin typeface="DejaVu Sans Mono"/>
                          <a:cs typeface="DejaVu Sans Mono"/>
                        </a:rPr>
                        <a:t>0.93</a:t>
                      </a:r>
                      <a:endParaRPr sz="12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4"/>
                  </a:ext>
                </a:extLst>
              </a:tr>
            </a:tbl>
          </a:graphicData>
        </a:graphic>
      </p:graphicFrame>
      <p:sp>
        <p:nvSpPr>
          <p:cNvPr id="123" name="object 5">
            <a:extLst>
              <a:ext uri="{FF2B5EF4-FFF2-40B4-BE49-F238E27FC236}">
                <a16:creationId xmlns:a16="http://schemas.microsoft.com/office/drawing/2014/main" id="{DC6E49F9-3107-FB46-8F94-E0E54F7796CD}"/>
              </a:ext>
            </a:extLst>
          </p:cNvPr>
          <p:cNvSpPr/>
          <p:nvPr/>
        </p:nvSpPr>
        <p:spPr>
          <a:xfrm>
            <a:off x="5204308" y="4764215"/>
            <a:ext cx="300930" cy="100905"/>
          </a:xfrm>
          <a:custGeom>
            <a:avLst/>
            <a:gdLst/>
            <a:ahLst/>
            <a:cxnLst/>
            <a:rect l="l" t="t" r="r" b="b"/>
            <a:pathLst>
              <a:path w="427989" h="143510">
                <a:moveTo>
                  <a:pt x="0" y="0"/>
                </a:moveTo>
                <a:lnTo>
                  <a:pt x="427626" y="143083"/>
                </a:lnTo>
              </a:path>
            </a:pathLst>
          </a:custGeom>
          <a:ln w="30260">
            <a:solidFill>
              <a:srgbClr val="BCBEC0"/>
            </a:solidFill>
          </a:ln>
        </p:spPr>
        <p:txBody>
          <a:bodyPr wrap="square" lIns="0" tIns="0" rIns="0" bIns="0" rtlCol="0"/>
          <a:lstStyle/>
          <a:p>
            <a:endParaRPr sz="1266"/>
          </a:p>
        </p:txBody>
      </p:sp>
      <p:sp>
        <p:nvSpPr>
          <p:cNvPr id="124" name="object 6">
            <a:extLst>
              <a:ext uri="{FF2B5EF4-FFF2-40B4-BE49-F238E27FC236}">
                <a16:creationId xmlns:a16="http://schemas.microsoft.com/office/drawing/2014/main" id="{9C5EA027-E3EA-5148-835B-3528C605B58C}"/>
              </a:ext>
            </a:extLst>
          </p:cNvPr>
          <p:cNvSpPr/>
          <p:nvPr/>
        </p:nvSpPr>
        <p:spPr>
          <a:xfrm>
            <a:off x="5460402" y="4817230"/>
            <a:ext cx="134570" cy="77679"/>
          </a:xfrm>
          <a:prstGeom prst="rect">
            <a:avLst/>
          </a:prstGeom>
          <a:blipFill>
            <a:blip r:embed="rId2" cstate="print"/>
            <a:stretch>
              <a:fillRect/>
            </a:stretch>
          </a:blipFill>
        </p:spPr>
        <p:txBody>
          <a:bodyPr wrap="square" lIns="0" tIns="0" rIns="0" bIns="0" rtlCol="0"/>
          <a:lstStyle/>
          <a:p>
            <a:endParaRPr sz="1266"/>
          </a:p>
        </p:txBody>
      </p:sp>
      <p:sp>
        <p:nvSpPr>
          <p:cNvPr id="125" name="object 7">
            <a:extLst>
              <a:ext uri="{FF2B5EF4-FFF2-40B4-BE49-F238E27FC236}">
                <a16:creationId xmlns:a16="http://schemas.microsoft.com/office/drawing/2014/main" id="{A48C7AE8-F63A-B141-AF3B-C0C95326196D}"/>
              </a:ext>
            </a:extLst>
          </p:cNvPr>
          <p:cNvSpPr/>
          <p:nvPr/>
        </p:nvSpPr>
        <p:spPr>
          <a:xfrm>
            <a:off x="5114297" y="4734104"/>
            <a:ext cx="134579" cy="77688"/>
          </a:xfrm>
          <a:prstGeom prst="rect">
            <a:avLst/>
          </a:prstGeom>
          <a:blipFill>
            <a:blip r:embed="rId3" cstate="print"/>
            <a:stretch>
              <a:fillRect/>
            </a:stretch>
          </a:blipFill>
        </p:spPr>
        <p:txBody>
          <a:bodyPr wrap="square" lIns="0" tIns="0" rIns="0" bIns="0" rtlCol="0"/>
          <a:lstStyle/>
          <a:p>
            <a:endParaRPr sz="1266"/>
          </a:p>
        </p:txBody>
      </p:sp>
      <p:sp>
        <p:nvSpPr>
          <p:cNvPr id="126" name="object 8">
            <a:extLst>
              <a:ext uri="{FF2B5EF4-FFF2-40B4-BE49-F238E27FC236}">
                <a16:creationId xmlns:a16="http://schemas.microsoft.com/office/drawing/2014/main" id="{6C997644-4BF5-CC41-A9B5-C515BAB17166}"/>
              </a:ext>
            </a:extLst>
          </p:cNvPr>
          <p:cNvSpPr/>
          <p:nvPr/>
        </p:nvSpPr>
        <p:spPr>
          <a:xfrm>
            <a:off x="5445240" y="4757125"/>
            <a:ext cx="300930" cy="100905"/>
          </a:xfrm>
          <a:custGeom>
            <a:avLst/>
            <a:gdLst/>
            <a:ahLst/>
            <a:cxnLst/>
            <a:rect l="l" t="t" r="r" b="b"/>
            <a:pathLst>
              <a:path w="427990" h="143510">
                <a:moveTo>
                  <a:pt x="0" y="0"/>
                </a:moveTo>
                <a:lnTo>
                  <a:pt x="427626" y="143083"/>
                </a:lnTo>
              </a:path>
            </a:pathLst>
          </a:custGeom>
          <a:ln w="30260">
            <a:solidFill>
              <a:srgbClr val="BF311A"/>
            </a:solidFill>
          </a:ln>
        </p:spPr>
        <p:txBody>
          <a:bodyPr wrap="square" lIns="0" tIns="0" rIns="0" bIns="0" rtlCol="0"/>
          <a:lstStyle/>
          <a:p>
            <a:endParaRPr sz="1266"/>
          </a:p>
        </p:txBody>
      </p:sp>
      <p:sp>
        <p:nvSpPr>
          <p:cNvPr id="127" name="object 9">
            <a:extLst>
              <a:ext uri="{FF2B5EF4-FFF2-40B4-BE49-F238E27FC236}">
                <a16:creationId xmlns:a16="http://schemas.microsoft.com/office/drawing/2014/main" id="{D54B83F8-3263-8A42-8382-AD28F524E257}"/>
              </a:ext>
            </a:extLst>
          </p:cNvPr>
          <p:cNvSpPr/>
          <p:nvPr/>
        </p:nvSpPr>
        <p:spPr>
          <a:xfrm>
            <a:off x="5701335" y="4810140"/>
            <a:ext cx="134579" cy="77688"/>
          </a:xfrm>
          <a:prstGeom prst="rect">
            <a:avLst/>
          </a:prstGeom>
          <a:blipFill>
            <a:blip r:embed="rId4" cstate="print"/>
            <a:stretch>
              <a:fillRect/>
            </a:stretch>
          </a:blipFill>
        </p:spPr>
        <p:txBody>
          <a:bodyPr wrap="square" lIns="0" tIns="0" rIns="0" bIns="0" rtlCol="0"/>
          <a:lstStyle/>
          <a:p>
            <a:endParaRPr sz="1266"/>
          </a:p>
        </p:txBody>
      </p:sp>
      <p:sp>
        <p:nvSpPr>
          <p:cNvPr id="128" name="object 10">
            <a:extLst>
              <a:ext uri="{FF2B5EF4-FFF2-40B4-BE49-F238E27FC236}">
                <a16:creationId xmlns:a16="http://schemas.microsoft.com/office/drawing/2014/main" id="{141AE427-3D0F-484A-B510-3C83DDF9DEF2}"/>
              </a:ext>
            </a:extLst>
          </p:cNvPr>
          <p:cNvSpPr/>
          <p:nvPr/>
        </p:nvSpPr>
        <p:spPr>
          <a:xfrm>
            <a:off x="5355237" y="4727023"/>
            <a:ext cx="134570" cy="77688"/>
          </a:xfrm>
          <a:prstGeom prst="rect">
            <a:avLst/>
          </a:prstGeom>
          <a:blipFill>
            <a:blip r:embed="rId5" cstate="print"/>
            <a:stretch>
              <a:fillRect/>
            </a:stretch>
          </a:blipFill>
        </p:spPr>
        <p:txBody>
          <a:bodyPr wrap="square" lIns="0" tIns="0" rIns="0" bIns="0" rtlCol="0"/>
          <a:lstStyle/>
          <a:p>
            <a:endParaRPr sz="1266"/>
          </a:p>
        </p:txBody>
      </p:sp>
      <p:sp>
        <p:nvSpPr>
          <p:cNvPr id="129" name="object 11">
            <a:extLst>
              <a:ext uri="{FF2B5EF4-FFF2-40B4-BE49-F238E27FC236}">
                <a16:creationId xmlns:a16="http://schemas.microsoft.com/office/drawing/2014/main" id="{B886E662-1026-7142-B78B-3BA27DB55D55}"/>
              </a:ext>
            </a:extLst>
          </p:cNvPr>
          <p:cNvSpPr/>
          <p:nvPr/>
        </p:nvSpPr>
        <p:spPr>
          <a:xfrm>
            <a:off x="5455341" y="5407867"/>
            <a:ext cx="1600200" cy="6697"/>
          </a:xfrm>
          <a:custGeom>
            <a:avLst/>
            <a:gdLst/>
            <a:ahLst/>
            <a:cxnLst/>
            <a:rect l="l" t="t" r="r" b="b"/>
            <a:pathLst>
              <a:path w="2275840" h="9525">
                <a:moveTo>
                  <a:pt x="2275735" y="0"/>
                </a:moveTo>
                <a:lnTo>
                  <a:pt x="0" y="9472"/>
                </a:lnTo>
              </a:path>
            </a:pathLst>
          </a:custGeom>
          <a:ln w="30262">
            <a:solidFill>
              <a:srgbClr val="BCBEC0"/>
            </a:solidFill>
          </a:ln>
        </p:spPr>
        <p:txBody>
          <a:bodyPr wrap="square" lIns="0" tIns="0" rIns="0" bIns="0" rtlCol="0"/>
          <a:lstStyle/>
          <a:p>
            <a:endParaRPr sz="1266"/>
          </a:p>
        </p:txBody>
      </p:sp>
      <p:sp>
        <p:nvSpPr>
          <p:cNvPr id="130" name="object 12">
            <a:extLst>
              <a:ext uri="{FF2B5EF4-FFF2-40B4-BE49-F238E27FC236}">
                <a16:creationId xmlns:a16="http://schemas.microsoft.com/office/drawing/2014/main" id="{CE635EAA-9B18-9146-B01D-108230EA7A33}"/>
              </a:ext>
            </a:extLst>
          </p:cNvPr>
          <p:cNvSpPr/>
          <p:nvPr/>
        </p:nvSpPr>
        <p:spPr>
          <a:xfrm>
            <a:off x="5085291" y="4406542"/>
            <a:ext cx="2099804" cy="1131056"/>
          </a:xfrm>
          <a:prstGeom prst="rect">
            <a:avLst/>
          </a:prstGeom>
          <a:blipFill>
            <a:blip r:embed="rId6" cstate="print"/>
            <a:stretch>
              <a:fillRect/>
            </a:stretch>
          </a:blipFill>
        </p:spPr>
        <p:txBody>
          <a:bodyPr wrap="square" lIns="0" tIns="0" rIns="0" bIns="0" rtlCol="0"/>
          <a:lstStyle/>
          <a:p>
            <a:endParaRPr sz="1266"/>
          </a:p>
        </p:txBody>
      </p:sp>
      <p:sp>
        <p:nvSpPr>
          <p:cNvPr id="131" name="object 13">
            <a:extLst>
              <a:ext uri="{FF2B5EF4-FFF2-40B4-BE49-F238E27FC236}">
                <a16:creationId xmlns:a16="http://schemas.microsoft.com/office/drawing/2014/main" id="{7EC3717C-1FE3-104B-AA66-324933E7EF59}"/>
              </a:ext>
            </a:extLst>
          </p:cNvPr>
          <p:cNvSpPr txBox="1"/>
          <p:nvPr/>
        </p:nvSpPr>
        <p:spPr>
          <a:xfrm>
            <a:off x="4598634" y="5711735"/>
            <a:ext cx="3073118" cy="956446"/>
          </a:xfrm>
          <a:prstGeom prst="rect">
            <a:avLst/>
          </a:prstGeom>
        </p:spPr>
        <p:txBody>
          <a:bodyPr vert="horz" wrap="square" lIns="0" tIns="49560" rIns="0" bIns="0" rtlCol="0">
            <a:spAutoFit/>
          </a:bodyPr>
          <a:lstStyle/>
          <a:p>
            <a:pPr marL="10268">
              <a:spcBef>
                <a:spcPts val="390"/>
              </a:spcBef>
            </a:pPr>
            <a:r>
              <a:rPr sz="1160" b="1" dirty="0">
                <a:solidFill>
                  <a:srgbClr val="BF311A"/>
                </a:solidFill>
                <a:latin typeface="Trebuchet MS"/>
              </a:rPr>
              <a:t>negative cycle (-0.66 + 0.37 + 0.28)</a:t>
            </a:r>
          </a:p>
          <a:p>
            <a:pPr marL="8929">
              <a:spcBef>
                <a:spcPts val="327"/>
              </a:spcBef>
            </a:pPr>
            <a:r>
              <a:rPr sz="1160" spc="4" dirty="0">
                <a:solidFill>
                  <a:srgbClr val="231F20"/>
                </a:solidFill>
                <a:latin typeface="DejaVu Sans Mono"/>
                <a:cs typeface="DejaVu Sans Mono"/>
              </a:rPr>
              <a:t>5-&gt;4-&gt;7-&gt;5</a:t>
            </a:r>
            <a:endParaRPr sz="1336" dirty="0">
              <a:latin typeface="Times New Roman"/>
              <a:cs typeface="Times New Roman"/>
            </a:endParaRPr>
          </a:p>
          <a:p>
            <a:pPr marL="40629">
              <a:spcBef>
                <a:spcPts val="925"/>
              </a:spcBef>
            </a:pPr>
            <a:r>
              <a:rPr sz="1160" b="1" dirty="0">
                <a:solidFill>
                  <a:srgbClr val="BF311A"/>
                </a:solidFill>
                <a:latin typeface="Trebuchet MS"/>
              </a:rPr>
              <a:t>shortest path from 0 to 6</a:t>
            </a:r>
          </a:p>
          <a:p>
            <a:pPr marL="39289">
              <a:spcBef>
                <a:spcPts val="326"/>
              </a:spcBef>
            </a:pPr>
            <a:r>
              <a:rPr sz="1160" spc="4" dirty="0">
                <a:solidFill>
                  <a:srgbClr val="231F20"/>
                </a:solidFill>
                <a:latin typeface="DejaVu Sans Mono"/>
                <a:cs typeface="DejaVu Sans Mono"/>
              </a:rPr>
              <a:t>0-&gt;4-&gt;7-&gt;5-&gt;4-&gt;7-&gt;5...-&gt;1-&gt;3-&gt;6</a:t>
            </a:r>
            <a:endParaRPr sz="1160" dirty="0">
              <a:latin typeface="DejaVu Sans Mono"/>
              <a:cs typeface="DejaVu Sans Mono"/>
            </a:endParaRPr>
          </a:p>
        </p:txBody>
      </p:sp>
      <p:sp>
        <p:nvSpPr>
          <p:cNvPr id="9" name="TextBox 8">
            <a:extLst>
              <a:ext uri="{FF2B5EF4-FFF2-40B4-BE49-F238E27FC236}">
                <a16:creationId xmlns:a16="http://schemas.microsoft.com/office/drawing/2014/main" id="{06A8ACF4-62CD-4D25-F3BE-A8AEFB610077}"/>
              </a:ext>
            </a:extLst>
          </p:cNvPr>
          <p:cNvSpPr txBox="1"/>
          <p:nvPr/>
        </p:nvSpPr>
        <p:spPr>
          <a:xfrm>
            <a:off x="56928" y="6247502"/>
            <a:ext cx="4541977" cy="523220"/>
          </a:xfrm>
          <a:prstGeom prst="rect">
            <a:avLst/>
          </a:prstGeom>
          <a:solidFill>
            <a:schemeClr val="bg1">
              <a:lumMod val="95000"/>
            </a:schemeClr>
          </a:solidFill>
          <a:ln w="6350"/>
        </p:spPr>
        <p:style>
          <a:lnRef idx="1">
            <a:schemeClr val="dk1"/>
          </a:lnRef>
          <a:fillRef idx="2">
            <a:schemeClr val="dk1"/>
          </a:fillRef>
          <a:effectRef idx="1">
            <a:schemeClr val="dk1"/>
          </a:effectRef>
          <a:fontRef idx="minor">
            <a:schemeClr val="dk1"/>
          </a:fontRef>
        </p:style>
        <p:txBody>
          <a:bodyPr wrap="square">
            <a:spAutoFit/>
          </a:bodyPr>
          <a:lstStyle/>
          <a:p>
            <a:r>
              <a:rPr lang="en-GB" sz="1400" dirty="0">
                <a:latin typeface="Times New Roman"/>
                <a:cs typeface="Times New Roman"/>
              </a:rPr>
              <a:t>Shortest Path Algorithms Explained (Dijkstra's &amp; Bellman-Ford </a:t>
            </a:r>
            <a:r>
              <a:rPr lang="en-GB" sz="1400" dirty="0">
                <a:latin typeface="Times New Roman"/>
                <a:cs typeface="Times New Roman"/>
                <a:hlinkClick r:id="rId7"/>
              </a:rPr>
              <a:t>https://www.youtube.com/watch?v=AE5I0xACpZs</a:t>
            </a:r>
            <a:r>
              <a:rPr lang="en-GB" sz="1400" dirty="0">
                <a:latin typeface="Times New Roman"/>
                <a:cs typeface="Times New Roman"/>
              </a:rPr>
              <a:t> </a:t>
            </a:r>
            <a:endParaRPr lang="en-SE" sz="1400" dirty="0">
              <a:latin typeface="Times New Roman"/>
              <a:cs typeface="Times New Roman"/>
            </a:endParaRPr>
          </a:p>
        </p:txBody>
      </p:sp>
    </p:spTree>
    <p:extLst>
      <p:ext uri="{BB962C8B-B14F-4D97-AF65-F5344CB8AC3E}">
        <p14:creationId xmlns:p14="http://schemas.microsoft.com/office/powerpoint/2010/main" val="188942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par>
                                <p:cTn id="13" presetID="9" presetClass="entr" presetSubtype="0" fill="hold" nodeType="with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dissolve">
                                      <p:cBhvr>
                                        <p:cTn id="15" dur="500"/>
                                        <p:tgtEl>
                                          <p:spTgt spid="7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4"/>
                                        </p:tgtEl>
                                        <p:attrNameLst>
                                          <p:attrName>style.visibility</p:attrName>
                                        </p:attrNameLst>
                                      </p:cBhvr>
                                      <p:to>
                                        <p:strVal val="visible"/>
                                      </p:to>
                                    </p:set>
                                    <p:animEffect transition="in" filter="dissolve">
                                      <p:cBhvr>
                                        <p:cTn id="18" dur="500"/>
                                        <p:tgtEl>
                                          <p:spTgt spid="7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dissolve">
                                      <p:cBhvr>
                                        <p:cTn id="21" dur="500"/>
                                        <p:tgtEl>
                                          <p:spTgt spid="7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dissolve">
                                      <p:cBhvr>
                                        <p:cTn id="24" dur="500"/>
                                        <p:tgtEl>
                                          <p:spTgt spid="8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dissolve">
                                      <p:cBhvr>
                                        <p:cTn id="27" dur="500"/>
                                        <p:tgtEl>
                                          <p:spTgt spid="8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dissolve">
                                      <p:cBhvr>
                                        <p:cTn id="30" dur="500"/>
                                        <p:tgtEl>
                                          <p:spTgt spid="83"/>
                                        </p:tgtEl>
                                      </p:cBhvr>
                                    </p:animEffect>
                                  </p:childTnLst>
                                </p:cTn>
                              </p:par>
                              <p:par>
                                <p:cTn id="31" presetID="9" presetClass="entr" presetSubtype="0"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animEffect transition="in" filter="dissolve">
                                      <p:cBhvr>
                                        <p:cTn id="33" dur="500"/>
                                        <p:tgtEl>
                                          <p:spTgt spid="85"/>
                                        </p:tgtEl>
                                      </p:cBhvr>
                                    </p:animEffect>
                                  </p:childTnLst>
                                </p:cTn>
                              </p:par>
                              <p:par>
                                <p:cTn id="34" presetID="9" presetClass="entr" presetSubtype="0" fill="hold" nodeType="with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dissolve">
                                      <p:cBhvr>
                                        <p:cTn id="36" dur="500"/>
                                        <p:tgtEl>
                                          <p:spTgt spid="88"/>
                                        </p:tgtEl>
                                      </p:cBhvr>
                                    </p:animEffect>
                                  </p:childTnLst>
                                </p:cTn>
                              </p:par>
                              <p:par>
                                <p:cTn id="37" presetID="9" presetClass="entr" presetSubtype="0" fill="hold" nodeType="withEffect">
                                  <p:stCondLst>
                                    <p:cond delay="0"/>
                                  </p:stCondLst>
                                  <p:childTnLst>
                                    <p:set>
                                      <p:cBhvr>
                                        <p:cTn id="38" dur="1" fill="hold">
                                          <p:stCondLst>
                                            <p:cond delay="0"/>
                                          </p:stCondLst>
                                        </p:cTn>
                                        <p:tgtEl>
                                          <p:spTgt spid="91"/>
                                        </p:tgtEl>
                                        <p:attrNameLst>
                                          <p:attrName>style.visibility</p:attrName>
                                        </p:attrNameLst>
                                      </p:cBhvr>
                                      <p:to>
                                        <p:strVal val="visible"/>
                                      </p:to>
                                    </p:set>
                                    <p:animEffect transition="in" filter="dissolve">
                                      <p:cBhvr>
                                        <p:cTn id="39" dur="500"/>
                                        <p:tgtEl>
                                          <p:spTgt spid="9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dissolve">
                                      <p:cBhvr>
                                        <p:cTn id="42" dur="500"/>
                                        <p:tgtEl>
                                          <p:spTgt spid="94"/>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dissolve">
                                      <p:cBhvr>
                                        <p:cTn id="45" dur="500"/>
                                        <p:tgtEl>
                                          <p:spTgt spid="95"/>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96"/>
                                        </p:tgtEl>
                                        <p:attrNameLst>
                                          <p:attrName>style.visibility</p:attrName>
                                        </p:attrNameLst>
                                      </p:cBhvr>
                                      <p:to>
                                        <p:strVal val="visible"/>
                                      </p:to>
                                    </p:set>
                                    <p:animEffect transition="in" filter="dissolve">
                                      <p:cBhvr>
                                        <p:cTn id="48" dur="500"/>
                                        <p:tgtEl>
                                          <p:spTgt spid="96"/>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dissolve">
                                      <p:cBhvr>
                                        <p:cTn id="53" dur="500"/>
                                        <p:tgtEl>
                                          <p:spTgt spid="5"/>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71"/>
                                        </p:tgtEl>
                                        <p:attrNameLst>
                                          <p:attrName>style.visibility</p:attrName>
                                        </p:attrNameLst>
                                      </p:cBhvr>
                                      <p:to>
                                        <p:strVal val="visible"/>
                                      </p:to>
                                    </p:set>
                                    <p:animEffect transition="in" filter="dissolve">
                                      <p:cBhvr>
                                        <p:cTn id="58" dur="500"/>
                                        <p:tgtEl>
                                          <p:spTgt spid="71"/>
                                        </p:tgtEl>
                                      </p:cBhvr>
                                    </p:animEffect>
                                  </p:childTnLst>
                                </p:cTn>
                              </p:par>
                              <p:par>
                                <p:cTn id="59" presetID="9" presetClass="entr" presetSubtype="0" fill="hold" nodeType="withEffect">
                                  <p:stCondLst>
                                    <p:cond delay="0"/>
                                  </p:stCondLst>
                                  <p:childTnLst>
                                    <p:set>
                                      <p:cBhvr>
                                        <p:cTn id="60" dur="1" fill="hold">
                                          <p:stCondLst>
                                            <p:cond delay="0"/>
                                          </p:stCondLst>
                                        </p:cTn>
                                        <p:tgtEl>
                                          <p:spTgt spid="97"/>
                                        </p:tgtEl>
                                        <p:attrNameLst>
                                          <p:attrName>style.visibility</p:attrName>
                                        </p:attrNameLst>
                                      </p:cBhvr>
                                      <p:to>
                                        <p:strVal val="visible"/>
                                      </p:to>
                                    </p:set>
                                    <p:animEffect transition="in" filter="dissolve">
                                      <p:cBhvr>
                                        <p:cTn id="61" dur="500"/>
                                        <p:tgtEl>
                                          <p:spTgt spid="97"/>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98"/>
                                        </p:tgtEl>
                                        <p:attrNameLst>
                                          <p:attrName>style.visibility</p:attrName>
                                        </p:attrNameLst>
                                      </p:cBhvr>
                                      <p:to>
                                        <p:strVal val="visible"/>
                                      </p:to>
                                    </p:set>
                                    <p:animEffect transition="in" filter="dissolve">
                                      <p:cBhvr>
                                        <p:cTn id="64" dur="500"/>
                                        <p:tgtEl>
                                          <p:spTgt spid="98"/>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99"/>
                                        </p:tgtEl>
                                        <p:attrNameLst>
                                          <p:attrName>style.visibility</p:attrName>
                                        </p:attrNameLst>
                                      </p:cBhvr>
                                      <p:to>
                                        <p:strVal val="visible"/>
                                      </p:to>
                                    </p:set>
                                    <p:animEffect transition="in" filter="dissolve">
                                      <p:cBhvr>
                                        <p:cTn id="67" dur="500"/>
                                        <p:tgtEl>
                                          <p:spTgt spid="99"/>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dissolve">
                                      <p:cBhvr>
                                        <p:cTn id="70" dur="500"/>
                                        <p:tgtEl>
                                          <p:spTgt spid="100"/>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01"/>
                                        </p:tgtEl>
                                        <p:attrNameLst>
                                          <p:attrName>style.visibility</p:attrName>
                                        </p:attrNameLst>
                                      </p:cBhvr>
                                      <p:to>
                                        <p:strVal val="visible"/>
                                      </p:to>
                                    </p:set>
                                    <p:animEffect transition="in" filter="dissolve">
                                      <p:cBhvr>
                                        <p:cTn id="73" dur="500"/>
                                        <p:tgtEl>
                                          <p:spTgt spid="101"/>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02"/>
                                        </p:tgtEl>
                                        <p:attrNameLst>
                                          <p:attrName>style.visibility</p:attrName>
                                        </p:attrNameLst>
                                      </p:cBhvr>
                                      <p:to>
                                        <p:strVal val="visible"/>
                                      </p:to>
                                    </p:set>
                                    <p:animEffect transition="in" filter="dissolve">
                                      <p:cBhvr>
                                        <p:cTn id="76" dur="500"/>
                                        <p:tgtEl>
                                          <p:spTgt spid="102"/>
                                        </p:tgtEl>
                                      </p:cBhvr>
                                    </p:animEffect>
                                  </p:childTnLst>
                                </p:cTn>
                              </p:par>
                              <p:par>
                                <p:cTn id="77" presetID="9" presetClass="entr" presetSubtype="0" fill="hold" nodeType="withEffect">
                                  <p:stCondLst>
                                    <p:cond delay="0"/>
                                  </p:stCondLst>
                                  <p:childTnLst>
                                    <p:set>
                                      <p:cBhvr>
                                        <p:cTn id="78" dur="1" fill="hold">
                                          <p:stCondLst>
                                            <p:cond delay="0"/>
                                          </p:stCondLst>
                                        </p:cTn>
                                        <p:tgtEl>
                                          <p:spTgt spid="103"/>
                                        </p:tgtEl>
                                        <p:attrNameLst>
                                          <p:attrName>style.visibility</p:attrName>
                                        </p:attrNameLst>
                                      </p:cBhvr>
                                      <p:to>
                                        <p:strVal val="visible"/>
                                      </p:to>
                                    </p:set>
                                    <p:animEffect transition="in" filter="dissolve">
                                      <p:cBhvr>
                                        <p:cTn id="79" dur="500"/>
                                        <p:tgtEl>
                                          <p:spTgt spid="103"/>
                                        </p:tgtEl>
                                      </p:cBhvr>
                                    </p:animEffect>
                                  </p:childTnLst>
                                </p:cTn>
                              </p:par>
                              <p:par>
                                <p:cTn id="80" presetID="9" presetClass="entr" presetSubtype="0" fill="hold" nodeType="withEffect">
                                  <p:stCondLst>
                                    <p:cond delay="0"/>
                                  </p:stCondLst>
                                  <p:childTnLst>
                                    <p:set>
                                      <p:cBhvr>
                                        <p:cTn id="81" dur="1" fill="hold">
                                          <p:stCondLst>
                                            <p:cond delay="0"/>
                                          </p:stCondLst>
                                        </p:cTn>
                                        <p:tgtEl>
                                          <p:spTgt spid="104"/>
                                        </p:tgtEl>
                                        <p:attrNameLst>
                                          <p:attrName>style.visibility</p:attrName>
                                        </p:attrNameLst>
                                      </p:cBhvr>
                                      <p:to>
                                        <p:strVal val="visible"/>
                                      </p:to>
                                    </p:set>
                                    <p:animEffect transition="in" filter="dissolve">
                                      <p:cBhvr>
                                        <p:cTn id="82" dur="500"/>
                                        <p:tgtEl>
                                          <p:spTgt spid="104"/>
                                        </p:tgtEl>
                                      </p:cBhvr>
                                    </p:animEffect>
                                  </p:childTnLst>
                                </p:cTn>
                              </p:par>
                              <p:par>
                                <p:cTn id="83" presetID="9" presetClass="entr" presetSubtype="0" fill="hold" nodeType="withEffect">
                                  <p:stCondLst>
                                    <p:cond delay="0"/>
                                  </p:stCondLst>
                                  <p:childTnLst>
                                    <p:set>
                                      <p:cBhvr>
                                        <p:cTn id="84" dur="1" fill="hold">
                                          <p:stCondLst>
                                            <p:cond delay="0"/>
                                          </p:stCondLst>
                                        </p:cTn>
                                        <p:tgtEl>
                                          <p:spTgt spid="105"/>
                                        </p:tgtEl>
                                        <p:attrNameLst>
                                          <p:attrName>style.visibility</p:attrName>
                                        </p:attrNameLst>
                                      </p:cBhvr>
                                      <p:to>
                                        <p:strVal val="visible"/>
                                      </p:to>
                                    </p:set>
                                    <p:animEffect transition="in" filter="dissolve">
                                      <p:cBhvr>
                                        <p:cTn id="85" dur="500"/>
                                        <p:tgtEl>
                                          <p:spTgt spid="105"/>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106"/>
                                        </p:tgtEl>
                                        <p:attrNameLst>
                                          <p:attrName>style.visibility</p:attrName>
                                        </p:attrNameLst>
                                      </p:cBhvr>
                                      <p:to>
                                        <p:strVal val="visible"/>
                                      </p:to>
                                    </p:set>
                                    <p:animEffect transition="in" filter="dissolve">
                                      <p:cBhvr>
                                        <p:cTn id="88" dur="500"/>
                                        <p:tgtEl>
                                          <p:spTgt spid="106"/>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107"/>
                                        </p:tgtEl>
                                        <p:attrNameLst>
                                          <p:attrName>style.visibility</p:attrName>
                                        </p:attrNameLst>
                                      </p:cBhvr>
                                      <p:to>
                                        <p:strVal val="visible"/>
                                      </p:to>
                                    </p:set>
                                    <p:animEffect transition="in" filter="dissolve">
                                      <p:cBhvr>
                                        <p:cTn id="91" dur="500"/>
                                        <p:tgtEl>
                                          <p:spTgt spid="107"/>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108"/>
                                        </p:tgtEl>
                                        <p:attrNameLst>
                                          <p:attrName>style.visibility</p:attrName>
                                        </p:attrNameLst>
                                      </p:cBhvr>
                                      <p:to>
                                        <p:strVal val="visible"/>
                                      </p:to>
                                    </p:set>
                                    <p:animEffect transition="in" filter="dissolve">
                                      <p:cBhvr>
                                        <p:cTn id="94" dur="500"/>
                                        <p:tgtEl>
                                          <p:spTgt spid="108"/>
                                        </p:tgtEl>
                                      </p:cBhvr>
                                    </p:animEffect>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6"/>
                                        </p:tgtEl>
                                        <p:attrNameLst>
                                          <p:attrName>style.visibility</p:attrName>
                                        </p:attrNameLst>
                                      </p:cBhvr>
                                      <p:to>
                                        <p:strVal val="visible"/>
                                      </p:to>
                                    </p:set>
                                    <p:animEffect transition="in" filter="dissolve">
                                      <p:cBhvr>
                                        <p:cTn id="99" dur="500"/>
                                        <p:tgtEl>
                                          <p:spTgt spid="6"/>
                                        </p:tgtEl>
                                      </p:cBhvr>
                                    </p:animEffect>
                                  </p:childTnLst>
                                </p:cTn>
                              </p:par>
                            </p:childTnLst>
                          </p:cTn>
                        </p:par>
                      </p:childTnLst>
                    </p:cTn>
                  </p:par>
                  <p:par>
                    <p:cTn id="100" fill="hold">
                      <p:stCondLst>
                        <p:cond delay="indefinite"/>
                      </p:stCondLst>
                      <p:childTnLst>
                        <p:par>
                          <p:cTn id="101" fill="hold">
                            <p:stCondLst>
                              <p:cond delay="0"/>
                            </p:stCondLst>
                            <p:childTnLst>
                              <p:par>
                                <p:cTn id="102" presetID="9" presetClass="entr" presetSubtype="0" fill="hold" nodeType="clickEffect">
                                  <p:stCondLst>
                                    <p:cond delay="0"/>
                                  </p:stCondLst>
                                  <p:childTnLst>
                                    <p:set>
                                      <p:cBhvr>
                                        <p:cTn id="103" dur="1" fill="hold">
                                          <p:stCondLst>
                                            <p:cond delay="0"/>
                                          </p:stCondLst>
                                        </p:cTn>
                                        <p:tgtEl>
                                          <p:spTgt spid="110">
                                            <p:txEl>
                                              <p:pRg st="0" end="0"/>
                                            </p:txEl>
                                          </p:spTgt>
                                        </p:tgtEl>
                                        <p:attrNameLst>
                                          <p:attrName>style.visibility</p:attrName>
                                        </p:attrNameLst>
                                      </p:cBhvr>
                                      <p:to>
                                        <p:strVal val="visible"/>
                                      </p:to>
                                    </p:set>
                                    <p:animEffect transition="in" filter="dissolve">
                                      <p:cBhvr>
                                        <p:cTn id="104" dur="500"/>
                                        <p:tgtEl>
                                          <p:spTgt spid="110">
                                            <p:txEl>
                                              <p:pRg st="0" end="0"/>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10">
                                            <p:txEl>
                                              <p:pRg st="1" end="1"/>
                                            </p:txEl>
                                          </p:spTgt>
                                        </p:tgtEl>
                                        <p:attrNameLst>
                                          <p:attrName>style.visibility</p:attrName>
                                        </p:attrNameLst>
                                      </p:cBhvr>
                                      <p:to>
                                        <p:strVal val="visible"/>
                                      </p:to>
                                    </p:set>
                                    <p:animEffect transition="in" filter="dissolve">
                                      <p:cBhvr>
                                        <p:cTn id="109" dur="500"/>
                                        <p:tgtEl>
                                          <p:spTgt spid="110">
                                            <p:txEl>
                                              <p:pRg st="1" end="1"/>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nodeType="clickEffect">
                                  <p:stCondLst>
                                    <p:cond delay="0"/>
                                  </p:stCondLst>
                                  <p:childTnLst>
                                    <p:set>
                                      <p:cBhvr>
                                        <p:cTn id="113" dur="1" fill="hold">
                                          <p:stCondLst>
                                            <p:cond delay="0"/>
                                          </p:stCondLst>
                                        </p:cTn>
                                        <p:tgtEl>
                                          <p:spTgt spid="122"/>
                                        </p:tgtEl>
                                        <p:attrNameLst>
                                          <p:attrName>style.visibility</p:attrName>
                                        </p:attrNameLst>
                                      </p:cBhvr>
                                      <p:to>
                                        <p:strVal val="visible"/>
                                      </p:to>
                                    </p:set>
                                    <p:animEffect transition="in" filter="dissolve">
                                      <p:cBhvr>
                                        <p:cTn id="114" dur="500"/>
                                        <p:tgtEl>
                                          <p:spTgt spid="122"/>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123"/>
                                        </p:tgtEl>
                                        <p:attrNameLst>
                                          <p:attrName>style.visibility</p:attrName>
                                        </p:attrNameLst>
                                      </p:cBhvr>
                                      <p:to>
                                        <p:strVal val="visible"/>
                                      </p:to>
                                    </p:set>
                                    <p:animEffect transition="in" filter="dissolve">
                                      <p:cBhvr>
                                        <p:cTn id="117" dur="500"/>
                                        <p:tgtEl>
                                          <p:spTgt spid="123"/>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124"/>
                                        </p:tgtEl>
                                        <p:attrNameLst>
                                          <p:attrName>style.visibility</p:attrName>
                                        </p:attrNameLst>
                                      </p:cBhvr>
                                      <p:to>
                                        <p:strVal val="visible"/>
                                      </p:to>
                                    </p:set>
                                    <p:animEffect transition="in" filter="dissolve">
                                      <p:cBhvr>
                                        <p:cTn id="120" dur="500"/>
                                        <p:tgtEl>
                                          <p:spTgt spid="124"/>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125"/>
                                        </p:tgtEl>
                                        <p:attrNameLst>
                                          <p:attrName>style.visibility</p:attrName>
                                        </p:attrNameLst>
                                      </p:cBhvr>
                                      <p:to>
                                        <p:strVal val="visible"/>
                                      </p:to>
                                    </p:set>
                                    <p:animEffect transition="in" filter="dissolve">
                                      <p:cBhvr>
                                        <p:cTn id="123" dur="500"/>
                                        <p:tgtEl>
                                          <p:spTgt spid="125"/>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126"/>
                                        </p:tgtEl>
                                        <p:attrNameLst>
                                          <p:attrName>style.visibility</p:attrName>
                                        </p:attrNameLst>
                                      </p:cBhvr>
                                      <p:to>
                                        <p:strVal val="visible"/>
                                      </p:to>
                                    </p:set>
                                    <p:animEffect transition="in" filter="dissolve">
                                      <p:cBhvr>
                                        <p:cTn id="126" dur="500"/>
                                        <p:tgtEl>
                                          <p:spTgt spid="126"/>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127"/>
                                        </p:tgtEl>
                                        <p:attrNameLst>
                                          <p:attrName>style.visibility</p:attrName>
                                        </p:attrNameLst>
                                      </p:cBhvr>
                                      <p:to>
                                        <p:strVal val="visible"/>
                                      </p:to>
                                    </p:set>
                                    <p:animEffect transition="in" filter="dissolve">
                                      <p:cBhvr>
                                        <p:cTn id="129" dur="500"/>
                                        <p:tgtEl>
                                          <p:spTgt spid="127"/>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128"/>
                                        </p:tgtEl>
                                        <p:attrNameLst>
                                          <p:attrName>style.visibility</p:attrName>
                                        </p:attrNameLst>
                                      </p:cBhvr>
                                      <p:to>
                                        <p:strVal val="visible"/>
                                      </p:to>
                                    </p:set>
                                    <p:animEffect transition="in" filter="dissolve">
                                      <p:cBhvr>
                                        <p:cTn id="132" dur="500"/>
                                        <p:tgtEl>
                                          <p:spTgt spid="128"/>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129"/>
                                        </p:tgtEl>
                                        <p:attrNameLst>
                                          <p:attrName>style.visibility</p:attrName>
                                        </p:attrNameLst>
                                      </p:cBhvr>
                                      <p:to>
                                        <p:strVal val="visible"/>
                                      </p:to>
                                    </p:set>
                                    <p:animEffect transition="in" filter="dissolve">
                                      <p:cBhvr>
                                        <p:cTn id="135" dur="500"/>
                                        <p:tgtEl>
                                          <p:spTgt spid="129"/>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130"/>
                                        </p:tgtEl>
                                        <p:attrNameLst>
                                          <p:attrName>style.visibility</p:attrName>
                                        </p:attrNameLst>
                                      </p:cBhvr>
                                      <p:to>
                                        <p:strVal val="visible"/>
                                      </p:to>
                                    </p:set>
                                    <p:animEffect transition="in" filter="dissolve">
                                      <p:cBhvr>
                                        <p:cTn id="138" dur="500"/>
                                        <p:tgtEl>
                                          <p:spTgt spid="130"/>
                                        </p:tgtEl>
                                      </p:cBhvr>
                                    </p:animEffect>
                                  </p:childTnLst>
                                </p:cTn>
                              </p:par>
                            </p:childTnLst>
                          </p:cTn>
                        </p:par>
                      </p:childTnLst>
                    </p:cTn>
                  </p:par>
                  <p:par>
                    <p:cTn id="139" fill="hold">
                      <p:stCondLst>
                        <p:cond delay="indefinite"/>
                      </p:stCondLst>
                      <p:childTnLst>
                        <p:par>
                          <p:cTn id="140" fill="hold">
                            <p:stCondLst>
                              <p:cond delay="0"/>
                            </p:stCondLst>
                            <p:childTnLst>
                              <p:par>
                                <p:cTn id="141" presetID="9" presetClass="entr" presetSubtype="0" fill="hold" nodeType="clickEffect">
                                  <p:stCondLst>
                                    <p:cond delay="0"/>
                                  </p:stCondLst>
                                  <p:childTnLst>
                                    <p:set>
                                      <p:cBhvr>
                                        <p:cTn id="142" dur="1" fill="hold">
                                          <p:stCondLst>
                                            <p:cond delay="0"/>
                                          </p:stCondLst>
                                        </p:cTn>
                                        <p:tgtEl>
                                          <p:spTgt spid="131">
                                            <p:txEl>
                                              <p:pRg st="0" end="0"/>
                                            </p:txEl>
                                          </p:spTgt>
                                        </p:tgtEl>
                                        <p:attrNameLst>
                                          <p:attrName>style.visibility</p:attrName>
                                        </p:attrNameLst>
                                      </p:cBhvr>
                                      <p:to>
                                        <p:strVal val="visible"/>
                                      </p:to>
                                    </p:set>
                                    <p:animEffect transition="in" filter="dissolve">
                                      <p:cBhvr>
                                        <p:cTn id="143" dur="500"/>
                                        <p:tgtEl>
                                          <p:spTgt spid="131">
                                            <p:txEl>
                                              <p:pRg st="0" end="0"/>
                                            </p:txEl>
                                          </p:spTgt>
                                        </p:tgtEl>
                                      </p:cBhvr>
                                    </p:animEffect>
                                  </p:childTnLst>
                                </p:cTn>
                              </p:par>
                              <p:par>
                                <p:cTn id="144" presetID="9" presetClass="entr" presetSubtype="0" fill="hold" nodeType="withEffect">
                                  <p:stCondLst>
                                    <p:cond delay="0"/>
                                  </p:stCondLst>
                                  <p:childTnLst>
                                    <p:set>
                                      <p:cBhvr>
                                        <p:cTn id="145" dur="1" fill="hold">
                                          <p:stCondLst>
                                            <p:cond delay="0"/>
                                          </p:stCondLst>
                                        </p:cTn>
                                        <p:tgtEl>
                                          <p:spTgt spid="131">
                                            <p:txEl>
                                              <p:pRg st="1" end="1"/>
                                            </p:txEl>
                                          </p:spTgt>
                                        </p:tgtEl>
                                        <p:attrNameLst>
                                          <p:attrName>style.visibility</p:attrName>
                                        </p:attrNameLst>
                                      </p:cBhvr>
                                      <p:to>
                                        <p:strVal val="visible"/>
                                      </p:to>
                                    </p:set>
                                    <p:animEffect transition="in" filter="dissolve">
                                      <p:cBhvr>
                                        <p:cTn id="146" dur="500"/>
                                        <p:tgtEl>
                                          <p:spTgt spid="131">
                                            <p:txEl>
                                              <p:pRg st="1" end="1"/>
                                            </p:txEl>
                                          </p:spTgt>
                                        </p:tgtEl>
                                      </p:cBhvr>
                                    </p:animEffect>
                                  </p:childTnLst>
                                </p:cTn>
                              </p:par>
                            </p:childTnLst>
                          </p:cTn>
                        </p:par>
                      </p:childTnLst>
                    </p:cTn>
                  </p:par>
                  <p:par>
                    <p:cTn id="147" fill="hold">
                      <p:stCondLst>
                        <p:cond delay="indefinite"/>
                      </p:stCondLst>
                      <p:childTnLst>
                        <p:par>
                          <p:cTn id="148" fill="hold">
                            <p:stCondLst>
                              <p:cond delay="0"/>
                            </p:stCondLst>
                            <p:childTnLst>
                              <p:par>
                                <p:cTn id="149" presetID="9" presetClass="entr" presetSubtype="0" fill="hold" nodeType="clickEffect">
                                  <p:stCondLst>
                                    <p:cond delay="0"/>
                                  </p:stCondLst>
                                  <p:childTnLst>
                                    <p:set>
                                      <p:cBhvr>
                                        <p:cTn id="150" dur="1" fill="hold">
                                          <p:stCondLst>
                                            <p:cond delay="0"/>
                                          </p:stCondLst>
                                        </p:cTn>
                                        <p:tgtEl>
                                          <p:spTgt spid="131">
                                            <p:txEl>
                                              <p:pRg st="2" end="2"/>
                                            </p:txEl>
                                          </p:spTgt>
                                        </p:tgtEl>
                                        <p:attrNameLst>
                                          <p:attrName>style.visibility</p:attrName>
                                        </p:attrNameLst>
                                      </p:cBhvr>
                                      <p:to>
                                        <p:strVal val="visible"/>
                                      </p:to>
                                    </p:set>
                                    <p:animEffect transition="in" filter="dissolve">
                                      <p:cBhvr>
                                        <p:cTn id="151" dur="500"/>
                                        <p:tgtEl>
                                          <p:spTgt spid="131">
                                            <p:txEl>
                                              <p:pRg st="2" end="2"/>
                                            </p:txEl>
                                          </p:spTgt>
                                        </p:tgtEl>
                                      </p:cBhvr>
                                    </p:animEffect>
                                  </p:childTnLst>
                                </p:cTn>
                              </p:par>
                              <p:par>
                                <p:cTn id="152" presetID="9" presetClass="entr" presetSubtype="0" fill="hold" nodeType="withEffect">
                                  <p:stCondLst>
                                    <p:cond delay="0"/>
                                  </p:stCondLst>
                                  <p:childTnLst>
                                    <p:set>
                                      <p:cBhvr>
                                        <p:cTn id="153" dur="1" fill="hold">
                                          <p:stCondLst>
                                            <p:cond delay="0"/>
                                          </p:stCondLst>
                                        </p:cTn>
                                        <p:tgtEl>
                                          <p:spTgt spid="131">
                                            <p:txEl>
                                              <p:pRg st="3" end="3"/>
                                            </p:txEl>
                                          </p:spTgt>
                                        </p:tgtEl>
                                        <p:attrNameLst>
                                          <p:attrName>style.visibility</p:attrName>
                                        </p:attrNameLst>
                                      </p:cBhvr>
                                      <p:to>
                                        <p:strVal val="visible"/>
                                      </p:to>
                                    </p:set>
                                    <p:animEffect transition="in" filter="dissolve">
                                      <p:cBhvr>
                                        <p:cTn id="154" dur="500"/>
                                        <p:tgtEl>
                                          <p:spTgt spid="1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39" grpId="0"/>
      <p:bldP spid="71" grpId="0"/>
      <p:bldP spid="74" grpId="0" animBg="1"/>
      <p:bldP spid="75" grpId="0" animBg="1"/>
      <p:bldP spid="81" grpId="0" animBg="1"/>
      <p:bldP spid="82" grpId="0" animBg="1"/>
      <p:bldP spid="83" grpId="0" animBg="1"/>
      <p:bldP spid="94" grpId="0" animBg="1"/>
      <p:bldP spid="95" grpId="0" animBg="1"/>
      <p:bldP spid="96" grpId="0" animBg="1"/>
      <p:bldP spid="98" grpId="0" animBg="1"/>
      <p:bldP spid="99" grpId="0" animBg="1"/>
      <p:bldP spid="100" grpId="0" animBg="1"/>
      <p:bldP spid="101" grpId="0" animBg="1"/>
      <p:bldP spid="102" grpId="0" animBg="1"/>
      <p:bldP spid="106" grpId="0" animBg="1"/>
      <p:bldP spid="107" grpId="0" animBg="1"/>
      <p:bldP spid="108" grpId="0" animBg="1"/>
      <p:bldP spid="123" grpId="0" animBg="1"/>
      <p:bldP spid="124" grpId="0" animBg="1"/>
      <p:bldP spid="125" grpId="0" animBg="1"/>
      <p:bldP spid="126" grpId="0" animBg="1"/>
      <p:bldP spid="127" grpId="0" animBg="1"/>
      <p:bldP spid="128" grpId="0" animBg="1"/>
      <p:bldP spid="129" grpId="0" animBg="1"/>
      <p:bldP spid="13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E7E20-5BCA-1AFE-7B17-11312BCAF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11A3E-1B39-065A-906C-B60FA8F7905F}"/>
              </a:ext>
            </a:extLst>
          </p:cNvPr>
          <p:cNvSpPr>
            <a:spLocks noGrp="1"/>
          </p:cNvSpPr>
          <p:nvPr>
            <p:ph type="title"/>
          </p:nvPr>
        </p:nvSpPr>
        <p:spPr/>
        <p:txBody>
          <a:bodyPr>
            <a:normAutofit/>
          </a:bodyPr>
          <a:lstStyle/>
          <a:p>
            <a:r>
              <a:rPr lang="en-GB" dirty="0"/>
              <a:t>Bellman-Ford Algorithm</a:t>
            </a:r>
            <a:endParaRPr lang="en-SE" dirty="0"/>
          </a:p>
        </p:txBody>
      </p:sp>
      <p:sp>
        <p:nvSpPr>
          <p:cNvPr id="3" name="Content Placeholder 2">
            <a:extLst>
              <a:ext uri="{FF2B5EF4-FFF2-40B4-BE49-F238E27FC236}">
                <a16:creationId xmlns:a16="http://schemas.microsoft.com/office/drawing/2014/main" id="{E79B1F46-CB10-24D7-B4EF-73BCC5C0D8C2}"/>
              </a:ext>
            </a:extLst>
          </p:cNvPr>
          <p:cNvSpPr>
            <a:spLocks noGrp="1"/>
          </p:cNvSpPr>
          <p:nvPr>
            <p:ph idx="1"/>
          </p:nvPr>
        </p:nvSpPr>
        <p:spPr>
          <a:xfrm>
            <a:off x="338635" y="1208315"/>
            <a:ext cx="3878125" cy="4247606"/>
          </a:xfrm>
        </p:spPr>
        <p:txBody>
          <a:bodyPr>
            <a:normAutofit fontScale="92500"/>
          </a:bodyPr>
          <a:lstStyle/>
          <a:p>
            <a:pPr algn="l" fontAlgn="base">
              <a:buFont typeface="Arial" panose="020B0604020202020204" pitchFamily="34" charset="0"/>
              <a:buChar char="•"/>
            </a:pPr>
            <a:r>
              <a:rPr lang="en-GB" b="0" i="0" dirty="0">
                <a:solidFill>
                  <a:srgbClr val="273239"/>
                </a:solidFill>
                <a:effectLst/>
                <a:latin typeface="Nunito" pitchFamily="2" charset="0"/>
              </a:rPr>
              <a:t>Initialize distance array </a:t>
            </a:r>
            <a:r>
              <a:rPr lang="en-GB" b="0" i="0" dirty="0" err="1">
                <a:solidFill>
                  <a:srgbClr val="273239"/>
                </a:solidFill>
                <a:effectLst/>
                <a:latin typeface="Nunito" pitchFamily="2" charset="0"/>
              </a:rPr>
              <a:t>dist</a:t>
            </a:r>
            <a:r>
              <a:rPr lang="en-GB" b="0" i="0" dirty="0">
                <a:solidFill>
                  <a:srgbClr val="273239"/>
                </a:solidFill>
                <a:effectLst/>
                <a:latin typeface="Nunito" pitchFamily="2" charset="0"/>
              </a:rPr>
              <a:t>[] for each vertex ‘</a:t>
            </a:r>
            <a:r>
              <a:rPr lang="en-GB" b="1" i="0" dirty="0">
                <a:solidFill>
                  <a:srgbClr val="273239"/>
                </a:solidFill>
                <a:effectLst/>
                <a:latin typeface="Nunito" pitchFamily="2" charset="0"/>
              </a:rPr>
              <a:t>v</a:t>
            </a:r>
            <a:r>
              <a:rPr lang="en-GB" b="0" i="0" dirty="0">
                <a:solidFill>
                  <a:srgbClr val="273239"/>
                </a:solidFill>
                <a:effectLst/>
                <a:latin typeface="Nunito" pitchFamily="2" charset="0"/>
              </a:rPr>
              <a:t>‘ as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 = INFINITY</a:t>
            </a:r>
            <a:r>
              <a:rPr lang="en-GB" b="0" i="0" dirty="0">
                <a:solidFill>
                  <a:srgbClr val="273239"/>
                </a:solidFill>
                <a:effectLst/>
                <a:latin typeface="Nunito" pitchFamily="2" charset="0"/>
              </a:rPr>
              <a:t>.</a:t>
            </a:r>
          </a:p>
          <a:p>
            <a:pPr algn="l" fontAlgn="base">
              <a:buFont typeface="Arial" panose="020B0604020202020204" pitchFamily="34" charset="0"/>
              <a:buChar char="•"/>
            </a:pPr>
            <a:r>
              <a:rPr lang="en-GB" b="0" i="0" dirty="0">
                <a:solidFill>
                  <a:srgbClr val="273239"/>
                </a:solidFill>
                <a:effectLst/>
                <a:latin typeface="Nunito" pitchFamily="2" charset="0"/>
              </a:rPr>
              <a:t>Assume any vertex (let’s say ‘0’) as source and assign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 = 0</a:t>
            </a:r>
            <a:r>
              <a:rPr lang="en-GB" b="0" i="0" dirty="0">
                <a:solidFill>
                  <a:srgbClr val="273239"/>
                </a:solidFill>
                <a:effectLst/>
                <a:latin typeface="Nunito" pitchFamily="2" charset="0"/>
              </a:rPr>
              <a:t>.</a:t>
            </a:r>
          </a:p>
          <a:p>
            <a:pPr algn="l" fontAlgn="base">
              <a:buFont typeface="Arial" panose="020B0604020202020204" pitchFamily="34" charset="0"/>
              <a:buChar char="•"/>
            </a:pPr>
            <a:r>
              <a:rPr lang="en-GB" b="0" i="0" dirty="0">
                <a:solidFill>
                  <a:srgbClr val="273239"/>
                </a:solidFill>
                <a:effectLst/>
                <a:latin typeface="Nunito" pitchFamily="2" charset="0"/>
              </a:rPr>
              <a:t>Relax all the </a:t>
            </a:r>
            <a:r>
              <a:rPr lang="en-GB" b="1" i="0" dirty="0">
                <a:solidFill>
                  <a:srgbClr val="273239"/>
                </a:solidFill>
                <a:effectLst/>
                <a:latin typeface="Nunito" pitchFamily="2" charset="0"/>
              </a:rPr>
              <a:t>edges(</a:t>
            </a:r>
            <a:r>
              <a:rPr lang="en-GB" b="1" i="0" dirty="0" err="1">
                <a:solidFill>
                  <a:srgbClr val="273239"/>
                </a:solidFill>
                <a:effectLst/>
                <a:latin typeface="Nunito" pitchFamily="2" charset="0"/>
              </a:rPr>
              <a:t>u,v,weight</a:t>
            </a:r>
            <a:r>
              <a:rPr lang="en-GB" b="1" i="0" dirty="0">
                <a:solidFill>
                  <a:srgbClr val="273239"/>
                </a:solidFill>
                <a:effectLst/>
                <a:latin typeface="Nunito" pitchFamily="2" charset="0"/>
              </a:rPr>
              <a:t>) N-1</a:t>
            </a:r>
            <a:r>
              <a:rPr lang="en-GB" b="0" i="0" dirty="0">
                <a:solidFill>
                  <a:srgbClr val="273239"/>
                </a:solidFill>
                <a:effectLst/>
                <a:latin typeface="Nunito" pitchFamily="2"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 = minimum(</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 distance[u] + weight)</a:t>
            </a:r>
            <a:endParaRPr lang="en-GB" b="0" i="0" dirty="0">
              <a:solidFill>
                <a:srgbClr val="273239"/>
              </a:solidFill>
              <a:effectLst/>
              <a:latin typeface="Nunito" pitchFamily="2" charset="0"/>
            </a:endParaRPr>
          </a:p>
        </p:txBody>
      </p:sp>
      <p:sp>
        <p:nvSpPr>
          <p:cNvPr id="9" name="object 3">
            <a:extLst>
              <a:ext uri="{FF2B5EF4-FFF2-40B4-BE49-F238E27FC236}">
                <a16:creationId xmlns:a16="http://schemas.microsoft.com/office/drawing/2014/main" id="{79D629DE-4C51-C937-98B3-51BDC08FFB1C}"/>
              </a:ext>
            </a:extLst>
          </p:cNvPr>
          <p:cNvSpPr/>
          <p:nvPr/>
        </p:nvSpPr>
        <p:spPr>
          <a:xfrm>
            <a:off x="4144399" y="4059316"/>
            <a:ext cx="4608422" cy="1396604"/>
          </a:xfrm>
          <a:custGeom>
            <a:avLst/>
            <a:gdLst/>
            <a:ahLst/>
            <a:cxnLst/>
            <a:rect l="l" t="t" r="r" b="b"/>
            <a:pathLst>
              <a:path w="6578600" h="1739900">
                <a:moveTo>
                  <a:pt x="0" y="0"/>
                </a:moveTo>
                <a:lnTo>
                  <a:pt x="6578600" y="0"/>
                </a:lnTo>
                <a:lnTo>
                  <a:pt x="6578600" y="1739900"/>
                </a:lnTo>
                <a:lnTo>
                  <a:pt x="0" y="1739900"/>
                </a:lnTo>
                <a:lnTo>
                  <a:pt x="0" y="0"/>
                </a:lnTo>
                <a:close/>
              </a:path>
            </a:pathLst>
          </a:custGeom>
          <a:solidFill>
            <a:schemeClr val="accent1">
              <a:lumMod val="20000"/>
              <a:lumOff val="80000"/>
            </a:schemeClr>
          </a:solidFill>
        </p:spPr>
        <p:txBody>
          <a:bodyPr wrap="square" lIns="0" tIns="0" rIns="0" bIns="0" rtlCol="0"/>
          <a:lstStyle/>
          <a:p>
            <a:endParaRPr/>
          </a:p>
        </p:txBody>
      </p:sp>
      <p:sp>
        <p:nvSpPr>
          <p:cNvPr id="10" name="object 6">
            <a:extLst>
              <a:ext uri="{FF2B5EF4-FFF2-40B4-BE49-F238E27FC236}">
                <a16:creationId xmlns:a16="http://schemas.microsoft.com/office/drawing/2014/main" id="{3ABDF862-92C4-E5D3-0F97-B4796404557C}"/>
              </a:ext>
            </a:extLst>
          </p:cNvPr>
          <p:cNvSpPr txBox="1"/>
          <p:nvPr/>
        </p:nvSpPr>
        <p:spPr>
          <a:xfrm>
            <a:off x="7995373" y="4685223"/>
            <a:ext cx="1148627" cy="777136"/>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8D3124"/>
                </a:solidFill>
                <a:latin typeface="Trebuchet MS"/>
                <a:cs typeface="Trebuchet MS"/>
              </a:rPr>
              <a:t>pass</a:t>
            </a:r>
            <a:r>
              <a:rPr sz="1600" spc="120" dirty="0">
                <a:solidFill>
                  <a:srgbClr val="8D3124"/>
                </a:solidFill>
                <a:latin typeface="Trebuchet MS"/>
                <a:cs typeface="Trebuchet MS"/>
              </a:rPr>
              <a:t> </a:t>
            </a:r>
            <a:r>
              <a:rPr sz="1600" dirty="0" err="1">
                <a:solidFill>
                  <a:srgbClr val="8D3124"/>
                </a:solidFill>
                <a:latin typeface="Trebuchet MS"/>
              </a:rPr>
              <a:t>i</a:t>
            </a:r>
            <a:r>
              <a:rPr sz="1600" dirty="0">
                <a:solidFill>
                  <a:srgbClr val="8D3124"/>
                </a:solidFill>
                <a:latin typeface="Trebuchet MS"/>
              </a:rPr>
              <a:t> </a:t>
            </a:r>
            <a:endParaRPr lang="en-GB" sz="1600" dirty="0">
              <a:solidFill>
                <a:srgbClr val="8D3124"/>
              </a:solidFill>
              <a:latin typeface="Trebuchet MS"/>
            </a:endParaRPr>
          </a:p>
          <a:p>
            <a:pPr marL="12700">
              <a:lnSpc>
                <a:spcPct val="100000"/>
              </a:lnSpc>
              <a:spcBef>
                <a:spcPts val="100"/>
              </a:spcBef>
            </a:pPr>
            <a:r>
              <a:rPr sz="1600" dirty="0">
                <a:solidFill>
                  <a:srgbClr val="8D3124"/>
                </a:solidFill>
                <a:latin typeface="Trebuchet MS"/>
              </a:rPr>
              <a:t>(relax </a:t>
            </a:r>
            <a:endParaRPr lang="en-GB" sz="1600" dirty="0">
              <a:solidFill>
                <a:srgbClr val="8D3124"/>
              </a:solidFill>
              <a:latin typeface="Trebuchet MS"/>
            </a:endParaRPr>
          </a:p>
          <a:p>
            <a:pPr marL="12700">
              <a:lnSpc>
                <a:spcPct val="100000"/>
              </a:lnSpc>
              <a:spcBef>
                <a:spcPts val="100"/>
              </a:spcBef>
            </a:pPr>
            <a:r>
              <a:rPr sz="1600" dirty="0">
                <a:solidFill>
                  <a:srgbClr val="8D3124"/>
                </a:solidFill>
                <a:latin typeface="Trebuchet MS"/>
              </a:rPr>
              <a:t>each edge)</a:t>
            </a:r>
          </a:p>
        </p:txBody>
      </p:sp>
      <p:sp>
        <p:nvSpPr>
          <p:cNvPr id="11" name="object 7">
            <a:extLst>
              <a:ext uri="{FF2B5EF4-FFF2-40B4-BE49-F238E27FC236}">
                <a16:creationId xmlns:a16="http://schemas.microsoft.com/office/drawing/2014/main" id="{5F75D5A5-D99E-E0F3-3AE8-E3898EB49CF5}"/>
              </a:ext>
            </a:extLst>
          </p:cNvPr>
          <p:cNvSpPr/>
          <p:nvPr/>
        </p:nvSpPr>
        <p:spPr>
          <a:xfrm>
            <a:off x="7439537" y="4574368"/>
            <a:ext cx="45719" cy="639790"/>
          </a:xfrm>
          <a:custGeom>
            <a:avLst/>
            <a:gdLst/>
            <a:ahLst/>
            <a:cxnLst/>
            <a:rect l="l" t="t" r="r" b="b"/>
            <a:pathLst>
              <a:path h="993140">
                <a:moveTo>
                  <a:pt x="0" y="0"/>
                </a:moveTo>
                <a:lnTo>
                  <a:pt x="0" y="992555"/>
                </a:lnTo>
              </a:path>
            </a:pathLst>
          </a:custGeom>
          <a:ln w="25400">
            <a:solidFill>
              <a:srgbClr val="8D3124"/>
            </a:solidFill>
          </a:ln>
        </p:spPr>
        <p:txBody>
          <a:bodyPr wrap="square" lIns="0" tIns="0" rIns="0" bIns="0" rtlCol="0"/>
          <a:lstStyle/>
          <a:p>
            <a:endParaRPr/>
          </a:p>
        </p:txBody>
      </p:sp>
      <p:sp>
        <p:nvSpPr>
          <p:cNvPr id="12" name="object 8">
            <a:extLst>
              <a:ext uri="{FF2B5EF4-FFF2-40B4-BE49-F238E27FC236}">
                <a16:creationId xmlns:a16="http://schemas.microsoft.com/office/drawing/2014/main" id="{46ADF0A6-E1E9-EC79-C88D-D058A7840DEB}"/>
              </a:ext>
            </a:extLst>
          </p:cNvPr>
          <p:cNvSpPr/>
          <p:nvPr/>
        </p:nvSpPr>
        <p:spPr>
          <a:xfrm>
            <a:off x="4492742" y="1231919"/>
            <a:ext cx="4013003" cy="2265129"/>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13" name="object 8">
            <a:extLst>
              <a:ext uri="{FF2B5EF4-FFF2-40B4-BE49-F238E27FC236}">
                <a16:creationId xmlns:a16="http://schemas.microsoft.com/office/drawing/2014/main" id="{6D48A804-1AB7-2A24-CC35-246F7DE0AEFE}"/>
              </a:ext>
            </a:extLst>
          </p:cNvPr>
          <p:cNvSpPr/>
          <p:nvPr/>
        </p:nvSpPr>
        <p:spPr>
          <a:xfrm>
            <a:off x="4581261" y="1307420"/>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endParaRPr sz="1266"/>
          </a:p>
        </p:txBody>
      </p:sp>
      <p:sp>
        <p:nvSpPr>
          <p:cNvPr id="14" name="object 9">
            <a:extLst>
              <a:ext uri="{FF2B5EF4-FFF2-40B4-BE49-F238E27FC236}">
                <a16:creationId xmlns:a16="http://schemas.microsoft.com/office/drawing/2014/main" id="{3395C796-2838-DF83-7DE4-4C573C66DDA2}"/>
              </a:ext>
            </a:extLst>
          </p:cNvPr>
          <p:cNvSpPr txBox="1"/>
          <p:nvPr/>
        </p:nvSpPr>
        <p:spPr>
          <a:xfrm>
            <a:off x="4950555" y="1333262"/>
            <a:ext cx="3464475" cy="1871065"/>
          </a:xfrm>
          <a:prstGeom prst="rect">
            <a:avLst/>
          </a:prstGeom>
          <a:noFill/>
        </p:spPr>
        <p:txBody>
          <a:bodyPr vert="horz" wrap="square" lIns="0" tIns="8930" rIns="0" bIns="0" rtlCol="0">
            <a:spAutoFit/>
          </a:bodyPr>
          <a:lstStyle/>
          <a:p>
            <a:pPr>
              <a:spcBef>
                <a:spcPts val="300"/>
              </a:spcBef>
              <a:spcAft>
                <a:spcPts val="300"/>
              </a:spcAft>
            </a:pPr>
            <a:r>
              <a:rPr lang="en-US" sz="1600" b="1" dirty="0">
                <a:solidFill>
                  <a:srgbClr val="8D3124"/>
                </a:solidFill>
                <a:latin typeface="Times New Roman" panose="02020603050405020304" pitchFamily="18" charset="0"/>
                <a:cs typeface="Times New Roman" panose="02020603050405020304" pitchFamily="18" charset="0"/>
              </a:rPr>
              <a:t>Bellman–Ford algorithm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For each vertex v: </a:t>
            </a:r>
            <a:r>
              <a:rPr lang="en-US" sz="1600" b="1" dirty="0" err="1">
                <a:latin typeface="Times New Roman" panose="02020603050405020304" pitchFamily="18" charset="0"/>
                <a:cs typeface="Times New Roman" panose="02020603050405020304" pitchFamily="18" charset="0"/>
              </a:rPr>
              <a:t>distTo</a:t>
            </a:r>
            <a:r>
              <a:rPr lang="en-US" sz="1600" b="1"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For each vertex v: </a:t>
            </a:r>
            <a:r>
              <a:rPr lang="en-US" sz="1600" b="1" dirty="0" err="1">
                <a:latin typeface="Times New Roman" panose="02020603050405020304" pitchFamily="18" charset="0"/>
                <a:cs typeface="Times New Roman" panose="02020603050405020304" pitchFamily="18" charset="0"/>
              </a:rPr>
              <a:t>edgeTo</a:t>
            </a:r>
            <a:r>
              <a:rPr lang="en-US" sz="1600" b="1"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b="1" dirty="0" err="1">
                <a:latin typeface="Times New Roman" panose="02020603050405020304" pitchFamily="18" charset="0"/>
                <a:cs typeface="Times New Roman" panose="02020603050405020304" pitchFamily="18" charset="0"/>
              </a:rPr>
              <a:t>distTo</a:t>
            </a:r>
            <a:r>
              <a:rPr lang="en-US" sz="1600" b="1"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Repeat V-1 times:</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	- Relax each edge. </a:t>
            </a:r>
            <a:endParaRPr lang="en-US" sz="1600" b="1" dirty="0">
              <a:effectLst/>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31892020-4C17-AB94-299C-287D55441E01}"/>
              </a:ext>
            </a:extLst>
          </p:cNvPr>
          <p:cNvCxnSpPr>
            <a:cxnSpLocks/>
          </p:cNvCxnSpPr>
          <p:nvPr/>
        </p:nvCxnSpPr>
        <p:spPr>
          <a:xfrm>
            <a:off x="4664281" y="1645087"/>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C514E47-BB83-3DDD-7243-3750B635BA43}"/>
              </a:ext>
            </a:extLst>
          </p:cNvPr>
          <p:cNvCxnSpPr>
            <a:cxnSpLocks/>
          </p:cNvCxnSpPr>
          <p:nvPr/>
        </p:nvCxnSpPr>
        <p:spPr>
          <a:xfrm>
            <a:off x="4664281" y="3280241"/>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11395854-BC10-7309-DD11-B441A275C38D}"/>
              </a:ext>
            </a:extLst>
          </p:cNvPr>
          <p:cNvSpPr/>
          <p:nvPr/>
        </p:nvSpPr>
        <p:spPr>
          <a:xfrm>
            <a:off x="4216760" y="4187076"/>
            <a:ext cx="4654626" cy="1107996"/>
          </a:xfrm>
          <a:prstGeom prst="rect">
            <a:avLst/>
          </a:prstGeom>
        </p:spPr>
        <p:txBody>
          <a:bodyPr wrap="square">
            <a:spAutoFit/>
          </a:bodyPr>
          <a:lstStyle/>
          <a:p>
            <a:pPr>
              <a:spcBef>
                <a:spcPts val="200"/>
              </a:spcBef>
              <a:spcAft>
                <a:spcPts val="200"/>
              </a:spcAft>
            </a:pPr>
            <a:r>
              <a:rPr lang="en-US" sz="1400" dirty="0">
                <a:latin typeface="Menlo" panose="020B0609030804020204" pitchFamily="49" charset="0"/>
                <a:ea typeface="Menlo" panose="020B0609030804020204" pitchFamily="49" charset="0"/>
                <a:cs typeface="Menlo" panose="020B0609030804020204" pitchFamily="49" charset="0"/>
              </a:rPr>
              <a:t>for (</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 1; </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&lt; G.V(); </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a:t>
            </a:r>
          </a:p>
          <a:p>
            <a:pPr>
              <a:spcBef>
                <a:spcPts val="200"/>
              </a:spcBef>
              <a:spcAft>
                <a:spcPts val="200"/>
              </a:spcAft>
            </a:pPr>
            <a:r>
              <a:rPr lang="en-US" sz="1400" dirty="0">
                <a:latin typeface="Menlo" panose="020B0609030804020204" pitchFamily="49" charset="0"/>
                <a:ea typeface="Menlo" panose="020B0609030804020204" pitchFamily="49" charset="0"/>
                <a:cs typeface="Menlo" panose="020B0609030804020204" pitchFamily="49" charset="0"/>
              </a:rPr>
              <a:t>	for (</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v = 0; v &lt; G.V(); v++) </a:t>
            </a:r>
          </a:p>
          <a:p>
            <a:pPr>
              <a:spcBef>
                <a:spcPts val="200"/>
              </a:spcBef>
              <a:spcAft>
                <a:spcPts val="200"/>
              </a:spcAft>
            </a:pPr>
            <a:r>
              <a:rPr lang="en-US" sz="1400" dirty="0">
                <a:latin typeface="Menlo" panose="020B0609030804020204" pitchFamily="49" charset="0"/>
                <a:ea typeface="Menlo" panose="020B0609030804020204" pitchFamily="49" charset="0"/>
                <a:cs typeface="Menlo" panose="020B0609030804020204" pitchFamily="49" charset="0"/>
              </a:rPr>
              <a:t>		for (</a:t>
            </a:r>
            <a:r>
              <a:rPr lang="en-US" sz="1400" dirty="0" err="1">
                <a:latin typeface="Menlo" panose="020B0609030804020204" pitchFamily="49" charset="0"/>
                <a:ea typeface="Menlo" panose="020B0609030804020204" pitchFamily="49" charset="0"/>
                <a:cs typeface="Menlo" panose="020B0609030804020204" pitchFamily="49" charset="0"/>
              </a:rPr>
              <a:t>DirectedEdge</a:t>
            </a:r>
            <a:r>
              <a:rPr lang="en-US" sz="1400" dirty="0">
                <a:latin typeface="Menlo" panose="020B0609030804020204" pitchFamily="49" charset="0"/>
                <a:ea typeface="Menlo" panose="020B0609030804020204" pitchFamily="49" charset="0"/>
                <a:cs typeface="Menlo" panose="020B0609030804020204" pitchFamily="49" charset="0"/>
              </a:rPr>
              <a:t> e : </a:t>
            </a:r>
            <a:r>
              <a:rPr lang="en-US" sz="1400" dirty="0" err="1">
                <a:latin typeface="Menlo" panose="020B0609030804020204" pitchFamily="49" charset="0"/>
                <a:ea typeface="Menlo" panose="020B0609030804020204" pitchFamily="49" charset="0"/>
                <a:cs typeface="Menlo" panose="020B0609030804020204" pitchFamily="49" charset="0"/>
              </a:rPr>
              <a:t>G.adj</a:t>
            </a:r>
            <a:r>
              <a:rPr lang="en-US" sz="1400" dirty="0">
                <a:latin typeface="Menlo" panose="020B0609030804020204" pitchFamily="49" charset="0"/>
                <a:ea typeface="Menlo" panose="020B0609030804020204" pitchFamily="49" charset="0"/>
                <a:cs typeface="Menlo" panose="020B0609030804020204" pitchFamily="49" charset="0"/>
              </a:rPr>
              <a:t>(v)) </a:t>
            </a:r>
          </a:p>
          <a:p>
            <a:pPr>
              <a:spcBef>
                <a:spcPts val="200"/>
              </a:spcBef>
              <a:spcAft>
                <a:spcPts val="200"/>
              </a:spcAft>
            </a:pPr>
            <a:r>
              <a:rPr lang="en-US" sz="1400" dirty="0">
                <a:latin typeface="Menlo" panose="020B0609030804020204" pitchFamily="49" charset="0"/>
                <a:ea typeface="Menlo" panose="020B0609030804020204" pitchFamily="49" charset="0"/>
                <a:cs typeface="Menlo" panose="020B0609030804020204" pitchFamily="49" charset="0"/>
              </a:rPr>
              <a:t>			relax(e); </a:t>
            </a:r>
            <a:endParaRPr lang="en-US" sz="1400" dirty="0">
              <a:effectLst/>
              <a:latin typeface="Menlo" panose="020B0609030804020204" pitchFamily="49" charset="0"/>
              <a:ea typeface="Menlo" panose="020B0609030804020204" pitchFamily="49" charset="0"/>
              <a:cs typeface="Menlo" panose="020B0609030804020204" pitchFamily="49" charset="0"/>
            </a:endParaRPr>
          </a:p>
        </p:txBody>
      </p:sp>
      <p:cxnSp>
        <p:nvCxnSpPr>
          <p:cNvPr id="18" name="Straight Arrow Connector 17">
            <a:extLst>
              <a:ext uri="{FF2B5EF4-FFF2-40B4-BE49-F238E27FC236}">
                <a16:creationId xmlns:a16="http://schemas.microsoft.com/office/drawing/2014/main" id="{C0F33C52-214D-82F6-1D60-C3C6865C15C9}"/>
              </a:ext>
            </a:extLst>
          </p:cNvPr>
          <p:cNvCxnSpPr>
            <a:cxnSpLocks/>
          </p:cNvCxnSpPr>
          <p:nvPr/>
        </p:nvCxnSpPr>
        <p:spPr>
          <a:xfrm flipH="1">
            <a:off x="7540055" y="4828232"/>
            <a:ext cx="379817" cy="0"/>
          </a:xfrm>
          <a:prstGeom prst="straightConnector1">
            <a:avLst/>
          </a:prstGeom>
          <a:ln w="28575">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C3192EFB-6D41-85F1-AA1B-65063E50C0F9}"/>
              </a:ext>
            </a:extLst>
          </p:cNvPr>
          <p:cNvSpPr txBox="1"/>
          <p:nvPr/>
        </p:nvSpPr>
        <p:spPr>
          <a:xfrm>
            <a:off x="1127511" y="5469389"/>
            <a:ext cx="6907500" cy="135421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dirty="0"/>
              <a:t>Time complexity for connected graph: Best Case: O(E), when distance array after 1st and 2nd relaxation are same , we can simply stop further processing</a:t>
            </a:r>
          </a:p>
          <a:p>
            <a:pPr lvl="1"/>
            <a:r>
              <a:rPr lang="en-GB" sz="1400" dirty="0"/>
              <a:t>Average Case: O(V*E)</a:t>
            </a:r>
          </a:p>
          <a:p>
            <a:pPr lvl="1"/>
            <a:r>
              <a:rPr lang="en-GB" sz="1400" dirty="0"/>
              <a:t>Worst Case: O(V*E)</a:t>
            </a:r>
            <a:endParaRPr lang="en-SE" sz="1400" dirty="0"/>
          </a:p>
        </p:txBody>
      </p:sp>
    </p:spTree>
    <p:extLst>
      <p:ext uri="{BB962C8B-B14F-4D97-AF65-F5344CB8AC3E}">
        <p14:creationId xmlns:p14="http://schemas.microsoft.com/office/powerpoint/2010/main" val="1720987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9B54-AD9E-0664-2196-FE5531363593}"/>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Proof of Correctness</a:t>
            </a:r>
            <a:endParaRPr lang="en-SE" dirty="0"/>
          </a:p>
        </p:txBody>
      </p:sp>
      <p:sp>
        <p:nvSpPr>
          <p:cNvPr id="3" name="Content Placeholder 2">
            <a:extLst>
              <a:ext uri="{FF2B5EF4-FFF2-40B4-BE49-F238E27FC236}">
                <a16:creationId xmlns:a16="http://schemas.microsoft.com/office/drawing/2014/main" id="{BC4B1918-4237-E39C-4D3B-DE7BE6CF9CEF}"/>
              </a:ext>
            </a:extLst>
          </p:cNvPr>
          <p:cNvSpPr>
            <a:spLocks noGrp="1"/>
          </p:cNvSpPr>
          <p:nvPr>
            <p:ph idx="1"/>
          </p:nvPr>
        </p:nvSpPr>
        <p:spPr/>
        <p:txBody>
          <a:bodyPr>
            <a:normAutofit/>
          </a:bodyPr>
          <a:lstStyle/>
          <a:p>
            <a:r>
              <a:rPr lang="en-GB" sz="2400" b="0" i="0" dirty="0">
                <a:solidFill>
                  <a:srgbClr val="273239"/>
                </a:solidFill>
                <a:effectLst/>
                <a:latin typeface="Nunito" pitchFamily="2" charset="0"/>
              </a:rPr>
              <a:t>Relaxing edges </a:t>
            </a:r>
            <a:r>
              <a:rPr lang="en-GB" sz="2400" b="1" dirty="0">
                <a:solidFill>
                  <a:srgbClr val="273239"/>
                </a:solidFill>
                <a:latin typeface="Nunito" pitchFamily="2" charset="0"/>
              </a:rPr>
              <a:t>V</a:t>
            </a:r>
            <a:r>
              <a:rPr lang="en-GB" sz="2400" b="1" i="0" dirty="0">
                <a:solidFill>
                  <a:srgbClr val="273239"/>
                </a:solidFill>
                <a:effectLst/>
                <a:latin typeface="Nunito" pitchFamily="2" charset="0"/>
              </a:rPr>
              <a:t>-1 </a:t>
            </a:r>
            <a:r>
              <a:rPr lang="en-GB" sz="2400" b="0" i="0" dirty="0">
                <a:solidFill>
                  <a:srgbClr val="273239"/>
                </a:solidFill>
                <a:effectLst/>
                <a:latin typeface="Nunito" pitchFamily="2" charset="0"/>
              </a:rPr>
              <a:t>times in the Bellman-Ford algorithm guarantees that the algorithm has explored all possible paths of length up to</a:t>
            </a:r>
            <a:r>
              <a:rPr lang="en-GB" sz="2400" b="1" i="0" dirty="0">
                <a:solidFill>
                  <a:srgbClr val="273239"/>
                </a:solidFill>
                <a:effectLst/>
                <a:latin typeface="Nunito" pitchFamily="2" charset="0"/>
              </a:rPr>
              <a:t> V-1</a:t>
            </a:r>
            <a:r>
              <a:rPr lang="en-GB" sz="2400" b="0" i="0" dirty="0">
                <a:solidFill>
                  <a:srgbClr val="273239"/>
                </a:solidFill>
                <a:effectLst/>
                <a:latin typeface="Nunito" pitchFamily="2" charset="0"/>
              </a:rPr>
              <a:t>, which is the maximum possible length of a shortest path in a graph with </a:t>
            </a:r>
            <a:r>
              <a:rPr lang="en-GB" sz="2400" b="1" i="0" dirty="0">
                <a:solidFill>
                  <a:srgbClr val="273239"/>
                </a:solidFill>
                <a:effectLst/>
                <a:latin typeface="Nunito" pitchFamily="2" charset="0"/>
              </a:rPr>
              <a:t>V </a:t>
            </a:r>
            <a:r>
              <a:rPr lang="en-GB" sz="2400" b="0" i="0" dirty="0">
                <a:solidFill>
                  <a:srgbClr val="273239"/>
                </a:solidFill>
                <a:effectLst/>
                <a:latin typeface="Nunito" pitchFamily="2" charset="0"/>
              </a:rPr>
              <a:t>vertices. This allows the algorithm to correctly calculate the shortest paths from the source vertex to all other vertices, given that there are no negative-weight cycles.</a:t>
            </a:r>
          </a:p>
        </p:txBody>
      </p:sp>
    </p:spTree>
    <p:extLst>
      <p:ext uri="{BB962C8B-B14F-4D97-AF65-F5344CB8AC3E}">
        <p14:creationId xmlns:p14="http://schemas.microsoft.com/office/powerpoint/2010/main" val="3475366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a:t>
            </a:r>
            <a:endParaRPr lang="en-US" dirty="0"/>
          </a:p>
        </p:txBody>
      </p:sp>
      <p:sp>
        <p:nvSpPr>
          <p:cNvPr id="6" name="Rectangle 5">
            <a:extLst>
              <a:ext uri="{FF2B5EF4-FFF2-40B4-BE49-F238E27FC236}">
                <a16:creationId xmlns:a16="http://schemas.microsoft.com/office/drawing/2014/main" id="{B99E1210-53B8-D044-B947-6BB1DC48B366}"/>
              </a:ext>
            </a:extLst>
          </p:cNvPr>
          <p:cNvSpPr/>
          <p:nvPr/>
        </p:nvSpPr>
        <p:spPr>
          <a:xfrm>
            <a:off x="750815" y="1397873"/>
            <a:ext cx="3622965" cy="338554"/>
          </a:xfrm>
          <a:prstGeom prst="rect">
            <a:avLst/>
          </a:prstGeom>
          <a:solidFill>
            <a:srgbClr val="E6A20E"/>
          </a:solidFill>
        </p:spPr>
        <p:txBody>
          <a:bodyPr wrap="square">
            <a:spAutoFit/>
          </a:bodyPr>
          <a:lstStyle/>
          <a:p>
            <a:pPr>
              <a:spcBef>
                <a:spcPts val="300"/>
              </a:spcBef>
              <a:spcAft>
                <a:spcPts val="300"/>
              </a:spcAft>
              <a:buClr>
                <a:schemeClr val="accent1"/>
              </a:buClr>
            </a:pPr>
            <a:r>
              <a:rPr lang="en-US" sz="1600" dirty="0">
                <a:latin typeface="Arial"/>
                <a:cs typeface="Arial"/>
              </a:rPr>
              <a:t>Repeat V − 1 times: relax all E edges.</a:t>
            </a:r>
          </a:p>
        </p:txBody>
      </p:sp>
      <p:sp>
        <p:nvSpPr>
          <p:cNvPr id="7" name="Oval 6">
            <a:extLst>
              <a:ext uri="{FF2B5EF4-FFF2-40B4-BE49-F238E27FC236}">
                <a16:creationId xmlns:a16="http://schemas.microsoft.com/office/drawing/2014/main" id="{8D955ABE-B04F-B846-BDC4-F69E2A70C951}"/>
              </a:ext>
            </a:extLst>
          </p:cNvPr>
          <p:cNvSpPr/>
          <p:nvPr/>
        </p:nvSpPr>
        <p:spPr>
          <a:xfrm>
            <a:off x="2030524" y="20663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428544" y="248182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01180" y="2851139"/>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893152" y="391685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496832" y="230973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639258" y="3752747"/>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932642" y="255311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932642" y="393082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037277" y="3859542"/>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05566" y="490400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961441" y="455980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05566" y="4559806"/>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872412" y="350936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165796" y="368744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04123" y="248182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294314" y="350137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03161" y="24356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639258" y="4660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06104" y="326598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982854" y="48770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495133" y="43164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699488" y="34440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527468" y="292242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692333" y="391685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023509" y="410134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592290" y="31315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096119" y="407139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987898" y="293463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764878" y="29139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147292" y="354540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054317" y="239718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346743" y="28238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631838" y="361438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657549" y="4090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347376" y="413572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788032" y="461059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099582" y="422208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441353" y="35996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02870" y="46814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769439" y="499085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5976100" y="1506703"/>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5976100" y="19071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5930036" y="1852582"/>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481198" y="1877716"/>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481198" y="1877716"/>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017090" y="3767949"/>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017090" y="4159994"/>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5971026" y="4105439"/>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522188" y="413896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558252" y="2248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560575" y="34596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560575" y="28459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6938362" y="1877716"/>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28</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6938362" y="415999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574723" y="448755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577046" y="574013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577046" y="511804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558252" y="26434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558252"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574723" y="47004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574723" y="490923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309878" y="1877715"/>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560575" y="30583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025249"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581571" y="53182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6987000" y="46963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242583" y="4157479"/>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558252" y="32706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590235" y="553058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548628" y="201549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011233" y="32663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611171" y="1877714"/>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6993090" y="553703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495540" y="4149735"/>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394693" y="32531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030080" y="26276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275882" y="55389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6983258" y="491762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915A9C1-84F1-E841-9956-1119D6F7F9AB}"/>
              </a:ext>
            </a:extLst>
          </p:cNvPr>
          <p:cNvSpPr/>
          <p:nvPr/>
        </p:nvSpPr>
        <p:spPr>
          <a:xfrm>
            <a:off x="469061" y="6254972"/>
            <a:ext cx="8401574" cy="338554"/>
          </a:xfrm>
          <a:prstGeom prst="rect">
            <a:avLst/>
          </a:prstGeom>
        </p:spPr>
        <p:txBody>
          <a:bodyPr wrap="square">
            <a:spAutoFit/>
          </a:bodyPr>
          <a:lstStyle/>
          <a:p>
            <a:r>
              <a:rPr lang="en-US" sz="1600" b="1" dirty="0">
                <a:solidFill>
                  <a:schemeClr val="accent2"/>
                </a:solidFill>
                <a:latin typeface="Times New Roman" panose="02020603050405020304" pitchFamily="18" charset="0"/>
                <a:cs typeface="Times New Roman" panose="02020603050405020304" pitchFamily="18" charset="0"/>
              </a:rPr>
              <a:t>0→1 0→4 0→7 1→2 1→3 1→7 2→3 2→6 3→6 4→5 4→6 4→7 5→2 5→6 7→2 7→5 </a:t>
            </a:r>
            <a:endParaRPr lang="en-US" sz="1600" b="1" dirty="0">
              <a:solidFill>
                <a:schemeClr val="accent2"/>
              </a:solidFill>
              <a:effectLst/>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45045AEA-A729-6749-A380-4B690F27E2DB}"/>
              </a:ext>
            </a:extLst>
          </p:cNvPr>
          <p:cNvSpPr txBox="1"/>
          <p:nvPr/>
        </p:nvSpPr>
        <p:spPr>
          <a:xfrm>
            <a:off x="48656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1</a:t>
            </a:r>
          </a:p>
        </p:txBody>
      </p:sp>
      <p:sp>
        <p:nvSpPr>
          <p:cNvPr id="96" name="TextBox 95">
            <a:extLst>
              <a:ext uri="{FF2B5EF4-FFF2-40B4-BE49-F238E27FC236}">
                <a16:creationId xmlns:a16="http://schemas.microsoft.com/office/drawing/2014/main" id="{CD5C1E96-84A2-9D4F-88CE-B414CB9094D0}"/>
              </a:ext>
            </a:extLst>
          </p:cNvPr>
          <p:cNvSpPr txBox="1"/>
          <p:nvPr/>
        </p:nvSpPr>
        <p:spPr>
          <a:xfrm>
            <a:off x="122474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2</a:t>
            </a:r>
          </a:p>
        </p:txBody>
      </p:sp>
      <p:sp>
        <p:nvSpPr>
          <p:cNvPr id="98" name="TextBox 97">
            <a:extLst>
              <a:ext uri="{FF2B5EF4-FFF2-40B4-BE49-F238E27FC236}">
                <a16:creationId xmlns:a16="http://schemas.microsoft.com/office/drawing/2014/main" id="{DCE4A696-5A04-EB41-8CA5-7E26A3E334B2}"/>
              </a:ext>
            </a:extLst>
          </p:cNvPr>
          <p:cNvSpPr txBox="1"/>
          <p:nvPr/>
        </p:nvSpPr>
        <p:spPr>
          <a:xfrm>
            <a:off x="196292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3</a:t>
            </a:r>
          </a:p>
        </p:txBody>
      </p:sp>
      <p:sp>
        <p:nvSpPr>
          <p:cNvPr id="99" name="TextBox 98">
            <a:extLst>
              <a:ext uri="{FF2B5EF4-FFF2-40B4-BE49-F238E27FC236}">
                <a16:creationId xmlns:a16="http://schemas.microsoft.com/office/drawing/2014/main" id="{9F517831-F60E-0E41-98DF-2C56614402B5}"/>
              </a:ext>
            </a:extLst>
          </p:cNvPr>
          <p:cNvSpPr txBox="1"/>
          <p:nvPr/>
        </p:nvSpPr>
        <p:spPr>
          <a:xfrm>
            <a:off x="4684815" y="5850303"/>
            <a:ext cx="2879314"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4-7 (no further changes)</a:t>
            </a:r>
          </a:p>
        </p:txBody>
      </p:sp>
      <p:sp>
        <p:nvSpPr>
          <p:cNvPr id="89" name="Rectangle 88">
            <a:extLst>
              <a:ext uri="{FF2B5EF4-FFF2-40B4-BE49-F238E27FC236}">
                <a16:creationId xmlns:a16="http://schemas.microsoft.com/office/drawing/2014/main" id="{F7A503A4-3CC4-2B42-8672-E6F44A8741C4}"/>
              </a:ext>
            </a:extLst>
          </p:cNvPr>
          <p:cNvSpPr/>
          <p:nvPr/>
        </p:nvSpPr>
        <p:spPr>
          <a:xfrm>
            <a:off x="2701102" y="5850303"/>
            <a:ext cx="2034531" cy="338554"/>
          </a:xfrm>
          <a:prstGeom prst="rect">
            <a:avLst/>
          </a:prstGeom>
        </p:spPr>
        <p:txBody>
          <a:bodyPr wrap="none">
            <a:spAutoFit/>
          </a:bodyPr>
          <a:lstStyle/>
          <a:p>
            <a:r>
              <a:rPr lang="en-US" sz="1600" dirty="0">
                <a:solidFill>
                  <a:srgbClr val="1B8E1D"/>
                </a:solidFill>
                <a:latin typeface="Arial" panose="020B0604020202020204" pitchFamily="34" charset="0"/>
                <a:cs typeface="Arial" panose="020B0604020202020204" pitchFamily="34" charset="0"/>
              </a:rPr>
              <a:t>(no further changes)</a:t>
            </a:r>
            <a:endParaRPr lang="en-US" sz="1600" dirty="0"/>
          </a:p>
        </p:txBody>
      </p:sp>
    </p:spTree>
    <p:extLst>
      <p:ext uri="{BB962C8B-B14F-4D97-AF65-F5344CB8AC3E}">
        <p14:creationId xmlns:p14="http://schemas.microsoft.com/office/powerpoint/2010/main" val="4927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dissolve">
                                      <p:cBhvr>
                                        <p:cTn id="82" dur="500"/>
                                        <p:tgtEl>
                                          <p:spTgt spid="3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dissolve">
                                      <p:cBhvr>
                                        <p:cTn id="85" dur="500"/>
                                        <p:tgtEl>
                                          <p:spTgt spid="3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dissolve">
                                      <p:cBhvr>
                                        <p:cTn id="88" dur="500"/>
                                        <p:tgtEl>
                                          <p:spTgt spid="3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dissolve">
                                      <p:cBhvr>
                                        <p:cTn id="91" dur="500"/>
                                        <p:tgtEl>
                                          <p:spTgt spid="3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dissolve">
                                      <p:cBhvr>
                                        <p:cTn id="94" dur="500"/>
                                        <p:tgtEl>
                                          <p:spTgt spid="3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dissolve">
                                      <p:cBhvr>
                                        <p:cTn id="97" dur="500"/>
                                        <p:tgtEl>
                                          <p:spTgt spid="3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dissolve">
                                      <p:cBhvr>
                                        <p:cTn id="100" dur="500"/>
                                        <p:tgtEl>
                                          <p:spTgt spid="3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dissolve">
                                      <p:cBhvr>
                                        <p:cTn id="103" dur="500"/>
                                        <p:tgtEl>
                                          <p:spTgt spid="3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dissolve">
                                      <p:cBhvr>
                                        <p:cTn id="106" dur="500"/>
                                        <p:tgtEl>
                                          <p:spTgt spid="3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500"/>
                                        <p:tgtEl>
                                          <p:spTgt spid="4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dissolve">
                                      <p:cBhvr>
                                        <p:cTn id="112" dur="500"/>
                                        <p:tgtEl>
                                          <p:spTgt spid="4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dissolve">
                                      <p:cBhvr>
                                        <p:cTn id="115" dur="500"/>
                                        <p:tgtEl>
                                          <p:spTgt spid="4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dissolve">
                                      <p:cBhvr>
                                        <p:cTn id="118" dur="500"/>
                                        <p:tgtEl>
                                          <p:spTgt spid="4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dissolve">
                                      <p:cBhvr>
                                        <p:cTn id="121" dur="500"/>
                                        <p:tgtEl>
                                          <p:spTgt spid="4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dissolve">
                                      <p:cBhvr>
                                        <p:cTn id="124" dur="500"/>
                                        <p:tgtEl>
                                          <p:spTgt spid="4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dissolve">
                                      <p:cBhvr>
                                        <p:cTn id="130" dur="500"/>
                                        <p:tgtEl>
                                          <p:spTgt spid="49"/>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dissolve">
                                      <p:cBhvr>
                                        <p:cTn id="133" dur="500"/>
                                        <p:tgtEl>
                                          <p:spTgt spid="47"/>
                                        </p:tgtEl>
                                      </p:cBhvr>
                                    </p:animEffect>
                                  </p:childTnLst>
                                </p:cTn>
                              </p:par>
                              <p:par>
                                <p:cTn id="134" presetID="9" presetClass="entr" presetSubtype="0" fill="hold"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dissolve">
                                      <p:cBhvr>
                                        <p:cTn id="136" dur="500"/>
                                        <p:tgtEl>
                                          <p:spTgt spid="53"/>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dissolve">
                                      <p:cBhvr>
                                        <p:cTn id="142" dur="500"/>
                                        <p:tgtEl>
                                          <p:spTgt spid="4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dissolve">
                                      <p:cBhvr>
                                        <p:cTn id="148" dur="500"/>
                                        <p:tgtEl>
                                          <p:spTgt spid="5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nodeType="click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nodeType="clickEffect">
                                  <p:stCondLst>
                                    <p:cond delay="0"/>
                                  </p:stCondLst>
                                  <p:childTnLst>
                                    <p:set>
                                      <p:cBhvr>
                                        <p:cTn id="160" dur="1" fill="hold">
                                          <p:stCondLst>
                                            <p:cond delay="0"/>
                                          </p:stCondLst>
                                        </p:cTn>
                                        <p:tgtEl>
                                          <p:spTgt spid="58">
                                            <p:txEl>
                                              <p:pRg st="0" end="0"/>
                                            </p:txEl>
                                          </p:spTgt>
                                        </p:tgtEl>
                                        <p:attrNameLst>
                                          <p:attrName>style.visibility</p:attrName>
                                        </p:attrNameLst>
                                      </p:cBhvr>
                                      <p:to>
                                        <p:strVal val="visible"/>
                                      </p:to>
                                    </p:set>
                                    <p:animEffect transition="in" filter="dissolve">
                                      <p:cBhvr>
                                        <p:cTn id="161" dur="500"/>
                                        <p:tgtEl>
                                          <p:spTgt spid="58">
                                            <p:txEl>
                                              <p:pRg st="0" end="0"/>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74"/>
                                        </p:tgtEl>
                                        <p:attrNameLst>
                                          <p:attrName>style.visibility</p:attrName>
                                        </p:attrNameLst>
                                      </p:cBhvr>
                                      <p:to>
                                        <p:strVal val="visible"/>
                                      </p:to>
                                    </p:set>
                                    <p:animEffect transition="in" filter="dissolve">
                                      <p:cBhvr>
                                        <p:cTn id="166" dur="500"/>
                                        <p:tgtEl>
                                          <p:spTgt spid="74"/>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3"/>
                                        </p:tgtEl>
                                        <p:attrNameLst>
                                          <p:attrName>style.visibility</p:attrName>
                                        </p:attrNameLst>
                                      </p:cBhvr>
                                      <p:to>
                                        <p:strVal val="visible"/>
                                      </p:to>
                                    </p:set>
                                    <p:animEffect transition="in" filter="dissolve">
                                      <p:cBhvr>
                                        <p:cTn id="169" dur="500"/>
                                        <p:tgtEl>
                                          <p:spTgt spid="3"/>
                                        </p:tgtEl>
                                      </p:cBhvr>
                                    </p:animEffec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2000" fill="hold"/>
                                        <p:tgtEl>
                                          <p:spTgt spid="21"/>
                                        </p:tgtEl>
                                        <p:attrNameLst>
                                          <p:attrName>stroke.color</p:attrName>
                                        </p:attrNameLst>
                                      </p:cBhvr>
                                      <p:to>
                                        <a:schemeClr val="accent2"/>
                                      </p:to>
                                    </p:animClr>
                                    <p:set>
                                      <p:cBhvr>
                                        <p:cTn id="174" dur="2000" fill="hold"/>
                                        <p:tgtEl>
                                          <p:spTgt spid="21"/>
                                        </p:tgtEl>
                                        <p:attrNameLst>
                                          <p:attrName>stroke.on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dissolve">
                                      <p:cBhvr>
                                        <p:cTn id="179" dur="500"/>
                                        <p:tgtEl>
                                          <p:spTgt spid="5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58">
                                            <p:txEl>
                                              <p:pRg st="1" end="1"/>
                                            </p:txEl>
                                          </p:spTgt>
                                        </p:tgtEl>
                                        <p:attrNameLst>
                                          <p:attrName>style.visibility</p:attrName>
                                        </p:attrNameLst>
                                      </p:cBhvr>
                                      <p:to>
                                        <p:strVal val="visible"/>
                                      </p:to>
                                    </p:set>
                                    <p:animEffect transition="in" filter="dissolve">
                                      <p:cBhvr>
                                        <p:cTn id="184" dur="500"/>
                                        <p:tgtEl>
                                          <p:spTgt spid="58">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ntr" presetSubtype="0" fill="hold" nodeType="clickEffect">
                                  <p:stCondLst>
                                    <p:cond delay="0"/>
                                  </p:stCondLst>
                                  <p:childTnLst>
                                    <p:set>
                                      <p:cBhvr>
                                        <p:cTn id="188" dur="1" fill="hold">
                                          <p:stCondLst>
                                            <p:cond delay="0"/>
                                          </p:stCondLst>
                                        </p:cTn>
                                        <p:tgtEl>
                                          <p:spTgt spid="60"/>
                                        </p:tgtEl>
                                        <p:attrNameLst>
                                          <p:attrName>style.visibility</p:attrName>
                                        </p:attrNameLst>
                                      </p:cBhvr>
                                      <p:to>
                                        <p:strVal val="visible"/>
                                      </p:to>
                                    </p:set>
                                    <p:animEffect transition="in" filter="dissolve">
                                      <p:cBhvr>
                                        <p:cTn id="189" dur="500"/>
                                        <p:tgtEl>
                                          <p:spTgt spid="60"/>
                                        </p:tgtEl>
                                      </p:cBhvr>
                                    </p:animEffec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59">
                                            <p:txEl>
                                              <p:pRg st="1" end="1"/>
                                            </p:txEl>
                                          </p:spTgt>
                                        </p:tgtEl>
                                        <p:attrNameLst>
                                          <p:attrName>style.visibility</p:attrName>
                                        </p:attrNameLst>
                                      </p:cBhvr>
                                      <p:to>
                                        <p:strVal val="visible"/>
                                      </p:to>
                                    </p:set>
                                    <p:animEffect transition="in" filter="dissolve">
                                      <p:cBhvr>
                                        <p:cTn id="194" dur="500"/>
                                        <p:tgtEl>
                                          <p:spTgt spid="59">
                                            <p:txEl>
                                              <p:pRg st="1" end="1"/>
                                            </p:txEl>
                                          </p:spTgt>
                                        </p:tgtEl>
                                      </p:cBhvr>
                                    </p:animEffect>
                                  </p:childTnLst>
                                </p:cTn>
                              </p:par>
                            </p:childTnLst>
                          </p:cTn>
                        </p:par>
                      </p:childTnLst>
                    </p:cTn>
                  </p:par>
                  <p:par>
                    <p:cTn id="195" fill="hold">
                      <p:stCondLst>
                        <p:cond delay="indefinite"/>
                      </p:stCondLst>
                      <p:childTnLst>
                        <p:par>
                          <p:cTn id="196" fill="hold">
                            <p:stCondLst>
                              <p:cond delay="0"/>
                            </p:stCondLst>
                            <p:childTnLst>
                              <p:par>
                                <p:cTn id="197" presetID="7" presetClass="emph" presetSubtype="2" fill="hold" nodeType="clickEffect">
                                  <p:stCondLst>
                                    <p:cond delay="0"/>
                                  </p:stCondLst>
                                  <p:childTnLst>
                                    <p:animClr clrSpc="rgb" dir="cw">
                                      <p:cBhvr>
                                        <p:cTn id="198" dur="2000" fill="hold"/>
                                        <p:tgtEl>
                                          <p:spTgt spid="12"/>
                                        </p:tgtEl>
                                        <p:attrNameLst>
                                          <p:attrName>stroke.color</p:attrName>
                                        </p:attrNameLst>
                                      </p:cBhvr>
                                      <p:to>
                                        <a:schemeClr val="accent2"/>
                                      </p:to>
                                    </p:animClr>
                                    <p:set>
                                      <p:cBhvr>
                                        <p:cTn id="199" dur="2000" fill="hold"/>
                                        <p:tgtEl>
                                          <p:spTgt spid="12"/>
                                        </p:tgtEl>
                                        <p:attrNameLst>
                                          <p:attrName>stroke.on</p:attrName>
                                        </p:attrNameLst>
                                      </p:cBhvr>
                                      <p:to>
                                        <p:strVal val="true"/>
                                      </p:to>
                                    </p:set>
                                  </p:childTnLst>
                                </p:cTn>
                              </p:par>
                            </p:childTnLst>
                          </p:cTn>
                        </p:par>
                      </p:childTnLst>
                    </p:cTn>
                  </p:par>
                  <p:par>
                    <p:cTn id="200" fill="hold">
                      <p:stCondLst>
                        <p:cond delay="indefinite"/>
                      </p:stCondLst>
                      <p:childTnLst>
                        <p:par>
                          <p:cTn id="201" fill="hold">
                            <p:stCondLst>
                              <p:cond delay="0"/>
                            </p:stCondLst>
                            <p:childTnLst>
                              <p:par>
                                <p:cTn id="202" presetID="9" presetClass="entr" presetSubtype="0" fill="hold" nodeType="clickEffect">
                                  <p:stCondLst>
                                    <p:cond delay="0"/>
                                  </p:stCondLst>
                                  <p:childTnLst>
                                    <p:set>
                                      <p:cBhvr>
                                        <p:cTn id="203" dur="1" fill="hold">
                                          <p:stCondLst>
                                            <p:cond delay="0"/>
                                          </p:stCondLst>
                                        </p:cTn>
                                        <p:tgtEl>
                                          <p:spTgt spid="57"/>
                                        </p:tgtEl>
                                        <p:attrNameLst>
                                          <p:attrName>style.visibility</p:attrName>
                                        </p:attrNameLst>
                                      </p:cBhvr>
                                      <p:to>
                                        <p:strVal val="visible"/>
                                      </p:to>
                                    </p:set>
                                    <p:animEffect transition="in" filter="dissolve">
                                      <p:cBhvr>
                                        <p:cTn id="204" dur="500"/>
                                        <p:tgtEl>
                                          <p:spTgt spid="57"/>
                                        </p:tgtEl>
                                      </p:cBhvr>
                                    </p:animEffect>
                                  </p:childTnLst>
                                </p:cTn>
                              </p:par>
                            </p:childTnLst>
                          </p:cTn>
                        </p:par>
                      </p:childTnLst>
                    </p:cTn>
                  </p:par>
                  <p:par>
                    <p:cTn id="205" fill="hold">
                      <p:stCondLst>
                        <p:cond delay="indefinite"/>
                      </p:stCondLst>
                      <p:childTnLst>
                        <p:par>
                          <p:cTn id="206" fill="hold">
                            <p:stCondLst>
                              <p:cond delay="0"/>
                            </p:stCondLst>
                            <p:childTnLst>
                              <p:par>
                                <p:cTn id="207" presetID="9" presetClass="entr" presetSubtype="0" fill="hold" nodeType="clickEffect">
                                  <p:stCondLst>
                                    <p:cond delay="0"/>
                                  </p:stCondLst>
                                  <p:childTnLst>
                                    <p:set>
                                      <p:cBhvr>
                                        <p:cTn id="208" dur="1" fill="hold">
                                          <p:stCondLst>
                                            <p:cond delay="0"/>
                                          </p:stCondLst>
                                        </p:cTn>
                                        <p:tgtEl>
                                          <p:spTgt spid="58">
                                            <p:txEl>
                                              <p:pRg st="4" end="4"/>
                                            </p:txEl>
                                          </p:spTgt>
                                        </p:tgtEl>
                                        <p:attrNameLst>
                                          <p:attrName>style.visibility</p:attrName>
                                        </p:attrNameLst>
                                      </p:cBhvr>
                                      <p:to>
                                        <p:strVal val="visible"/>
                                      </p:to>
                                    </p:set>
                                    <p:animEffect transition="in" filter="dissolve">
                                      <p:cBhvr>
                                        <p:cTn id="209" dur="500"/>
                                        <p:tgtEl>
                                          <p:spTgt spid="58">
                                            <p:txEl>
                                              <p:pRg st="4" end="4"/>
                                            </p:txEl>
                                          </p:spTgt>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nodeType="clickEffect">
                                  <p:stCondLst>
                                    <p:cond delay="0"/>
                                  </p:stCondLst>
                                  <p:childTnLst>
                                    <p:set>
                                      <p:cBhvr>
                                        <p:cTn id="213" dur="1" fill="hold">
                                          <p:stCondLst>
                                            <p:cond delay="0"/>
                                          </p:stCondLst>
                                        </p:cTn>
                                        <p:tgtEl>
                                          <p:spTgt spid="62"/>
                                        </p:tgtEl>
                                        <p:attrNameLst>
                                          <p:attrName>style.visibility</p:attrName>
                                        </p:attrNameLst>
                                      </p:cBhvr>
                                      <p:to>
                                        <p:strVal val="visible"/>
                                      </p:to>
                                    </p:set>
                                    <p:animEffect transition="in" filter="dissolve">
                                      <p:cBhvr>
                                        <p:cTn id="214" dur="500"/>
                                        <p:tgtEl>
                                          <p:spTgt spid="62"/>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59">
                                            <p:txEl>
                                              <p:pRg st="4" end="4"/>
                                            </p:txEl>
                                          </p:spTgt>
                                        </p:tgtEl>
                                        <p:attrNameLst>
                                          <p:attrName>style.visibility</p:attrName>
                                        </p:attrNameLst>
                                      </p:cBhvr>
                                      <p:to>
                                        <p:strVal val="visible"/>
                                      </p:to>
                                    </p:set>
                                    <p:animEffect transition="in" filter="dissolve">
                                      <p:cBhvr>
                                        <p:cTn id="219" dur="500"/>
                                        <p:tgtEl>
                                          <p:spTgt spid="59">
                                            <p:txEl>
                                              <p:pRg st="4" end="4"/>
                                            </p:txEl>
                                          </p:spTgt>
                                        </p:tgtEl>
                                      </p:cBhvr>
                                    </p:animEffect>
                                  </p:childTnLst>
                                </p:cTn>
                              </p:par>
                            </p:childTnLst>
                          </p:cTn>
                        </p:par>
                      </p:childTnLst>
                    </p:cTn>
                  </p:par>
                  <p:par>
                    <p:cTn id="220" fill="hold">
                      <p:stCondLst>
                        <p:cond delay="indefinite"/>
                      </p:stCondLst>
                      <p:childTnLst>
                        <p:par>
                          <p:cTn id="221" fill="hold">
                            <p:stCondLst>
                              <p:cond delay="0"/>
                            </p:stCondLst>
                            <p:childTnLst>
                              <p:par>
                                <p:cTn id="222" presetID="7" presetClass="emph" presetSubtype="2" fill="hold" nodeType="clickEffect">
                                  <p:stCondLst>
                                    <p:cond delay="0"/>
                                  </p:stCondLst>
                                  <p:childTnLst>
                                    <p:animClr clrSpc="rgb" dir="cw">
                                      <p:cBhvr>
                                        <p:cTn id="223" dur="2000" fill="hold"/>
                                        <p:tgtEl>
                                          <p:spTgt spid="19"/>
                                        </p:tgtEl>
                                        <p:attrNameLst>
                                          <p:attrName>stroke.color</p:attrName>
                                        </p:attrNameLst>
                                      </p:cBhvr>
                                      <p:to>
                                        <a:schemeClr val="accent2"/>
                                      </p:to>
                                    </p:animClr>
                                    <p:set>
                                      <p:cBhvr>
                                        <p:cTn id="224" dur="2000" fill="hold"/>
                                        <p:tgtEl>
                                          <p:spTgt spid="19"/>
                                        </p:tgtEl>
                                        <p:attrNameLst>
                                          <p:attrName>stroke.on</p:attrName>
                                        </p:attrNameLst>
                                      </p:cBhvr>
                                      <p:to>
                                        <p:strVal val="true"/>
                                      </p:to>
                                    </p:set>
                                  </p:childTnLst>
                                </p:cTn>
                              </p:par>
                            </p:childTnLst>
                          </p:cTn>
                        </p:par>
                      </p:childTnLst>
                    </p:cTn>
                  </p:par>
                  <p:par>
                    <p:cTn id="225" fill="hold">
                      <p:stCondLst>
                        <p:cond delay="indefinite"/>
                      </p:stCondLst>
                      <p:childTnLst>
                        <p:par>
                          <p:cTn id="226" fill="hold">
                            <p:stCondLst>
                              <p:cond delay="0"/>
                            </p:stCondLst>
                            <p:childTnLst>
                              <p:par>
                                <p:cTn id="227" presetID="9" presetClass="entr" presetSubtype="0" fill="hold" nodeType="clickEffect">
                                  <p:stCondLst>
                                    <p:cond delay="0"/>
                                  </p:stCondLst>
                                  <p:childTnLst>
                                    <p:set>
                                      <p:cBhvr>
                                        <p:cTn id="228" dur="1" fill="hold">
                                          <p:stCondLst>
                                            <p:cond delay="0"/>
                                          </p:stCondLst>
                                        </p:cTn>
                                        <p:tgtEl>
                                          <p:spTgt spid="56"/>
                                        </p:tgtEl>
                                        <p:attrNameLst>
                                          <p:attrName>style.visibility</p:attrName>
                                        </p:attrNameLst>
                                      </p:cBhvr>
                                      <p:to>
                                        <p:strVal val="visible"/>
                                      </p:to>
                                    </p:set>
                                    <p:animEffect transition="in" filter="dissolve">
                                      <p:cBhvr>
                                        <p:cTn id="229" dur="500"/>
                                        <p:tgtEl>
                                          <p:spTgt spid="56"/>
                                        </p:tgtEl>
                                      </p:cBhvr>
                                    </p:animEffect>
                                  </p:childTnLst>
                                </p:cTn>
                              </p:par>
                            </p:childTnLst>
                          </p:cTn>
                        </p:par>
                      </p:childTnLst>
                    </p:cTn>
                  </p:par>
                  <p:par>
                    <p:cTn id="230" fill="hold">
                      <p:stCondLst>
                        <p:cond delay="indefinite"/>
                      </p:stCondLst>
                      <p:childTnLst>
                        <p:par>
                          <p:cTn id="231" fill="hold">
                            <p:stCondLst>
                              <p:cond delay="0"/>
                            </p:stCondLst>
                            <p:childTnLst>
                              <p:par>
                                <p:cTn id="232" presetID="9" presetClass="entr" presetSubtype="0" fill="hold" nodeType="click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dissolve">
                                      <p:cBhvr>
                                        <p:cTn id="239" dur="500"/>
                                        <p:tgtEl>
                                          <p:spTgt spid="61"/>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59">
                                            <p:txEl>
                                              <p:pRg st="7" end="7"/>
                                            </p:txEl>
                                          </p:spTgt>
                                        </p:tgtEl>
                                        <p:attrNameLst>
                                          <p:attrName>style.visibility</p:attrName>
                                        </p:attrNameLst>
                                      </p:cBhvr>
                                      <p:to>
                                        <p:strVal val="visible"/>
                                      </p:to>
                                    </p:set>
                                    <p:animEffect transition="in" filter="dissolve">
                                      <p:cBhvr>
                                        <p:cTn id="244" dur="500"/>
                                        <p:tgtEl>
                                          <p:spTgt spid="59">
                                            <p:txEl>
                                              <p:pRg st="7" end="7"/>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7" presetClass="emph" presetSubtype="2" fill="hold" nodeType="clickEffect">
                                  <p:stCondLst>
                                    <p:cond delay="0"/>
                                  </p:stCondLst>
                                  <p:childTnLst>
                                    <p:animClr clrSpc="rgb" dir="cw">
                                      <p:cBhvr>
                                        <p:cTn id="248" dur="2000" fill="hold"/>
                                        <p:tgtEl>
                                          <p:spTgt spid="8"/>
                                        </p:tgtEl>
                                        <p:attrNameLst>
                                          <p:attrName>stroke.color</p:attrName>
                                        </p:attrNameLst>
                                      </p:cBhvr>
                                      <p:to>
                                        <a:schemeClr val="accent2"/>
                                      </p:to>
                                    </p:animClr>
                                    <p:set>
                                      <p:cBhvr>
                                        <p:cTn id="249" dur="2000" fill="hold"/>
                                        <p:tgtEl>
                                          <p:spTgt spid="8"/>
                                        </p:tgtEl>
                                        <p:attrNameLst>
                                          <p:attrName>stroke.on</p:attrName>
                                        </p:attrNameLst>
                                      </p:cBhvr>
                                      <p:to>
                                        <p:strVal val="true"/>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nodeType="click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dissolve">
                                      <p:cBhvr>
                                        <p:cTn id="254" dur="500"/>
                                        <p:tgtEl>
                                          <p:spTgt spid="6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nodeType="clickEffect">
                                  <p:stCondLst>
                                    <p:cond delay="0"/>
                                  </p:stCondLst>
                                  <p:childTnLst>
                                    <p:set>
                                      <p:cBhvr>
                                        <p:cTn id="258" dur="1" fill="hold">
                                          <p:stCondLst>
                                            <p:cond delay="0"/>
                                          </p:stCondLst>
                                        </p:cTn>
                                        <p:tgtEl>
                                          <p:spTgt spid="58">
                                            <p:txEl>
                                              <p:pRg st="2" end="2"/>
                                            </p:txEl>
                                          </p:spTgt>
                                        </p:tgtEl>
                                        <p:attrNameLst>
                                          <p:attrName>style.visibility</p:attrName>
                                        </p:attrNameLst>
                                      </p:cBhvr>
                                      <p:to>
                                        <p:strVal val="visible"/>
                                      </p:to>
                                    </p:set>
                                    <p:animEffect transition="in" filter="dissolve">
                                      <p:cBhvr>
                                        <p:cTn id="259" dur="500"/>
                                        <p:tgtEl>
                                          <p:spTgt spid="58">
                                            <p:txEl>
                                              <p:pRg st="2" end="2"/>
                                            </p:txEl>
                                          </p:spTgt>
                                        </p:tgtEl>
                                      </p:cBhvr>
                                    </p:animEffect>
                                  </p:childTnLst>
                                </p:cTn>
                              </p:par>
                            </p:childTnLst>
                          </p:cTn>
                        </p:par>
                      </p:childTnLst>
                    </p:cTn>
                  </p:par>
                  <p:par>
                    <p:cTn id="260" fill="hold">
                      <p:stCondLst>
                        <p:cond delay="indefinite"/>
                      </p:stCondLst>
                      <p:childTnLst>
                        <p:par>
                          <p:cTn id="261" fill="hold">
                            <p:stCondLst>
                              <p:cond delay="0"/>
                            </p:stCondLst>
                            <p:childTnLst>
                              <p:par>
                                <p:cTn id="262" presetID="9" presetClass="entr" presetSubtype="0" fill="hold" nodeType="clickEffect">
                                  <p:stCondLst>
                                    <p:cond delay="0"/>
                                  </p:stCondLst>
                                  <p:childTnLst>
                                    <p:set>
                                      <p:cBhvr>
                                        <p:cTn id="263" dur="1" fill="hold">
                                          <p:stCondLst>
                                            <p:cond delay="0"/>
                                          </p:stCondLst>
                                        </p:cTn>
                                        <p:tgtEl>
                                          <p:spTgt spid="65"/>
                                        </p:tgtEl>
                                        <p:attrNameLst>
                                          <p:attrName>style.visibility</p:attrName>
                                        </p:attrNameLst>
                                      </p:cBhvr>
                                      <p:to>
                                        <p:strVal val="visible"/>
                                      </p:to>
                                    </p:set>
                                    <p:animEffect transition="in" filter="dissolve">
                                      <p:cBhvr>
                                        <p:cTn id="264" dur="500"/>
                                        <p:tgtEl>
                                          <p:spTgt spid="65"/>
                                        </p:tgtEl>
                                      </p:cBhvr>
                                    </p:animEffect>
                                  </p:childTnLst>
                                </p:cTn>
                              </p:par>
                            </p:childTnLst>
                          </p:cTn>
                        </p:par>
                      </p:childTnLst>
                    </p:cTn>
                  </p:par>
                  <p:par>
                    <p:cTn id="265" fill="hold">
                      <p:stCondLst>
                        <p:cond delay="indefinite"/>
                      </p:stCondLst>
                      <p:childTnLst>
                        <p:par>
                          <p:cTn id="266" fill="hold">
                            <p:stCondLst>
                              <p:cond delay="0"/>
                            </p:stCondLst>
                            <p:childTnLst>
                              <p:par>
                                <p:cTn id="267" presetID="9" presetClass="entr" presetSubtype="0" fill="hold" nodeType="clickEffect">
                                  <p:stCondLst>
                                    <p:cond delay="0"/>
                                  </p:stCondLst>
                                  <p:childTnLst>
                                    <p:set>
                                      <p:cBhvr>
                                        <p:cTn id="268" dur="1" fill="hold">
                                          <p:stCondLst>
                                            <p:cond delay="0"/>
                                          </p:stCondLst>
                                        </p:cTn>
                                        <p:tgtEl>
                                          <p:spTgt spid="59">
                                            <p:txEl>
                                              <p:pRg st="2" end="2"/>
                                            </p:txEl>
                                          </p:spTgt>
                                        </p:tgtEl>
                                        <p:attrNameLst>
                                          <p:attrName>style.visibility</p:attrName>
                                        </p:attrNameLst>
                                      </p:cBhvr>
                                      <p:to>
                                        <p:strVal val="visible"/>
                                      </p:to>
                                    </p:set>
                                    <p:animEffect transition="in" filter="dissolve">
                                      <p:cBhvr>
                                        <p:cTn id="269" dur="500"/>
                                        <p:tgtEl>
                                          <p:spTgt spid="59">
                                            <p:txEl>
                                              <p:pRg st="2" end="2"/>
                                            </p:txEl>
                                          </p:spTgt>
                                        </p:tgtEl>
                                      </p:cBhvr>
                                    </p:animEffect>
                                  </p:childTnLst>
                                </p:cTn>
                              </p:par>
                            </p:childTnLst>
                          </p:cTn>
                        </p:par>
                      </p:childTnLst>
                    </p:cTn>
                  </p:par>
                  <p:par>
                    <p:cTn id="270" fill="hold">
                      <p:stCondLst>
                        <p:cond delay="indefinite"/>
                      </p:stCondLst>
                      <p:childTnLst>
                        <p:par>
                          <p:cTn id="271" fill="hold">
                            <p:stCondLst>
                              <p:cond delay="0"/>
                            </p:stCondLst>
                            <p:childTnLst>
                              <p:par>
                                <p:cTn id="272" presetID="7" presetClass="emph" presetSubtype="2" fill="hold" nodeType="clickEffect">
                                  <p:stCondLst>
                                    <p:cond delay="0"/>
                                  </p:stCondLst>
                                  <p:childTnLst>
                                    <p:animClr clrSpc="rgb" dir="cw">
                                      <p:cBhvr>
                                        <p:cTn id="273" dur="2000" fill="hold"/>
                                        <p:tgtEl>
                                          <p:spTgt spid="11"/>
                                        </p:tgtEl>
                                        <p:attrNameLst>
                                          <p:attrName>stroke.color</p:attrName>
                                        </p:attrNameLst>
                                      </p:cBhvr>
                                      <p:to>
                                        <a:schemeClr val="accent2"/>
                                      </p:to>
                                    </p:animClr>
                                    <p:set>
                                      <p:cBhvr>
                                        <p:cTn id="274" dur="2000" fill="hold"/>
                                        <p:tgtEl>
                                          <p:spTgt spid="11"/>
                                        </p:tgtEl>
                                        <p:attrNameLst>
                                          <p:attrName>stroke.on</p:attrName>
                                        </p:attrNameLst>
                                      </p:cBhvr>
                                      <p:to>
                                        <p:strVal val="true"/>
                                      </p:to>
                                    </p:se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63"/>
                                        </p:tgtEl>
                                        <p:attrNameLst>
                                          <p:attrName>style.visibility</p:attrName>
                                        </p:attrNameLst>
                                      </p:cBhvr>
                                      <p:to>
                                        <p:strVal val="visible"/>
                                      </p:to>
                                    </p:set>
                                    <p:animEffect transition="in" filter="dissolve">
                                      <p:cBhvr>
                                        <p:cTn id="279" dur="500"/>
                                        <p:tgtEl>
                                          <p:spTgt spid="63"/>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58">
                                            <p:txEl>
                                              <p:pRg st="3" end="3"/>
                                            </p:txEl>
                                          </p:spTgt>
                                        </p:tgtEl>
                                        <p:attrNameLst>
                                          <p:attrName>style.visibility</p:attrName>
                                        </p:attrNameLst>
                                      </p:cBhvr>
                                      <p:to>
                                        <p:strVal val="visible"/>
                                      </p:to>
                                    </p:set>
                                    <p:animEffect transition="in" filter="dissolve">
                                      <p:cBhvr>
                                        <p:cTn id="284" dur="500"/>
                                        <p:tgtEl>
                                          <p:spTgt spid="58">
                                            <p:txEl>
                                              <p:pRg st="3" end="3"/>
                                            </p:txEl>
                                          </p:spTgt>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66"/>
                                        </p:tgtEl>
                                        <p:attrNameLst>
                                          <p:attrName>style.visibility</p:attrName>
                                        </p:attrNameLst>
                                      </p:cBhvr>
                                      <p:to>
                                        <p:strVal val="visible"/>
                                      </p:to>
                                    </p:set>
                                    <p:animEffect transition="in" filter="dissolve">
                                      <p:cBhvr>
                                        <p:cTn id="289" dur="500"/>
                                        <p:tgtEl>
                                          <p:spTgt spid="66"/>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59">
                                            <p:txEl>
                                              <p:pRg st="3" end="3"/>
                                            </p:txEl>
                                          </p:spTgt>
                                        </p:tgtEl>
                                        <p:attrNameLst>
                                          <p:attrName>style.visibility</p:attrName>
                                        </p:attrNameLst>
                                      </p:cBhvr>
                                      <p:to>
                                        <p:strVal val="visible"/>
                                      </p:to>
                                    </p:set>
                                    <p:animEffect transition="in" filter="dissolve">
                                      <p:cBhvr>
                                        <p:cTn id="294" dur="500"/>
                                        <p:tgtEl>
                                          <p:spTgt spid="59">
                                            <p:txEl>
                                              <p:pRg st="3" end="3"/>
                                            </p:txEl>
                                          </p:spTgt>
                                        </p:tgtEl>
                                      </p:cBhvr>
                                    </p:animEffect>
                                  </p:childTnLst>
                                </p:cTn>
                              </p:par>
                            </p:childTnLst>
                          </p:cTn>
                        </p:par>
                      </p:childTnLst>
                    </p:cTn>
                  </p:par>
                  <p:par>
                    <p:cTn id="295" fill="hold">
                      <p:stCondLst>
                        <p:cond delay="indefinite"/>
                      </p:stCondLst>
                      <p:childTnLst>
                        <p:par>
                          <p:cTn id="296" fill="hold">
                            <p:stCondLst>
                              <p:cond delay="0"/>
                            </p:stCondLst>
                            <p:childTnLst>
                              <p:par>
                                <p:cTn id="297" presetID="7" presetClass="emph" presetSubtype="2" fill="hold" nodeType="clickEffect">
                                  <p:stCondLst>
                                    <p:cond delay="0"/>
                                  </p:stCondLst>
                                  <p:childTnLst>
                                    <p:animClr clrSpc="rgb" dir="cw">
                                      <p:cBhvr>
                                        <p:cTn id="298" dur="2000" fill="hold"/>
                                        <p:tgtEl>
                                          <p:spTgt spid="13"/>
                                        </p:tgtEl>
                                        <p:attrNameLst>
                                          <p:attrName>stroke.color</p:attrName>
                                        </p:attrNameLst>
                                      </p:cBhvr>
                                      <p:to>
                                        <a:schemeClr val="accent2"/>
                                      </p:to>
                                    </p:animClr>
                                    <p:set>
                                      <p:cBhvr>
                                        <p:cTn id="299" dur="2000" fill="hold"/>
                                        <p:tgtEl>
                                          <p:spTgt spid="13"/>
                                        </p:tgtEl>
                                        <p:attrNameLst>
                                          <p:attrName>stroke.on</p:attrName>
                                        </p:attrNameLst>
                                      </p:cBhvr>
                                      <p:to>
                                        <p:strVal val="true"/>
                                      </p:to>
                                    </p:set>
                                  </p:childTnLst>
                                </p:cTn>
                              </p:par>
                            </p:childTnLst>
                          </p:cTn>
                        </p:par>
                      </p:childTnLst>
                    </p:cTn>
                  </p:par>
                  <p:par>
                    <p:cTn id="300" fill="hold">
                      <p:stCondLst>
                        <p:cond delay="indefinite"/>
                      </p:stCondLst>
                      <p:childTnLst>
                        <p:par>
                          <p:cTn id="301" fill="hold">
                            <p:stCondLst>
                              <p:cond delay="0"/>
                            </p:stCondLst>
                            <p:childTnLst>
                              <p:par>
                                <p:cTn id="302" presetID="7" presetClass="emph" presetSubtype="2" fill="hold" nodeType="clickEffect">
                                  <p:stCondLst>
                                    <p:cond delay="0"/>
                                  </p:stCondLst>
                                  <p:childTnLst>
                                    <p:animClr clrSpc="rgb" dir="cw">
                                      <p:cBhvr>
                                        <p:cTn id="303" dur="2000" fill="hold"/>
                                        <p:tgtEl>
                                          <p:spTgt spid="29"/>
                                        </p:tgtEl>
                                        <p:attrNameLst>
                                          <p:attrName>stroke.color</p:attrName>
                                        </p:attrNameLst>
                                      </p:cBhvr>
                                      <p:to>
                                        <a:schemeClr val="accent2"/>
                                      </p:to>
                                    </p:animClr>
                                    <p:set>
                                      <p:cBhvr>
                                        <p:cTn id="304" dur="2000" fill="hold"/>
                                        <p:tgtEl>
                                          <p:spTgt spid="29"/>
                                        </p:tgtEl>
                                        <p:attrNameLst>
                                          <p:attrName>stroke.on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30"/>
                                        </p:tgtEl>
                                        <p:attrNameLst>
                                          <p:attrName>stroke.color</p:attrName>
                                        </p:attrNameLst>
                                      </p:cBhvr>
                                      <p:to>
                                        <a:schemeClr val="accent2"/>
                                      </p:to>
                                    </p:animClr>
                                    <p:set>
                                      <p:cBhvr>
                                        <p:cTn id="309" dur="2000" fill="hold"/>
                                        <p:tgtEl>
                                          <p:spTgt spid="30"/>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73"/>
                                        </p:tgtEl>
                                        <p:attrNameLst>
                                          <p:attrName>style.visibility</p:attrName>
                                        </p:attrNameLst>
                                      </p:cBhvr>
                                      <p:to>
                                        <p:strVal val="visible"/>
                                      </p:to>
                                    </p:set>
                                    <p:animEffect transition="in" filter="dissolve">
                                      <p:cBhvr>
                                        <p:cTn id="314" dur="500"/>
                                        <p:tgtEl>
                                          <p:spTgt spid="73"/>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58">
                                            <p:txEl>
                                              <p:pRg st="6" end="6"/>
                                            </p:txEl>
                                          </p:spTgt>
                                        </p:tgtEl>
                                        <p:attrNameLst>
                                          <p:attrName>style.visibility</p:attrName>
                                        </p:attrNameLst>
                                      </p:cBhvr>
                                      <p:to>
                                        <p:strVal val="visible"/>
                                      </p:to>
                                    </p:set>
                                    <p:animEffect transition="in" filter="dissolve">
                                      <p:cBhvr>
                                        <p:cTn id="319" dur="500"/>
                                        <p:tgtEl>
                                          <p:spTgt spid="58">
                                            <p:txEl>
                                              <p:pRg st="6" end="6"/>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5"/>
                                        </p:tgtEl>
                                        <p:attrNameLst>
                                          <p:attrName>style.visibility</p:attrName>
                                        </p:attrNameLst>
                                      </p:cBhvr>
                                      <p:to>
                                        <p:strVal val="visible"/>
                                      </p:to>
                                    </p:set>
                                    <p:animEffect transition="in" filter="dissolve">
                                      <p:cBhvr>
                                        <p:cTn id="324" dur="500"/>
                                        <p:tgtEl>
                                          <p:spTgt spid="75"/>
                                        </p:tgtEl>
                                      </p:cBhvr>
                                    </p:animEffect>
                                  </p:childTnLst>
                                </p:cTn>
                              </p:par>
                            </p:childTnLst>
                          </p:cTn>
                        </p:par>
                      </p:childTnLst>
                    </p:cTn>
                  </p:par>
                  <p:par>
                    <p:cTn id="325" fill="hold">
                      <p:stCondLst>
                        <p:cond delay="indefinite"/>
                      </p:stCondLst>
                      <p:childTnLst>
                        <p:par>
                          <p:cTn id="326" fill="hold">
                            <p:stCondLst>
                              <p:cond delay="0"/>
                            </p:stCondLst>
                            <p:childTnLst>
                              <p:par>
                                <p:cTn id="327" presetID="9" presetClass="entr" presetSubtype="0" fill="hold" nodeType="clickEffect">
                                  <p:stCondLst>
                                    <p:cond delay="0"/>
                                  </p:stCondLst>
                                  <p:childTnLst>
                                    <p:set>
                                      <p:cBhvr>
                                        <p:cTn id="328" dur="1" fill="hold">
                                          <p:stCondLst>
                                            <p:cond delay="0"/>
                                          </p:stCondLst>
                                        </p:cTn>
                                        <p:tgtEl>
                                          <p:spTgt spid="59">
                                            <p:txEl>
                                              <p:pRg st="6" end="6"/>
                                            </p:txEl>
                                          </p:spTgt>
                                        </p:tgtEl>
                                        <p:attrNameLst>
                                          <p:attrName>style.visibility</p:attrName>
                                        </p:attrNameLst>
                                      </p:cBhvr>
                                      <p:to>
                                        <p:strVal val="visible"/>
                                      </p:to>
                                    </p:set>
                                    <p:animEffect transition="in" filter="dissolve">
                                      <p:cBhvr>
                                        <p:cTn id="329" dur="500"/>
                                        <p:tgtEl>
                                          <p:spTgt spid="59">
                                            <p:txEl>
                                              <p:pRg st="6" end="6"/>
                                            </p:txEl>
                                          </p:spTgt>
                                        </p:tgtEl>
                                      </p:cBhvr>
                                    </p:animEffect>
                                  </p:childTnLst>
                                </p:cTn>
                              </p:par>
                            </p:childTnLst>
                          </p:cTn>
                        </p:par>
                      </p:childTnLst>
                    </p:cTn>
                  </p:par>
                  <p:par>
                    <p:cTn id="330" fill="hold">
                      <p:stCondLst>
                        <p:cond delay="indefinite"/>
                      </p:stCondLst>
                      <p:childTnLst>
                        <p:par>
                          <p:cTn id="331" fill="hold">
                            <p:stCondLst>
                              <p:cond delay="0"/>
                            </p:stCondLst>
                            <p:childTnLst>
                              <p:par>
                                <p:cTn id="332" presetID="7" presetClass="emph" presetSubtype="2" fill="hold" nodeType="clickEffect">
                                  <p:stCondLst>
                                    <p:cond delay="0"/>
                                  </p:stCondLst>
                                  <p:childTnLst>
                                    <p:animClr clrSpc="rgb" dir="cw">
                                      <p:cBhvr>
                                        <p:cTn id="333" dur="2000" fill="hold"/>
                                        <p:tgtEl>
                                          <p:spTgt spid="9"/>
                                        </p:tgtEl>
                                        <p:attrNameLst>
                                          <p:attrName>stroke.color</p:attrName>
                                        </p:attrNameLst>
                                      </p:cBhvr>
                                      <p:to>
                                        <a:schemeClr val="accent2"/>
                                      </p:to>
                                    </p:animClr>
                                    <p:set>
                                      <p:cBhvr>
                                        <p:cTn id="334" dur="2000" fill="hold"/>
                                        <p:tgtEl>
                                          <p:spTgt spid="9"/>
                                        </p:tgtEl>
                                        <p:attrNameLst>
                                          <p:attrName>stroke.on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7" presetClass="emph" presetSubtype="2" fill="hold" nodeType="clickEffect">
                                  <p:stCondLst>
                                    <p:cond delay="0"/>
                                  </p:stCondLst>
                                  <p:childTnLst>
                                    <p:animClr clrSpc="rgb" dir="cw">
                                      <p:cBhvr>
                                        <p:cTn id="338" dur="2000" fill="hold"/>
                                        <p:tgtEl>
                                          <p:spTgt spid="18"/>
                                        </p:tgtEl>
                                        <p:attrNameLst>
                                          <p:attrName>stroke.color</p:attrName>
                                        </p:attrNameLst>
                                      </p:cBhvr>
                                      <p:to>
                                        <a:schemeClr val="accent2"/>
                                      </p:to>
                                    </p:animClr>
                                    <p:set>
                                      <p:cBhvr>
                                        <p:cTn id="339" dur="2000" fill="hold"/>
                                        <p:tgtEl>
                                          <p:spTgt spid="18"/>
                                        </p:tgtEl>
                                        <p:attrNameLst>
                                          <p:attrName>stroke.on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68"/>
                                        </p:tgtEl>
                                        <p:attrNameLst>
                                          <p:attrName>style.visibility</p:attrName>
                                        </p:attrNameLst>
                                      </p:cBhvr>
                                      <p:to>
                                        <p:strVal val="visible"/>
                                      </p:to>
                                    </p:set>
                                    <p:animEffect transition="in" filter="dissolve">
                                      <p:cBhvr>
                                        <p:cTn id="344" dur="500"/>
                                        <p:tgtEl>
                                          <p:spTgt spid="68"/>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58">
                                            <p:txEl>
                                              <p:pRg st="5" end="5"/>
                                            </p:txEl>
                                          </p:spTgt>
                                        </p:tgtEl>
                                        <p:attrNameLst>
                                          <p:attrName>style.visibility</p:attrName>
                                        </p:attrNameLst>
                                      </p:cBhvr>
                                      <p:to>
                                        <p:strVal val="visible"/>
                                      </p:to>
                                    </p:set>
                                    <p:animEffect transition="in" filter="dissolve">
                                      <p:cBhvr>
                                        <p:cTn id="349" dur="500"/>
                                        <p:tgtEl>
                                          <p:spTgt spid="58">
                                            <p:txEl>
                                              <p:pRg st="5" end="5"/>
                                            </p:txEl>
                                          </p:spTgt>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nodeType="clickEffect">
                                  <p:stCondLst>
                                    <p:cond delay="0"/>
                                  </p:stCondLst>
                                  <p:childTnLst>
                                    <p:set>
                                      <p:cBhvr>
                                        <p:cTn id="353" dur="1" fill="hold">
                                          <p:stCondLst>
                                            <p:cond delay="0"/>
                                          </p:stCondLst>
                                        </p:cTn>
                                        <p:tgtEl>
                                          <p:spTgt spid="70"/>
                                        </p:tgtEl>
                                        <p:attrNameLst>
                                          <p:attrName>style.visibility</p:attrName>
                                        </p:attrNameLst>
                                      </p:cBhvr>
                                      <p:to>
                                        <p:strVal val="visible"/>
                                      </p:to>
                                    </p:set>
                                    <p:animEffect transition="in" filter="dissolve">
                                      <p:cBhvr>
                                        <p:cTn id="354" dur="500"/>
                                        <p:tgtEl>
                                          <p:spTgt spid="70"/>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nodeType="clickEffect">
                                  <p:stCondLst>
                                    <p:cond delay="0"/>
                                  </p:stCondLst>
                                  <p:childTnLst>
                                    <p:set>
                                      <p:cBhvr>
                                        <p:cTn id="358" dur="1" fill="hold">
                                          <p:stCondLst>
                                            <p:cond delay="0"/>
                                          </p:stCondLst>
                                        </p:cTn>
                                        <p:tgtEl>
                                          <p:spTgt spid="59">
                                            <p:txEl>
                                              <p:pRg st="5" end="5"/>
                                            </p:txEl>
                                          </p:spTgt>
                                        </p:tgtEl>
                                        <p:attrNameLst>
                                          <p:attrName>style.visibility</p:attrName>
                                        </p:attrNameLst>
                                      </p:cBhvr>
                                      <p:to>
                                        <p:strVal val="visible"/>
                                      </p:to>
                                    </p:set>
                                    <p:animEffect transition="in" filter="dissolve">
                                      <p:cBhvr>
                                        <p:cTn id="359" dur="500"/>
                                        <p:tgtEl>
                                          <p:spTgt spid="59">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7" presetClass="emph" presetSubtype="2" fill="hold" nodeType="clickEffect">
                                  <p:stCondLst>
                                    <p:cond delay="0"/>
                                  </p:stCondLst>
                                  <p:childTnLst>
                                    <p:animClr clrSpc="rgb" dir="cw">
                                      <p:cBhvr>
                                        <p:cTn id="363" dur="2000" fill="hold"/>
                                        <p:tgtEl>
                                          <p:spTgt spid="16"/>
                                        </p:tgtEl>
                                        <p:attrNameLst>
                                          <p:attrName>stroke.color</p:attrName>
                                        </p:attrNameLst>
                                      </p:cBhvr>
                                      <p:to>
                                        <a:schemeClr val="accent2"/>
                                      </p:to>
                                    </p:animClr>
                                    <p:set>
                                      <p:cBhvr>
                                        <p:cTn id="364" dur="2000" fill="hold"/>
                                        <p:tgtEl>
                                          <p:spTgt spid="16"/>
                                        </p:tgtEl>
                                        <p:attrNameLst>
                                          <p:attrName>stroke.on</p:attrName>
                                        </p:attrNameLst>
                                      </p:cBhvr>
                                      <p:to>
                                        <p:strVal val="true"/>
                                      </p:to>
                                    </p:set>
                                  </p:childTnLst>
                                </p:cTn>
                              </p:par>
                            </p:childTnLst>
                          </p:cTn>
                        </p:par>
                      </p:childTnLst>
                    </p:cTn>
                  </p:par>
                  <p:par>
                    <p:cTn id="365" fill="hold">
                      <p:stCondLst>
                        <p:cond delay="indefinite"/>
                      </p:stCondLst>
                      <p:childTnLst>
                        <p:par>
                          <p:cTn id="366" fill="hold">
                            <p:stCondLst>
                              <p:cond delay="0"/>
                            </p:stCondLst>
                            <p:childTnLst>
                              <p:par>
                                <p:cTn id="367" presetID="7" presetClass="emph" presetSubtype="2" fill="hold" nodeType="clickEffect">
                                  <p:stCondLst>
                                    <p:cond delay="0"/>
                                  </p:stCondLst>
                                  <p:childTnLst>
                                    <p:animClr clrSpc="rgb" dir="cw">
                                      <p:cBhvr>
                                        <p:cTn id="368" dur="2000" fill="hold"/>
                                        <p:tgtEl>
                                          <p:spTgt spid="15"/>
                                        </p:tgtEl>
                                        <p:attrNameLst>
                                          <p:attrName>stroke.color</p:attrName>
                                        </p:attrNameLst>
                                      </p:cBhvr>
                                      <p:to>
                                        <a:schemeClr val="accent2"/>
                                      </p:to>
                                    </p:animClr>
                                    <p:set>
                                      <p:cBhvr>
                                        <p:cTn id="369" dur="2000" fill="hold"/>
                                        <p:tgtEl>
                                          <p:spTgt spid="15"/>
                                        </p:tgtEl>
                                        <p:attrNameLst>
                                          <p:attrName>stroke.on</p:attrName>
                                        </p:attrNameLst>
                                      </p:cBhvr>
                                      <p:to>
                                        <p:strVal val="true"/>
                                      </p:to>
                                    </p:set>
                                  </p:childTnLst>
                                </p:cTn>
                              </p:par>
                            </p:childTnLst>
                          </p:cTn>
                        </p:par>
                      </p:childTnLst>
                    </p:cTn>
                  </p:par>
                  <p:par>
                    <p:cTn id="370" fill="hold">
                      <p:stCondLst>
                        <p:cond delay="indefinite"/>
                      </p:stCondLst>
                      <p:childTnLst>
                        <p:par>
                          <p:cTn id="371" fill="hold">
                            <p:stCondLst>
                              <p:cond delay="0"/>
                            </p:stCondLst>
                            <p:childTnLst>
                              <p:par>
                                <p:cTn id="372" presetID="7" presetClass="emph" presetSubtype="2" fill="hold" nodeType="clickEffect">
                                  <p:stCondLst>
                                    <p:cond delay="0"/>
                                  </p:stCondLst>
                                  <p:childTnLst>
                                    <p:animClr clrSpc="rgb" dir="cw">
                                      <p:cBhvr>
                                        <p:cTn id="373" dur="2000" fill="hold"/>
                                        <p:tgtEl>
                                          <p:spTgt spid="10"/>
                                        </p:tgtEl>
                                        <p:attrNameLst>
                                          <p:attrName>stroke.color</p:attrName>
                                        </p:attrNameLst>
                                      </p:cBhvr>
                                      <p:to>
                                        <a:schemeClr val="accent2"/>
                                      </p:to>
                                    </p:animClr>
                                    <p:set>
                                      <p:cBhvr>
                                        <p:cTn id="374" dur="2000" fill="hold"/>
                                        <p:tgtEl>
                                          <p:spTgt spid="10"/>
                                        </p:tgtEl>
                                        <p:attrNameLst>
                                          <p:attrName>stroke.on</p:attrName>
                                        </p:attrNameLst>
                                      </p:cBhvr>
                                      <p:to>
                                        <p:strVal val="true"/>
                                      </p:to>
                                    </p:se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nodeType="clickEffect">
                                  <p:stCondLst>
                                    <p:cond delay="0"/>
                                  </p:stCondLst>
                                  <p:childTnLst>
                                    <p:set>
                                      <p:cBhvr>
                                        <p:cTn id="378" dur="1" fill="hold">
                                          <p:stCondLst>
                                            <p:cond delay="0"/>
                                          </p:stCondLst>
                                        </p:cTn>
                                        <p:tgtEl>
                                          <p:spTgt spid="69"/>
                                        </p:tgtEl>
                                        <p:attrNameLst>
                                          <p:attrName>style.visibility</p:attrName>
                                        </p:attrNameLst>
                                      </p:cBhvr>
                                      <p:to>
                                        <p:strVal val="visible"/>
                                      </p:to>
                                    </p:set>
                                    <p:animEffect transition="in" filter="dissolve">
                                      <p:cBhvr>
                                        <p:cTn id="379" dur="500"/>
                                        <p:tgtEl>
                                          <p:spTgt spid="69"/>
                                        </p:tgtEl>
                                      </p:cBhvr>
                                    </p:animEffect>
                                  </p:childTnLst>
                                </p:cTn>
                              </p:par>
                            </p:childTnLst>
                          </p:cTn>
                        </p:par>
                      </p:childTnLst>
                    </p:cTn>
                  </p:par>
                  <p:par>
                    <p:cTn id="380" fill="hold">
                      <p:stCondLst>
                        <p:cond delay="indefinite"/>
                      </p:stCondLst>
                      <p:childTnLst>
                        <p:par>
                          <p:cTn id="381" fill="hold">
                            <p:stCondLst>
                              <p:cond delay="0"/>
                            </p:stCondLst>
                            <p:childTnLst>
                              <p:par>
                                <p:cTn id="382" presetID="9" presetClass="entr" presetSubtype="0" fill="hold" nodeType="clickEffect">
                                  <p:stCondLst>
                                    <p:cond delay="0"/>
                                  </p:stCondLst>
                                  <p:childTnLst>
                                    <p:set>
                                      <p:cBhvr>
                                        <p:cTn id="383" dur="1" fill="hold">
                                          <p:stCondLst>
                                            <p:cond delay="0"/>
                                          </p:stCondLst>
                                        </p:cTn>
                                        <p:tgtEl>
                                          <p:spTgt spid="67">
                                            <p:txEl>
                                              <p:pRg st="2" end="2"/>
                                            </p:txEl>
                                          </p:spTgt>
                                        </p:tgtEl>
                                        <p:attrNameLst>
                                          <p:attrName>style.visibility</p:attrName>
                                        </p:attrNameLst>
                                      </p:cBhvr>
                                      <p:to>
                                        <p:strVal val="visible"/>
                                      </p:to>
                                    </p:set>
                                    <p:animEffect transition="in" filter="dissolve">
                                      <p:cBhvr>
                                        <p:cTn id="384" dur="500"/>
                                        <p:tgtEl>
                                          <p:spTgt spid="67">
                                            <p:txEl>
                                              <p:pRg st="2" end="2"/>
                                            </p:txEl>
                                          </p:spTgt>
                                        </p:tgtEl>
                                      </p:cBhvr>
                                    </p:animEffect>
                                  </p:childTnLst>
                                </p:cTn>
                              </p:par>
                            </p:childTnLst>
                          </p:cTn>
                        </p:par>
                      </p:childTnLst>
                    </p:cTn>
                  </p:par>
                  <p:par>
                    <p:cTn id="385" fill="hold">
                      <p:stCondLst>
                        <p:cond delay="indefinite"/>
                      </p:stCondLst>
                      <p:childTnLst>
                        <p:par>
                          <p:cTn id="386" fill="hold">
                            <p:stCondLst>
                              <p:cond delay="0"/>
                            </p:stCondLst>
                            <p:childTnLst>
                              <p:par>
                                <p:cTn id="387" presetID="9" presetClass="entr" presetSubtype="0" fill="hold" nodeType="clickEffect">
                                  <p:stCondLst>
                                    <p:cond delay="0"/>
                                  </p:stCondLst>
                                  <p:childTnLst>
                                    <p:set>
                                      <p:cBhvr>
                                        <p:cTn id="388" dur="1" fill="hold">
                                          <p:stCondLst>
                                            <p:cond delay="0"/>
                                          </p:stCondLst>
                                        </p:cTn>
                                        <p:tgtEl>
                                          <p:spTgt spid="71"/>
                                        </p:tgtEl>
                                        <p:attrNameLst>
                                          <p:attrName>style.visibility</p:attrName>
                                        </p:attrNameLst>
                                      </p:cBhvr>
                                      <p:to>
                                        <p:strVal val="visible"/>
                                      </p:to>
                                    </p:set>
                                    <p:animEffect transition="in" filter="dissolve">
                                      <p:cBhvr>
                                        <p:cTn id="389" dur="500"/>
                                        <p:tgtEl>
                                          <p:spTgt spid="71"/>
                                        </p:tgtEl>
                                      </p:cBhvr>
                                    </p:animEffec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72">
                                            <p:txEl>
                                              <p:pRg st="2" end="2"/>
                                            </p:txEl>
                                          </p:spTgt>
                                        </p:tgtEl>
                                        <p:attrNameLst>
                                          <p:attrName>style.visibility</p:attrName>
                                        </p:attrNameLst>
                                      </p:cBhvr>
                                      <p:to>
                                        <p:strVal val="visible"/>
                                      </p:to>
                                    </p:set>
                                    <p:animEffect transition="in" filter="dissolve">
                                      <p:cBhvr>
                                        <p:cTn id="394" dur="500"/>
                                        <p:tgtEl>
                                          <p:spTgt spid="72">
                                            <p:txEl>
                                              <p:pRg st="2" end="2"/>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17"/>
                                        </p:tgtEl>
                                        <p:attrNameLst>
                                          <p:attrName>stroke.color</p:attrName>
                                        </p:attrNameLst>
                                      </p:cBhvr>
                                      <p:to>
                                        <a:schemeClr val="accent2"/>
                                      </p:to>
                                    </p:animClr>
                                    <p:set>
                                      <p:cBhvr>
                                        <p:cTn id="399" dur="2000" fill="hold"/>
                                        <p:tgtEl>
                                          <p:spTgt spid="17"/>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78"/>
                                        </p:tgtEl>
                                        <p:attrNameLst>
                                          <p:attrName>style.visibility</p:attrName>
                                        </p:attrNameLst>
                                      </p:cBhvr>
                                      <p:to>
                                        <p:strVal val="visible"/>
                                      </p:to>
                                    </p:set>
                                    <p:animEffect transition="in" filter="dissolve">
                                      <p:cBhvr>
                                        <p:cTn id="404" dur="500"/>
                                        <p:tgtEl>
                                          <p:spTgt spid="78"/>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6" end="6"/>
                                            </p:txEl>
                                          </p:spTgt>
                                        </p:tgtEl>
                                        <p:attrNameLst>
                                          <p:attrName>style.visibility</p:attrName>
                                        </p:attrNameLst>
                                      </p:cBhvr>
                                      <p:to>
                                        <p:strVal val="visible"/>
                                      </p:to>
                                    </p:set>
                                    <p:animEffect transition="in" filter="dissolve">
                                      <p:cBhvr>
                                        <p:cTn id="409" dur="500"/>
                                        <p:tgtEl>
                                          <p:spTgt spid="67">
                                            <p:txEl>
                                              <p:pRg st="6" end="6"/>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81"/>
                                        </p:tgtEl>
                                        <p:attrNameLst>
                                          <p:attrName>style.visibility</p:attrName>
                                        </p:attrNameLst>
                                      </p:cBhvr>
                                      <p:to>
                                        <p:strVal val="visible"/>
                                      </p:to>
                                    </p:set>
                                    <p:animEffect transition="in" filter="dissolve">
                                      <p:cBhvr>
                                        <p:cTn id="414" dur="500"/>
                                        <p:tgtEl>
                                          <p:spTgt spid="8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6" end="6"/>
                                            </p:txEl>
                                          </p:spTgt>
                                        </p:tgtEl>
                                        <p:attrNameLst>
                                          <p:attrName>style.visibility</p:attrName>
                                        </p:attrNameLst>
                                      </p:cBhvr>
                                      <p:to>
                                        <p:strVal val="visible"/>
                                      </p:to>
                                    </p:set>
                                    <p:animEffect transition="in" filter="dissolve">
                                      <p:cBhvr>
                                        <p:cTn id="419" dur="500"/>
                                        <p:tgtEl>
                                          <p:spTgt spid="72">
                                            <p:txEl>
                                              <p:pRg st="6" end="6"/>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20"/>
                                        </p:tgtEl>
                                        <p:attrNameLst>
                                          <p:attrName>stroke.color</p:attrName>
                                        </p:attrNameLst>
                                      </p:cBhvr>
                                      <p:to>
                                        <a:schemeClr val="accent2"/>
                                      </p:to>
                                    </p:animClr>
                                    <p:set>
                                      <p:cBhvr>
                                        <p:cTn id="424" dur="2000" fill="hold"/>
                                        <p:tgtEl>
                                          <p:spTgt spid="20"/>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7" presetClass="emph" presetSubtype="2" fill="hold" nodeType="clickEffect">
                                  <p:stCondLst>
                                    <p:cond delay="0"/>
                                  </p:stCondLst>
                                  <p:childTnLst>
                                    <p:animClr clrSpc="rgb" dir="cw">
                                      <p:cBhvr>
                                        <p:cTn id="433" dur="2000" fill="hold"/>
                                        <p:tgtEl>
                                          <p:spTgt spid="21"/>
                                        </p:tgtEl>
                                        <p:attrNameLst>
                                          <p:attrName>stroke.color</p:attrName>
                                        </p:attrNameLst>
                                      </p:cBhvr>
                                      <p:to>
                                        <a:srgbClr val="9C9C9C"/>
                                      </p:to>
                                    </p:animClr>
                                    <p:set>
                                      <p:cBhvr>
                                        <p:cTn id="434" dur="2000" fill="hold"/>
                                        <p:tgtEl>
                                          <p:spTgt spid="21"/>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9"/>
                                        </p:tgtEl>
                                        <p:attrNameLst>
                                          <p:attrName>stroke.color</p:attrName>
                                        </p:attrNameLst>
                                      </p:cBhvr>
                                      <p:to>
                                        <a:srgbClr val="9C9C9C"/>
                                      </p:to>
                                    </p:animClr>
                                    <p:set>
                                      <p:cBhvr>
                                        <p:cTn id="437" dur="2000" fill="hold"/>
                                        <p:tgtEl>
                                          <p:spTgt spid="19"/>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3"/>
                                        </p:tgtEl>
                                        <p:attrNameLst>
                                          <p:attrName>stroke.color</p:attrName>
                                        </p:attrNameLst>
                                      </p:cBhvr>
                                      <p:to>
                                        <a:srgbClr val="9C9C9C"/>
                                      </p:to>
                                    </p:animClr>
                                    <p:set>
                                      <p:cBhvr>
                                        <p:cTn id="440" dur="2000" fill="hold"/>
                                        <p:tgtEl>
                                          <p:spTgt spid="13"/>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8"/>
                                        </p:tgtEl>
                                        <p:attrNameLst>
                                          <p:attrName>stroke.color</p:attrName>
                                        </p:attrNameLst>
                                      </p:cBhvr>
                                      <p:to>
                                        <a:srgbClr val="9C9C9C"/>
                                      </p:to>
                                    </p:animClr>
                                    <p:set>
                                      <p:cBhvr>
                                        <p:cTn id="443" dur="2000" fill="hold"/>
                                        <p:tgtEl>
                                          <p:spTgt spid="8"/>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1"/>
                                        </p:tgtEl>
                                        <p:attrNameLst>
                                          <p:attrName>stroke.color</p:attrName>
                                        </p:attrNameLst>
                                      </p:cBhvr>
                                      <p:to>
                                        <a:srgbClr val="9C9C9C"/>
                                      </p:to>
                                    </p:animClr>
                                    <p:set>
                                      <p:cBhvr>
                                        <p:cTn id="446" dur="2000" fill="hold"/>
                                        <p:tgtEl>
                                          <p:spTgt spid="11"/>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29"/>
                                        </p:tgtEl>
                                        <p:attrNameLst>
                                          <p:attrName>stroke.color</p:attrName>
                                        </p:attrNameLst>
                                      </p:cBhvr>
                                      <p:to>
                                        <a:srgbClr val="9C9C9C"/>
                                      </p:to>
                                    </p:animClr>
                                    <p:set>
                                      <p:cBhvr>
                                        <p:cTn id="449" dur="2000" fill="hold"/>
                                        <p:tgtEl>
                                          <p:spTgt spid="2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9"/>
                                        </p:tgtEl>
                                        <p:attrNameLst>
                                          <p:attrName>stroke.color</p:attrName>
                                        </p:attrNameLst>
                                      </p:cBhvr>
                                      <p:to>
                                        <a:srgbClr val="9C9C9C"/>
                                      </p:to>
                                    </p:animClr>
                                    <p:set>
                                      <p:cBhvr>
                                        <p:cTn id="452" dur="2000" fill="hold"/>
                                        <p:tgtEl>
                                          <p:spTgt spid="9"/>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30"/>
                                        </p:tgtEl>
                                        <p:attrNameLst>
                                          <p:attrName>stroke.color</p:attrName>
                                        </p:attrNameLst>
                                      </p:cBhvr>
                                      <p:to>
                                        <a:srgbClr val="9C9C9C"/>
                                      </p:to>
                                    </p:animClr>
                                    <p:set>
                                      <p:cBhvr>
                                        <p:cTn id="455" dur="2000" fill="hold"/>
                                        <p:tgtEl>
                                          <p:spTgt spid="30"/>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7"/>
                                        </p:tgtEl>
                                        <p:attrNameLst>
                                          <p:attrName>stroke.color</p:attrName>
                                        </p:attrNameLst>
                                      </p:cBhvr>
                                      <p:to>
                                        <a:srgbClr val="9C9C9C"/>
                                      </p:to>
                                    </p:animClr>
                                    <p:set>
                                      <p:cBhvr>
                                        <p:cTn id="458" dur="2000" fill="hold"/>
                                        <p:tgtEl>
                                          <p:spTgt spid="17"/>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6"/>
                                        </p:tgtEl>
                                        <p:attrNameLst>
                                          <p:attrName>stroke.color</p:attrName>
                                        </p:attrNameLst>
                                      </p:cBhvr>
                                      <p:to>
                                        <a:srgbClr val="9C9C9C"/>
                                      </p:to>
                                    </p:animClr>
                                    <p:set>
                                      <p:cBhvr>
                                        <p:cTn id="461" dur="2000" fill="hold"/>
                                        <p:tgtEl>
                                          <p:spTgt spid="16"/>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0"/>
                                        </p:tgtEl>
                                        <p:attrNameLst>
                                          <p:attrName>stroke.color</p:attrName>
                                        </p:attrNameLst>
                                      </p:cBhvr>
                                      <p:to>
                                        <a:srgbClr val="9C9C9C"/>
                                      </p:to>
                                    </p:animClr>
                                    <p:set>
                                      <p:cBhvr>
                                        <p:cTn id="464" dur="2000" fill="hold"/>
                                        <p:tgtEl>
                                          <p:spTgt spid="10"/>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4"/>
                                        </p:tgtEl>
                                        <p:attrNameLst>
                                          <p:attrName>stroke.color</p:attrName>
                                        </p:attrNameLst>
                                      </p:cBhvr>
                                      <p:to>
                                        <a:srgbClr val="9C9C9C"/>
                                      </p:to>
                                    </p:animClr>
                                    <p:set>
                                      <p:cBhvr>
                                        <p:cTn id="467" dur="2000" fill="hold"/>
                                        <p:tgtEl>
                                          <p:spTgt spid="14"/>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5"/>
                                        </p:tgtEl>
                                        <p:attrNameLst>
                                          <p:attrName>stroke.color</p:attrName>
                                        </p:attrNameLst>
                                      </p:cBhvr>
                                      <p:to>
                                        <a:srgbClr val="9C9C9C"/>
                                      </p:to>
                                    </p:animClr>
                                    <p:set>
                                      <p:cBhvr>
                                        <p:cTn id="470" dur="2000" fill="hold"/>
                                        <p:tgtEl>
                                          <p:spTgt spid="15"/>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2"/>
                                        </p:tgtEl>
                                        <p:attrNameLst>
                                          <p:attrName>stroke.color</p:attrName>
                                        </p:attrNameLst>
                                      </p:cBhvr>
                                      <p:to>
                                        <a:srgbClr val="9C9C9C"/>
                                      </p:to>
                                    </p:animClr>
                                    <p:set>
                                      <p:cBhvr>
                                        <p:cTn id="473" dur="2000" fill="hold"/>
                                        <p:tgtEl>
                                          <p:spTgt spid="12"/>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20"/>
                                        </p:tgtEl>
                                        <p:attrNameLst>
                                          <p:attrName>stroke.color</p:attrName>
                                        </p:attrNameLst>
                                      </p:cBhvr>
                                      <p:to>
                                        <a:srgbClr val="9C9C9C"/>
                                      </p:to>
                                    </p:animClr>
                                    <p:set>
                                      <p:cBhvr>
                                        <p:cTn id="476" dur="2000" fill="hold"/>
                                        <p:tgtEl>
                                          <p:spTgt spid="20"/>
                                        </p:tgtEl>
                                        <p:attrNameLst>
                                          <p:attrName>stroke.on</p:attrName>
                                        </p:attrNameLst>
                                      </p:cBhvr>
                                      <p:to>
                                        <p:strVal val="true"/>
                                      </p:to>
                                    </p:set>
                                  </p:childTnLst>
                                </p:cTn>
                              </p:par>
                              <p:par>
                                <p:cTn id="477" presetID="7" presetClass="emph" presetSubtype="2" fill="hold" nodeType="withEffect">
                                  <p:stCondLst>
                                    <p:cond delay="0"/>
                                  </p:stCondLst>
                                  <p:childTnLst>
                                    <p:animClr clrSpc="rgb" dir="cw">
                                      <p:cBhvr>
                                        <p:cTn id="478" dur="2000" fill="hold"/>
                                        <p:tgtEl>
                                          <p:spTgt spid="18"/>
                                        </p:tgtEl>
                                        <p:attrNameLst>
                                          <p:attrName>stroke.color</p:attrName>
                                        </p:attrNameLst>
                                      </p:cBhvr>
                                      <p:to>
                                        <a:srgbClr val="9C9C9C"/>
                                      </p:to>
                                    </p:animClr>
                                    <p:set>
                                      <p:cBhvr>
                                        <p:cTn id="479" dur="2000" fill="hold"/>
                                        <p:tgtEl>
                                          <p:spTgt spid="18"/>
                                        </p:tgtEl>
                                        <p:attrNameLst>
                                          <p:attrName>stroke.on</p:attrName>
                                        </p:attrNameLst>
                                      </p:cBhvr>
                                      <p:to>
                                        <p:strVal val="true"/>
                                      </p:to>
                                    </p:se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96"/>
                                        </p:tgtEl>
                                        <p:attrNameLst>
                                          <p:attrName>style.visibility</p:attrName>
                                        </p:attrNameLst>
                                      </p:cBhvr>
                                      <p:to>
                                        <p:strVal val="visible"/>
                                      </p:to>
                                    </p:set>
                                    <p:animEffect transition="in" filter="dissolve">
                                      <p:cBhvr>
                                        <p:cTn id="484" dur="500"/>
                                        <p:tgtEl>
                                          <p:spTgt spid="96"/>
                                        </p:tgtEl>
                                      </p:cBhvr>
                                    </p:animEffect>
                                  </p:childTnLst>
                                </p:cTn>
                              </p:par>
                            </p:childTnLst>
                          </p:cTn>
                        </p:par>
                      </p:childTnLst>
                    </p:cTn>
                  </p:par>
                  <p:par>
                    <p:cTn id="485" fill="hold">
                      <p:stCondLst>
                        <p:cond delay="indefinite"/>
                      </p:stCondLst>
                      <p:childTnLst>
                        <p:par>
                          <p:cTn id="486" fill="hold">
                            <p:stCondLst>
                              <p:cond delay="0"/>
                            </p:stCondLst>
                            <p:childTnLst>
                              <p:par>
                                <p:cTn id="487" presetID="7" presetClass="emph" presetSubtype="2" fill="hold" nodeType="clickEffect">
                                  <p:stCondLst>
                                    <p:cond delay="0"/>
                                  </p:stCondLst>
                                  <p:childTnLst>
                                    <p:animClr clrSpc="rgb" dir="cw">
                                      <p:cBhvr>
                                        <p:cTn id="488" dur="2000" fill="hold"/>
                                        <p:tgtEl>
                                          <p:spTgt spid="21"/>
                                        </p:tgtEl>
                                        <p:attrNameLst>
                                          <p:attrName>stroke.color</p:attrName>
                                        </p:attrNameLst>
                                      </p:cBhvr>
                                      <p:to>
                                        <a:schemeClr val="accent2"/>
                                      </p:to>
                                    </p:animClr>
                                    <p:set>
                                      <p:cBhvr>
                                        <p:cTn id="489" dur="2000" fill="hold"/>
                                        <p:tgtEl>
                                          <p:spTgt spid="21"/>
                                        </p:tgtEl>
                                        <p:attrNameLst>
                                          <p:attrName>stroke.on</p:attrName>
                                        </p:attrNameLst>
                                      </p:cBhvr>
                                      <p:to>
                                        <p:strVal val="true"/>
                                      </p:to>
                                    </p:set>
                                  </p:childTnLst>
                                </p:cTn>
                              </p:par>
                            </p:childTnLst>
                          </p:cTn>
                        </p:par>
                      </p:childTnLst>
                    </p:cTn>
                  </p:par>
                  <p:par>
                    <p:cTn id="490" fill="hold">
                      <p:stCondLst>
                        <p:cond delay="indefinite"/>
                      </p:stCondLst>
                      <p:childTnLst>
                        <p:par>
                          <p:cTn id="491" fill="hold">
                            <p:stCondLst>
                              <p:cond delay="0"/>
                            </p:stCondLst>
                            <p:childTnLst>
                              <p:par>
                                <p:cTn id="492" presetID="7" presetClass="emph" presetSubtype="2" fill="hold" nodeType="clickEffect">
                                  <p:stCondLst>
                                    <p:cond delay="0"/>
                                  </p:stCondLst>
                                  <p:childTnLst>
                                    <p:animClr clrSpc="rgb" dir="cw">
                                      <p:cBhvr>
                                        <p:cTn id="493" dur="2000" fill="hold"/>
                                        <p:tgtEl>
                                          <p:spTgt spid="12"/>
                                        </p:tgtEl>
                                        <p:attrNameLst>
                                          <p:attrName>stroke.color</p:attrName>
                                        </p:attrNameLst>
                                      </p:cBhvr>
                                      <p:to>
                                        <a:schemeClr val="accent2"/>
                                      </p:to>
                                    </p:animClr>
                                    <p:set>
                                      <p:cBhvr>
                                        <p:cTn id="494" dur="2000" fill="hold"/>
                                        <p:tgtEl>
                                          <p:spTgt spid="12"/>
                                        </p:tgtEl>
                                        <p:attrNameLst>
                                          <p:attrName>stroke.on</p:attrName>
                                        </p:attrNameLst>
                                      </p:cBhvr>
                                      <p:to>
                                        <p:strVal val="true"/>
                                      </p:to>
                                    </p:set>
                                  </p:childTnLst>
                                </p:cTn>
                              </p:par>
                            </p:childTnLst>
                          </p:cTn>
                        </p:par>
                      </p:childTnLst>
                    </p:cTn>
                  </p:par>
                  <p:par>
                    <p:cTn id="495" fill="hold">
                      <p:stCondLst>
                        <p:cond delay="indefinite"/>
                      </p:stCondLst>
                      <p:childTnLst>
                        <p:par>
                          <p:cTn id="496" fill="hold">
                            <p:stCondLst>
                              <p:cond delay="0"/>
                            </p:stCondLst>
                            <p:childTnLst>
                              <p:par>
                                <p:cTn id="497" presetID="7" presetClass="emph" presetSubtype="2" fill="hold" nodeType="clickEffect">
                                  <p:stCondLst>
                                    <p:cond delay="0"/>
                                  </p:stCondLst>
                                  <p:childTnLst>
                                    <p:animClr clrSpc="rgb" dir="cw">
                                      <p:cBhvr>
                                        <p:cTn id="498" dur="2000" fill="hold"/>
                                        <p:tgtEl>
                                          <p:spTgt spid="19"/>
                                        </p:tgtEl>
                                        <p:attrNameLst>
                                          <p:attrName>stroke.color</p:attrName>
                                        </p:attrNameLst>
                                      </p:cBhvr>
                                      <p:to>
                                        <a:schemeClr val="accent2"/>
                                      </p:to>
                                    </p:animClr>
                                    <p:set>
                                      <p:cBhvr>
                                        <p:cTn id="499" dur="2000" fill="hold"/>
                                        <p:tgtEl>
                                          <p:spTgt spid="19"/>
                                        </p:tgtEl>
                                        <p:attrNameLst>
                                          <p:attrName>stroke.on</p:attrName>
                                        </p:attrNameLst>
                                      </p:cBhvr>
                                      <p:to>
                                        <p:strVal val="true"/>
                                      </p:to>
                                    </p:set>
                                  </p:childTnLst>
                                </p:cTn>
                              </p:par>
                            </p:childTnLst>
                          </p:cTn>
                        </p:par>
                      </p:childTnLst>
                    </p:cTn>
                  </p:par>
                  <p:par>
                    <p:cTn id="500" fill="hold">
                      <p:stCondLst>
                        <p:cond delay="indefinite"/>
                      </p:stCondLst>
                      <p:childTnLst>
                        <p:par>
                          <p:cTn id="501" fill="hold">
                            <p:stCondLst>
                              <p:cond delay="0"/>
                            </p:stCondLst>
                            <p:childTnLst>
                              <p:par>
                                <p:cTn id="502" presetID="7" presetClass="emph" presetSubtype="2" fill="hold" nodeType="clickEffect">
                                  <p:stCondLst>
                                    <p:cond delay="0"/>
                                  </p:stCondLst>
                                  <p:childTnLst>
                                    <p:animClr clrSpc="rgb" dir="cw">
                                      <p:cBhvr>
                                        <p:cTn id="503" dur="2000" fill="hold"/>
                                        <p:tgtEl>
                                          <p:spTgt spid="8"/>
                                        </p:tgtEl>
                                        <p:attrNameLst>
                                          <p:attrName>stroke.color</p:attrName>
                                        </p:attrNameLst>
                                      </p:cBhvr>
                                      <p:to>
                                        <a:schemeClr val="accent2"/>
                                      </p:to>
                                    </p:animClr>
                                    <p:set>
                                      <p:cBhvr>
                                        <p:cTn id="504" dur="2000" fill="hold"/>
                                        <p:tgtEl>
                                          <p:spTgt spid="8"/>
                                        </p:tgtEl>
                                        <p:attrNameLst>
                                          <p:attrName>stroke.on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7" presetClass="emph" presetSubtype="2" fill="hold" nodeType="clickEffect">
                                  <p:stCondLst>
                                    <p:cond delay="0"/>
                                  </p:stCondLst>
                                  <p:childTnLst>
                                    <p:animClr clrSpc="rgb" dir="cw">
                                      <p:cBhvr>
                                        <p:cTn id="508" dur="2000" fill="hold"/>
                                        <p:tgtEl>
                                          <p:spTgt spid="11"/>
                                        </p:tgtEl>
                                        <p:attrNameLst>
                                          <p:attrName>stroke.color</p:attrName>
                                        </p:attrNameLst>
                                      </p:cBhvr>
                                      <p:to>
                                        <a:schemeClr val="accent2"/>
                                      </p:to>
                                    </p:animClr>
                                    <p:set>
                                      <p:cBhvr>
                                        <p:cTn id="509" dur="2000" fill="hold"/>
                                        <p:tgtEl>
                                          <p:spTgt spid="11"/>
                                        </p:tgtEl>
                                        <p:attrNameLst>
                                          <p:attrName>stroke.on</p:attrName>
                                        </p:attrNameLst>
                                      </p:cBhvr>
                                      <p:to>
                                        <p:strVal val="true"/>
                                      </p:to>
                                    </p:set>
                                  </p:childTnLst>
                                </p:cTn>
                              </p:par>
                            </p:childTnLst>
                          </p:cTn>
                        </p:par>
                      </p:childTnLst>
                    </p:cTn>
                  </p:par>
                  <p:par>
                    <p:cTn id="510" fill="hold">
                      <p:stCondLst>
                        <p:cond delay="indefinite"/>
                      </p:stCondLst>
                      <p:childTnLst>
                        <p:par>
                          <p:cTn id="511" fill="hold">
                            <p:stCondLst>
                              <p:cond delay="0"/>
                            </p:stCondLst>
                            <p:childTnLst>
                              <p:par>
                                <p:cTn id="512" presetID="7" presetClass="emph" presetSubtype="2" fill="hold" nodeType="clickEffect">
                                  <p:stCondLst>
                                    <p:cond delay="0"/>
                                  </p:stCondLst>
                                  <p:childTnLst>
                                    <p:animClr clrSpc="rgb" dir="cw">
                                      <p:cBhvr>
                                        <p:cTn id="513" dur="2000" fill="hold"/>
                                        <p:tgtEl>
                                          <p:spTgt spid="13"/>
                                        </p:tgtEl>
                                        <p:attrNameLst>
                                          <p:attrName>stroke.color</p:attrName>
                                        </p:attrNameLst>
                                      </p:cBhvr>
                                      <p:to>
                                        <a:schemeClr val="accent2"/>
                                      </p:to>
                                    </p:animClr>
                                    <p:set>
                                      <p:cBhvr>
                                        <p:cTn id="514" dur="2000" fill="hold"/>
                                        <p:tgtEl>
                                          <p:spTgt spid="13"/>
                                        </p:tgtEl>
                                        <p:attrNameLst>
                                          <p:attrName>stroke.on</p:attrName>
                                        </p:attrNameLst>
                                      </p:cBhvr>
                                      <p:to>
                                        <p:strVal val="true"/>
                                      </p:to>
                                    </p:se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29"/>
                                        </p:tgtEl>
                                        <p:attrNameLst>
                                          <p:attrName>stroke.color</p:attrName>
                                        </p:attrNameLst>
                                      </p:cBhvr>
                                      <p:to>
                                        <a:schemeClr val="accent2"/>
                                      </p:to>
                                    </p:animClr>
                                    <p:set>
                                      <p:cBhvr>
                                        <p:cTn id="519" dur="2000" fill="hold"/>
                                        <p:tgtEl>
                                          <p:spTgt spid="29"/>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9" presetClass="entr" presetSubtype="0" fill="hold" nodeType="clickEffect">
                                  <p:stCondLst>
                                    <p:cond delay="0"/>
                                  </p:stCondLst>
                                  <p:childTnLst>
                                    <p:set>
                                      <p:cBhvr>
                                        <p:cTn id="523" dur="1" fill="hold">
                                          <p:stCondLst>
                                            <p:cond delay="0"/>
                                          </p:stCondLst>
                                        </p:cTn>
                                        <p:tgtEl>
                                          <p:spTgt spid="85"/>
                                        </p:tgtEl>
                                        <p:attrNameLst>
                                          <p:attrName>style.visibility</p:attrName>
                                        </p:attrNameLst>
                                      </p:cBhvr>
                                      <p:to>
                                        <p:strVal val="visible"/>
                                      </p:to>
                                    </p:set>
                                    <p:animEffect transition="in" filter="dissolve">
                                      <p:cBhvr>
                                        <p:cTn id="524" dur="500"/>
                                        <p:tgtEl>
                                          <p:spTgt spid="85"/>
                                        </p:tgtEl>
                                      </p:cBhvr>
                                    </p:animEffect>
                                  </p:childTnLst>
                                </p:cTn>
                              </p:par>
                            </p:childTnLst>
                          </p:cTn>
                        </p:par>
                      </p:childTnLst>
                    </p:cTn>
                  </p:par>
                  <p:par>
                    <p:cTn id="525" fill="hold">
                      <p:stCondLst>
                        <p:cond delay="indefinite"/>
                      </p:stCondLst>
                      <p:childTnLst>
                        <p:par>
                          <p:cTn id="526" fill="hold">
                            <p:stCondLst>
                              <p:cond delay="0"/>
                            </p:stCondLst>
                            <p:childTnLst>
                              <p:par>
                                <p:cTn id="527" presetID="9" presetClass="entr" presetSubtype="0" fill="hold" nodeType="clickEffect">
                                  <p:stCondLst>
                                    <p:cond delay="0"/>
                                  </p:stCondLst>
                                  <p:childTnLst>
                                    <p:set>
                                      <p:cBhvr>
                                        <p:cTn id="528" dur="1" fill="hold">
                                          <p:stCondLst>
                                            <p:cond delay="0"/>
                                          </p:stCondLst>
                                        </p:cTn>
                                        <p:tgtEl>
                                          <p:spTgt spid="67">
                                            <p:txEl>
                                              <p:pRg st="3" end="3"/>
                                            </p:txEl>
                                          </p:spTgt>
                                        </p:tgtEl>
                                        <p:attrNameLst>
                                          <p:attrName>style.visibility</p:attrName>
                                        </p:attrNameLst>
                                      </p:cBhvr>
                                      <p:to>
                                        <p:strVal val="visible"/>
                                      </p:to>
                                    </p:set>
                                    <p:animEffect transition="in" filter="dissolve">
                                      <p:cBhvr>
                                        <p:cTn id="529" dur="500"/>
                                        <p:tgtEl>
                                          <p:spTgt spid="67">
                                            <p:txEl>
                                              <p:pRg st="3" end="3"/>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87"/>
                                        </p:tgtEl>
                                        <p:attrNameLst>
                                          <p:attrName>style.visibility</p:attrName>
                                        </p:attrNameLst>
                                      </p:cBhvr>
                                      <p:to>
                                        <p:strVal val="visible"/>
                                      </p:to>
                                    </p:set>
                                    <p:animEffect transition="in" filter="dissolve">
                                      <p:cBhvr>
                                        <p:cTn id="534" dur="500"/>
                                        <p:tgtEl>
                                          <p:spTgt spid="87"/>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72">
                                            <p:txEl>
                                              <p:pRg st="3" end="3"/>
                                            </p:txEl>
                                          </p:spTgt>
                                        </p:tgtEl>
                                        <p:attrNameLst>
                                          <p:attrName>style.visibility</p:attrName>
                                        </p:attrNameLst>
                                      </p:cBhvr>
                                      <p:to>
                                        <p:strVal val="visible"/>
                                      </p:to>
                                    </p:set>
                                    <p:animEffect transition="in" filter="dissolve">
                                      <p:cBhvr>
                                        <p:cTn id="539" dur="500"/>
                                        <p:tgtEl>
                                          <p:spTgt spid="72">
                                            <p:txEl>
                                              <p:pRg st="3" end="3"/>
                                            </p:txEl>
                                          </p:spTgt>
                                        </p:tgtEl>
                                      </p:cBhvr>
                                    </p:animEffect>
                                  </p:childTnLst>
                                </p:cTn>
                              </p:par>
                            </p:childTnLst>
                          </p:cTn>
                        </p:par>
                      </p:childTnLst>
                    </p:cTn>
                  </p:par>
                  <p:par>
                    <p:cTn id="540" fill="hold">
                      <p:stCondLst>
                        <p:cond delay="indefinite"/>
                      </p:stCondLst>
                      <p:childTnLst>
                        <p:par>
                          <p:cTn id="541" fill="hold">
                            <p:stCondLst>
                              <p:cond delay="0"/>
                            </p:stCondLst>
                            <p:childTnLst>
                              <p:par>
                                <p:cTn id="542" presetID="7" presetClass="emph" presetSubtype="2" fill="hold" nodeType="clickEffect">
                                  <p:stCondLst>
                                    <p:cond delay="0"/>
                                  </p:stCondLst>
                                  <p:childTnLst>
                                    <p:animClr clrSpc="rgb" dir="cw">
                                      <p:cBhvr>
                                        <p:cTn id="543" dur="2000" fill="hold"/>
                                        <p:tgtEl>
                                          <p:spTgt spid="30"/>
                                        </p:tgtEl>
                                        <p:attrNameLst>
                                          <p:attrName>stroke.color</p:attrName>
                                        </p:attrNameLst>
                                      </p:cBhvr>
                                      <p:to>
                                        <a:schemeClr val="accent2"/>
                                      </p:to>
                                    </p:animClr>
                                    <p:set>
                                      <p:cBhvr>
                                        <p:cTn id="544" dur="2000" fill="hold"/>
                                        <p:tgtEl>
                                          <p:spTgt spid="30"/>
                                        </p:tgtEl>
                                        <p:attrNameLst>
                                          <p:attrName>stroke.on</p:attrName>
                                        </p:attrNameLst>
                                      </p:cBhvr>
                                      <p:to>
                                        <p:strVal val="true"/>
                                      </p:to>
                                    </p:set>
                                  </p:childTnLst>
                                </p:cTn>
                              </p:par>
                            </p:childTnLst>
                          </p:cTn>
                        </p:par>
                      </p:childTnLst>
                    </p:cTn>
                  </p:par>
                  <p:par>
                    <p:cTn id="545" fill="hold">
                      <p:stCondLst>
                        <p:cond delay="indefinite"/>
                      </p:stCondLst>
                      <p:childTnLst>
                        <p:par>
                          <p:cTn id="546" fill="hold">
                            <p:stCondLst>
                              <p:cond delay="0"/>
                            </p:stCondLst>
                            <p:childTnLst>
                              <p:par>
                                <p:cTn id="547" presetID="9" presetClass="entr" presetSubtype="0" fill="hold" nodeType="clickEffect">
                                  <p:stCondLst>
                                    <p:cond delay="0"/>
                                  </p:stCondLst>
                                  <p:childTnLst>
                                    <p:set>
                                      <p:cBhvr>
                                        <p:cTn id="548" dur="1" fill="hold">
                                          <p:stCondLst>
                                            <p:cond delay="0"/>
                                          </p:stCondLst>
                                        </p:cTn>
                                        <p:tgtEl>
                                          <p:spTgt spid="84"/>
                                        </p:tgtEl>
                                        <p:attrNameLst>
                                          <p:attrName>style.visibility</p:attrName>
                                        </p:attrNameLst>
                                      </p:cBhvr>
                                      <p:to>
                                        <p:strVal val="visible"/>
                                      </p:to>
                                    </p:set>
                                    <p:animEffect transition="in" filter="dissolve">
                                      <p:cBhvr>
                                        <p:cTn id="549" dur="500"/>
                                        <p:tgtEl>
                                          <p:spTgt spid="84"/>
                                        </p:tgtEl>
                                      </p:cBhvr>
                                    </p:animEffect>
                                  </p:childTnLst>
                                </p:cTn>
                              </p:par>
                            </p:childTnLst>
                          </p:cTn>
                        </p:par>
                      </p:childTnLst>
                    </p:cTn>
                  </p:par>
                  <p:par>
                    <p:cTn id="550" fill="hold">
                      <p:stCondLst>
                        <p:cond delay="indefinite"/>
                      </p:stCondLst>
                      <p:childTnLst>
                        <p:par>
                          <p:cTn id="551" fill="hold">
                            <p:stCondLst>
                              <p:cond delay="0"/>
                            </p:stCondLst>
                            <p:childTnLst>
                              <p:par>
                                <p:cTn id="552" presetID="9" presetClass="entr" presetSubtype="0" fill="hold" nodeType="clickEffect">
                                  <p:stCondLst>
                                    <p:cond delay="0"/>
                                  </p:stCondLst>
                                  <p:childTnLst>
                                    <p:set>
                                      <p:cBhvr>
                                        <p:cTn id="553" dur="1" fill="hold">
                                          <p:stCondLst>
                                            <p:cond delay="0"/>
                                          </p:stCondLst>
                                        </p:cTn>
                                        <p:tgtEl>
                                          <p:spTgt spid="80">
                                            <p:txEl>
                                              <p:pRg st="6" end="6"/>
                                            </p:txEl>
                                          </p:spTgt>
                                        </p:tgtEl>
                                        <p:attrNameLst>
                                          <p:attrName>style.visibility</p:attrName>
                                        </p:attrNameLst>
                                      </p:cBhvr>
                                      <p:to>
                                        <p:strVal val="visible"/>
                                      </p:to>
                                    </p:set>
                                    <p:animEffect transition="in" filter="dissolve">
                                      <p:cBhvr>
                                        <p:cTn id="554" dur="500"/>
                                        <p:tgtEl>
                                          <p:spTgt spid="80">
                                            <p:txEl>
                                              <p:pRg st="6" end="6"/>
                                            </p:txEl>
                                          </p:spTgt>
                                        </p:tgtEl>
                                      </p:cBhvr>
                                    </p:animEffect>
                                  </p:childTnLst>
                                </p:cTn>
                              </p:par>
                            </p:childTnLst>
                          </p:cTn>
                        </p:par>
                      </p:childTnLst>
                    </p:cTn>
                  </p:par>
                  <p:par>
                    <p:cTn id="555" fill="hold">
                      <p:stCondLst>
                        <p:cond delay="indefinite"/>
                      </p:stCondLst>
                      <p:childTnLst>
                        <p:par>
                          <p:cTn id="556" fill="hold">
                            <p:stCondLst>
                              <p:cond delay="0"/>
                            </p:stCondLst>
                            <p:childTnLst>
                              <p:par>
                                <p:cTn id="557" presetID="9" presetClass="entr" presetSubtype="0" fill="hold" nodeType="clickEffect">
                                  <p:stCondLst>
                                    <p:cond delay="0"/>
                                  </p:stCondLst>
                                  <p:childTnLst>
                                    <p:set>
                                      <p:cBhvr>
                                        <p:cTn id="558" dur="1" fill="hold">
                                          <p:stCondLst>
                                            <p:cond delay="0"/>
                                          </p:stCondLst>
                                        </p:cTn>
                                        <p:tgtEl>
                                          <p:spTgt spid="86"/>
                                        </p:tgtEl>
                                        <p:attrNameLst>
                                          <p:attrName>style.visibility</p:attrName>
                                        </p:attrNameLst>
                                      </p:cBhvr>
                                      <p:to>
                                        <p:strVal val="visible"/>
                                      </p:to>
                                    </p:set>
                                    <p:animEffect transition="in" filter="dissolve">
                                      <p:cBhvr>
                                        <p:cTn id="559" dur="500"/>
                                        <p:tgtEl>
                                          <p:spTgt spid="86"/>
                                        </p:tgtEl>
                                      </p:cBhvr>
                                    </p:animEffec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83">
                                            <p:txEl>
                                              <p:pRg st="6" end="6"/>
                                            </p:txEl>
                                          </p:spTgt>
                                        </p:tgtEl>
                                        <p:attrNameLst>
                                          <p:attrName>style.visibility</p:attrName>
                                        </p:attrNameLst>
                                      </p:cBhvr>
                                      <p:to>
                                        <p:strVal val="visible"/>
                                      </p:to>
                                    </p:set>
                                    <p:animEffect transition="in" filter="dissolve">
                                      <p:cBhvr>
                                        <p:cTn id="564" dur="500"/>
                                        <p:tgtEl>
                                          <p:spTgt spid="83">
                                            <p:txEl>
                                              <p:pRg st="6" end="6"/>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7" presetClass="emph" presetSubtype="2" fill="hold" nodeType="clickEffect">
                                  <p:stCondLst>
                                    <p:cond delay="0"/>
                                  </p:stCondLst>
                                  <p:childTnLst>
                                    <p:animClr clrSpc="rgb" dir="cw">
                                      <p:cBhvr>
                                        <p:cTn id="568" dur="2000" fill="hold"/>
                                        <p:tgtEl>
                                          <p:spTgt spid="9"/>
                                        </p:tgtEl>
                                        <p:attrNameLst>
                                          <p:attrName>stroke.color</p:attrName>
                                        </p:attrNameLst>
                                      </p:cBhvr>
                                      <p:to>
                                        <a:schemeClr val="accent2"/>
                                      </p:to>
                                    </p:animClr>
                                    <p:set>
                                      <p:cBhvr>
                                        <p:cTn id="569" dur="2000" fill="hold"/>
                                        <p:tgtEl>
                                          <p:spTgt spid="9"/>
                                        </p:tgtEl>
                                        <p:attrNameLst>
                                          <p:attrName>stroke.on</p:attrName>
                                        </p:attrNameLst>
                                      </p:cBhvr>
                                      <p:to>
                                        <p:strVal val="true"/>
                                      </p:to>
                                    </p:set>
                                  </p:childTnLst>
                                </p:cTn>
                              </p:par>
                            </p:childTnLst>
                          </p:cTn>
                        </p:par>
                      </p:childTnLst>
                    </p:cTn>
                  </p:par>
                  <p:par>
                    <p:cTn id="570" fill="hold">
                      <p:stCondLst>
                        <p:cond delay="indefinite"/>
                      </p:stCondLst>
                      <p:childTnLst>
                        <p:par>
                          <p:cTn id="571" fill="hold">
                            <p:stCondLst>
                              <p:cond delay="0"/>
                            </p:stCondLst>
                            <p:childTnLst>
                              <p:par>
                                <p:cTn id="572" presetID="7" presetClass="emph" presetSubtype="2" fill="hold" nodeType="clickEffect">
                                  <p:stCondLst>
                                    <p:cond delay="0"/>
                                  </p:stCondLst>
                                  <p:childTnLst>
                                    <p:animClr clrSpc="rgb" dir="cw">
                                      <p:cBhvr>
                                        <p:cTn id="573" dur="2000" fill="hold"/>
                                        <p:tgtEl>
                                          <p:spTgt spid="18"/>
                                        </p:tgtEl>
                                        <p:attrNameLst>
                                          <p:attrName>stroke.color</p:attrName>
                                        </p:attrNameLst>
                                      </p:cBhvr>
                                      <p:to>
                                        <a:schemeClr val="accent2"/>
                                      </p:to>
                                    </p:animClr>
                                    <p:set>
                                      <p:cBhvr>
                                        <p:cTn id="574" dur="2000" fill="hold"/>
                                        <p:tgtEl>
                                          <p:spTgt spid="18"/>
                                        </p:tgtEl>
                                        <p:attrNameLst>
                                          <p:attrName>stroke.on</p:attrName>
                                        </p:attrNameLst>
                                      </p:cBhvr>
                                      <p:to>
                                        <p:strVal val="true"/>
                                      </p:to>
                                    </p:set>
                                  </p:childTnLst>
                                </p:cTn>
                              </p:par>
                            </p:childTnLst>
                          </p:cTn>
                        </p:par>
                      </p:childTnLst>
                    </p:cTn>
                  </p:par>
                  <p:par>
                    <p:cTn id="575" fill="hold">
                      <p:stCondLst>
                        <p:cond delay="indefinite"/>
                      </p:stCondLst>
                      <p:childTnLst>
                        <p:par>
                          <p:cTn id="576" fill="hold">
                            <p:stCondLst>
                              <p:cond delay="0"/>
                            </p:stCondLst>
                            <p:childTnLst>
                              <p:par>
                                <p:cTn id="577" presetID="7" presetClass="emph" presetSubtype="2" fill="hold" nodeType="clickEffect">
                                  <p:stCondLst>
                                    <p:cond delay="0"/>
                                  </p:stCondLst>
                                  <p:childTnLst>
                                    <p:animClr clrSpc="rgb" dir="cw">
                                      <p:cBhvr>
                                        <p:cTn id="578" dur="2000" fill="hold"/>
                                        <p:tgtEl>
                                          <p:spTgt spid="16"/>
                                        </p:tgtEl>
                                        <p:attrNameLst>
                                          <p:attrName>stroke.color</p:attrName>
                                        </p:attrNameLst>
                                      </p:cBhvr>
                                      <p:to>
                                        <a:schemeClr val="accent2"/>
                                      </p:to>
                                    </p:animClr>
                                    <p:set>
                                      <p:cBhvr>
                                        <p:cTn id="579" dur="2000" fill="hold"/>
                                        <p:tgtEl>
                                          <p:spTgt spid="16"/>
                                        </p:tgtEl>
                                        <p:attrNameLst>
                                          <p:attrName>stroke.on</p:attrName>
                                        </p:attrNameLst>
                                      </p:cBhvr>
                                      <p:to>
                                        <p:strVal val="true"/>
                                      </p:to>
                                    </p:set>
                                  </p:childTnLst>
                                </p:cTn>
                              </p:par>
                            </p:childTnLst>
                          </p:cTn>
                        </p:par>
                      </p:childTnLst>
                    </p:cTn>
                  </p:par>
                  <p:par>
                    <p:cTn id="580" fill="hold">
                      <p:stCondLst>
                        <p:cond delay="indefinite"/>
                      </p:stCondLst>
                      <p:childTnLst>
                        <p:par>
                          <p:cTn id="581" fill="hold">
                            <p:stCondLst>
                              <p:cond delay="0"/>
                            </p:stCondLst>
                            <p:childTnLst>
                              <p:par>
                                <p:cTn id="582" presetID="7" presetClass="emph" presetSubtype="2" fill="hold" nodeType="clickEffect">
                                  <p:stCondLst>
                                    <p:cond delay="0"/>
                                  </p:stCondLst>
                                  <p:childTnLst>
                                    <p:animClr clrSpc="rgb" dir="cw">
                                      <p:cBhvr>
                                        <p:cTn id="583" dur="2000" fill="hold"/>
                                        <p:tgtEl>
                                          <p:spTgt spid="15"/>
                                        </p:tgtEl>
                                        <p:attrNameLst>
                                          <p:attrName>stroke.color</p:attrName>
                                        </p:attrNameLst>
                                      </p:cBhvr>
                                      <p:to>
                                        <a:schemeClr val="accent2"/>
                                      </p:to>
                                    </p:animClr>
                                    <p:set>
                                      <p:cBhvr>
                                        <p:cTn id="584" dur="2000" fill="hold"/>
                                        <p:tgtEl>
                                          <p:spTgt spid="15"/>
                                        </p:tgtEl>
                                        <p:attrNameLst>
                                          <p:attrName>stroke.on</p:attrName>
                                        </p:attrNameLst>
                                      </p:cBhvr>
                                      <p:to>
                                        <p:strVal val="true"/>
                                      </p:to>
                                    </p:set>
                                  </p:childTnLst>
                                </p:cTn>
                              </p:par>
                            </p:childTnLst>
                          </p:cTn>
                        </p:par>
                      </p:childTnLst>
                    </p:cTn>
                  </p:par>
                  <p:par>
                    <p:cTn id="585" fill="hold">
                      <p:stCondLst>
                        <p:cond delay="indefinite"/>
                      </p:stCondLst>
                      <p:childTnLst>
                        <p:par>
                          <p:cTn id="586" fill="hold">
                            <p:stCondLst>
                              <p:cond delay="0"/>
                            </p:stCondLst>
                            <p:childTnLst>
                              <p:par>
                                <p:cTn id="587" presetID="7" presetClass="emph" presetSubtype="2" fill="hold" nodeType="clickEffect">
                                  <p:stCondLst>
                                    <p:cond delay="0"/>
                                  </p:stCondLst>
                                  <p:childTnLst>
                                    <p:animClr clrSpc="rgb" dir="cw">
                                      <p:cBhvr>
                                        <p:cTn id="588" dur="2000" fill="hold"/>
                                        <p:tgtEl>
                                          <p:spTgt spid="10"/>
                                        </p:tgtEl>
                                        <p:attrNameLst>
                                          <p:attrName>stroke.color</p:attrName>
                                        </p:attrNameLst>
                                      </p:cBhvr>
                                      <p:to>
                                        <a:schemeClr val="accent2"/>
                                      </p:to>
                                    </p:animClr>
                                    <p:set>
                                      <p:cBhvr>
                                        <p:cTn id="589" dur="2000" fill="hold"/>
                                        <p:tgtEl>
                                          <p:spTgt spid="10"/>
                                        </p:tgtEl>
                                        <p:attrNameLst>
                                          <p:attrName>stroke.on</p:attrName>
                                        </p:attrNameLst>
                                      </p:cBhvr>
                                      <p:to>
                                        <p:strVal val="true"/>
                                      </p:to>
                                    </p:set>
                                  </p:childTnLst>
                                </p:cTn>
                              </p:par>
                            </p:childTnLst>
                          </p:cTn>
                        </p:par>
                      </p:childTnLst>
                    </p:cTn>
                  </p:par>
                  <p:par>
                    <p:cTn id="590" fill="hold">
                      <p:stCondLst>
                        <p:cond delay="indefinite"/>
                      </p:stCondLst>
                      <p:childTnLst>
                        <p:par>
                          <p:cTn id="591" fill="hold">
                            <p:stCondLst>
                              <p:cond delay="0"/>
                            </p:stCondLst>
                            <p:childTnLst>
                              <p:par>
                                <p:cTn id="592" presetID="7" presetClass="emph" presetSubtype="2" fill="hold" nodeType="clickEffect">
                                  <p:stCondLst>
                                    <p:cond delay="0"/>
                                  </p:stCondLst>
                                  <p:childTnLst>
                                    <p:animClr clrSpc="rgb" dir="cw">
                                      <p:cBhvr>
                                        <p:cTn id="593" dur="2000" fill="hold"/>
                                        <p:tgtEl>
                                          <p:spTgt spid="17"/>
                                        </p:tgtEl>
                                        <p:attrNameLst>
                                          <p:attrName>stroke.color</p:attrName>
                                        </p:attrNameLst>
                                      </p:cBhvr>
                                      <p:to>
                                        <a:schemeClr val="accent2"/>
                                      </p:to>
                                    </p:animClr>
                                    <p:set>
                                      <p:cBhvr>
                                        <p:cTn id="594" dur="2000" fill="hold"/>
                                        <p:tgtEl>
                                          <p:spTgt spid="17"/>
                                        </p:tgtEl>
                                        <p:attrNameLst>
                                          <p:attrName>stroke.on</p:attrName>
                                        </p:attrNameLst>
                                      </p:cBhvr>
                                      <p:to>
                                        <p:strVal val="true"/>
                                      </p:to>
                                    </p:set>
                                  </p:childTnLst>
                                </p:cTn>
                              </p:par>
                            </p:childTnLst>
                          </p:cTn>
                        </p:par>
                      </p:childTnLst>
                    </p:cTn>
                  </p:par>
                  <p:par>
                    <p:cTn id="595" fill="hold">
                      <p:stCondLst>
                        <p:cond delay="indefinite"/>
                      </p:stCondLst>
                      <p:childTnLst>
                        <p:par>
                          <p:cTn id="596" fill="hold">
                            <p:stCondLst>
                              <p:cond delay="0"/>
                            </p:stCondLst>
                            <p:childTnLst>
                              <p:par>
                                <p:cTn id="597" presetID="7" presetClass="emph" presetSubtype="2" fill="hold" nodeType="clickEffect">
                                  <p:stCondLst>
                                    <p:cond delay="0"/>
                                  </p:stCondLst>
                                  <p:childTnLst>
                                    <p:animClr clrSpc="rgb" dir="cw">
                                      <p:cBhvr>
                                        <p:cTn id="598" dur="2000" fill="hold"/>
                                        <p:tgtEl>
                                          <p:spTgt spid="20"/>
                                        </p:tgtEl>
                                        <p:attrNameLst>
                                          <p:attrName>stroke.color</p:attrName>
                                        </p:attrNameLst>
                                      </p:cBhvr>
                                      <p:to>
                                        <a:schemeClr val="accent2"/>
                                      </p:to>
                                    </p:animClr>
                                    <p:set>
                                      <p:cBhvr>
                                        <p:cTn id="599" dur="2000" fill="hold"/>
                                        <p:tgtEl>
                                          <p:spTgt spid="20"/>
                                        </p:tgtEl>
                                        <p:attrNameLst>
                                          <p:attrName>stroke.on</p:attrName>
                                        </p:attrNameLst>
                                      </p:cBhvr>
                                      <p:to>
                                        <p:strVal val="true"/>
                                      </p:to>
                                    </p:set>
                                  </p:childTnLst>
                                </p:cTn>
                              </p:par>
                            </p:childTnLst>
                          </p:cTn>
                        </p:par>
                      </p:childTnLst>
                    </p:cTn>
                  </p:par>
                  <p:par>
                    <p:cTn id="600" fill="hold">
                      <p:stCondLst>
                        <p:cond delay="indefinite"/>
                      </p:stCondLst>
                      <p:childTnLst>
                        <p:par>
                          <p:cTn id="601" fill="hold">
                            <p:stCondLst>
                              <p:cond delay="0"/>
                            </p:stCondLst>
                            <p:childTnLst>
                              <p:par>
                                <p:cTn id="602" presetID="7" presetClass="emph" presetSubtype="2" fill="hold" nodeType="clickEffect">
                                  <p:stCondLst>
                                    <p:cond delay="0"/>
                                  </p:stCondLst>
                                  <p:childTnLst>
                                    <p:animClr clrSpc="rgb" dir="cw">
                                      <p:cBhvr>
                                        <p:cTn id="603" dur="2000" fill="hold"/>
                                        <p:tgtEl>
                                          <p:spTgt spid="14"/>
                                        </p:tgtEl>
                                        <p:attrNameLst>
                                          <p:attrName>stroke.color</p:attrName>
                                        </p:attrNameLst>
                                      </p:cBhvr>
                                      <p:to>
                                        <a:schemeClr val="accent2"/>
                                      </p:to>
                                    </p:animClr>
                                    <p:set>
                                      <p:cBhvr>
                                        <p:cTn id="604" dur="2000" fill="hold"/>
                                        <p:tgtEl>
                                          <p:spTgt spid="14"/>
                                        </p:tgtEl>
                                        <p:attrNameLst>
                                          <p:attrName>stroke.on</p:attrName>
                                        </p:attrNameLst>
                                      </p:cBhvr>
                                      <p:to>
                                        <p:strVal val="true"/>
                                      </p:to>
                                    </p:set>
                                  </p:childTnLst>
                                </p:cTn>
                              </p:par>
                            </p:childTnLst>
                          </p:cTn>
                        </p:par>
                      </p:childTnLst>
                    </p:cTn>
                  </p:par>
                  <p:par>
                    <p:cTn id="605" fill="hold">
                      <p:stCondLst>
                        <p:cond delay="indefinite"/>
                      </p:stCondLst>
                      <p:childTnLst>
                        <p:par>
                          <p:cTn id="606" fill="hold">
                            <p:stCondLst>
                              <p:cond delay="0"/>
                            </p:stCondLst>
                            <p:childTnLst>
                              <p:par>
                                <p:cTn id="607" presetID="7" presetClass="emph" presetSubtype="2" fill="hold" nodeType="clickEffect">
                                  <p:stCondLst>
                                    <p:cond delay="0"/>
                                  </p:stCondLst>
                                  <p:childTnLst>
                                    <p:animClr clrSpc="rgb" dir="cw">
                                      <p:cBhvr>
                                        <p:cTn id="608" dur="2000" fill="hold"/>
                                        <p:tgtEl>
                                          <p:spTgt spid="21"/>
                                        </p:tgtEl>
                                        <p:attrNameLst>
                                          <p:attrName>stroke.color</p:attrName>
                                        </p:attrNameLst>
                                      </p:cBhvr>
                                      <p:to>
                                        <a:srgbClr val="9C9C9C"/>
                                      </p:to>
                                    </p:animClr>
                                    <p:set>
                                      <p:cBhvr>
                                        <p:cTn id="609" dur="2000" fill="hold"/>
                                        <p:tgtEl>
                                          <p:spTgt spid="21"/>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3"/>
                                        </p:tgtEl>
                                        <p:attrNameLst>
                                          <p:attrName>stroke.color</p:attrName>
                                        </p:attrNameLst>
                                      </p:cBhvr>
                                      <p:to>
                                        <a:srgbClr val="9C9C9C"/>
                                      </p:to>
                                    </p:animClr>
                                    <p:set>
                                      <p:cBhvr>
                                        <p:cTn id="612" dur="2000" fill="hold"/>
                                        <p:tgtEl>
                                          <p:spTgt spid="13"/>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8"/>
                                        </p:tgtEl>
                                        <p:attrNameLst>
                                          <p:attrName>stroke.color</p:attrName>
                                        </p:attrNameLst>
                                      </p:cBhvr>
                                      <p:to>
                                        <a:srgbClr val="9C9C9C"/>
                                      </p:to>
                                    </p:animClr>
                                    <p:set>
                                      <p:cBhvr>
                                        <p:cTn id="615" dur="2000" fill="hold"/>
                                        <p:tgtEl>
                                          <p:spTgt spid="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1"/>
                                        </p:tgtEl>
                                        <p:attrNameLst>
                                          <p:attrName>stroke.color</p:attrName>
                                        </p:attrNameLst>
                                      </p:cBhvr>
                                      <p:to>
                                        <a:srgbClr val="9C9C9C"/>
                                      </p:to>
                                    </p:animClr>
                                    <p:set>
                                      <p:cBhvr>
                                        <p:cTn id="618" dur="2000" fill="hold"/>
                                        <p:tgtEl>
                                          <p:spTgt spid="11"/>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29"/>
                                        </p:tgtEl>
                                        <p:attrNameLst>
                                          <p:attrName>stroke.color</p:attrName>
                                        </p:attrNameLst>
                                      </p:cBhvr>
                                      <p:to>
                                        <a:srgbClr val="9C9C9C"/>
                                      </p:to>
                                    </p:animClr>
                                    <p:set>
                                      <p:cBhvr>
                                        <p:cTn id="621" dur="2000" fill="hold"/>
                                        <p:tgtEl>
                                          <p:spTgt spid="2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9"/>
                                        </p:tgtEl>
                                        <p:attrNameLst>
                                          <p:attrName>stroke.color</p:attrName>
                                        </p:attrNameLst>
                                      </p:cBhvr>
                                      <p:to>
                                        <a:srgbClr val="9C9C9C"/>
                                      </p:to>
                                    </p:animClr>
                                    <p:set>
                                      <p:cBhvr>
                                        <p:cTn id="624" dur="2000" fill="hold"/>
                                        <p:tgtEl>
                                          <p:spTgt spid="9"/>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30"/>
                                        </p:tgtEl>
                                        <p:attrNameLst>
                                          <p:attrName>stroke.color</p:attrName>
                                        </p:attrNameLst>
                                      </p:cBhvr>
                                      <p:to>
                                        <a:srgbClr val="9C9C9C"/>
                                      </p:to>
                                    </p:animClr>
                                    <p:set>
                                      <p:cBhvr>
                                        <p:cTn id="627" dur="2000" fill="hold"/>
                                        <p:tgtEl>
                                          <p:spTgt spid="3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20"/>
                                        </p:tgtEl>
                                        <p:attrNameLst>
                                          <p:attrName>stroke.color</p:attrName>
                                        </p:attrNameLst>
                                      </p:cBhvr>
                                      <p:to>
                                        <a:srgbClr val="9C9C9C"/>
                                      </p:to>
                                    </p:animClr>
                                    <p:set>
                                      <p:cBhvr>
                                        <p:cTn id="630" dur="2000" fill="hold"/>
                                        <p:tgtEl>
                                          <p:spTgt spid="20"/>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9"/>
                                        </p:tgtEl>
                                        <p:attrNameLst>
                                          <p:attrName>stroke.color</p:attrName>
                                        </p:attrNameLst>
                                      </p:cBhvr>
                                      <p:to>
                                        <a:srgbClr val="9C9C9C"/>
                                      </p:to>
                                    </p:animClr>
                                    <p:set>
                                      <p:cBhvr>
                                        <p:cTn id="633" dur="2000" fill="hold"/>
                                        <p:tgtEl>
                                          <p:spTgt spid="19"/>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2"/>
                                        </p:tgtEl>
                                        <p:attrNameLst>
                                          <p:attrName>stroke.color</p:attrName>
                                        </p:attrNameLst>
                                      </p:cBhvr>
                                      <p:to>
                                        <a:srgbClr val="9C9C9C"/>
                                      </p:to>
                                    </p:animClr>
                                    <p:set>
                                      <p:cBhvr>
                                        <p:cTn id="639" dur="2000" fill="hold"/>
                                        <p:tgtEl>
                                          <p:spTgt spid="12"/>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
                                        </p:tgtEl>
                                        <p:attrNameLst>
                                          <p:attrName>stroke.color</p:attrName>
                                        </p:attrNameLst>
                                      </p:cBhvr>
                                      <p:to>
                                        <a:srgbClr val="9C9C9C"/>
                                      </p:to>
                                    </p:animClr>
                                    <p:set>
                                      <p:cBhvr>
                                        <p:cTn id="642" dur="2000" fill="hold"/>
                                        <p:tgtEl>
                                          <p:spTgt spid="18"/>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6"/>
                                        </p:tgtEl>
                                        <p:attrNameLst>
                                          <p:attrName>stroke.color</p:attrName>
                                        </p:attrNameLst>
                                      </p:cBhvr>
                                      <p:to>
                                        <a:srgbClr val="9C9C9C"/>
                                      </p:to>
                                    </p:animClr>
                                    <p:set>
                                      <p:cBhvr>
                                        <p:cTn id="645" dur="2000" fill="hold"/>
                                        <p:tgtEl>
                                          <p:spTgt spid="16"/>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7"/>
                                        </p:tgtEl>
                                        <p:attrNameLst>
                                          <p:attrName>stroke.color</p:attrName>
                                        </p:attrNameLst>
                                      </p:cBhvr>
                                      <p:to>
                                        <a:srgbClr val="9C9C9C"/>
                                      </p:to>
                                    </p:animClr>
                                    <p:set>
                                      <p:cBhvr>
                                        <p:cTn id="648" dur="2000" fill="hold"/>
                                        <p:tgtEl>
                                          <p:spTgt spid="17"/>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0"/>
                                        </p:tgtEl>
                                        <p:attrNameLst>
                                          <p:attrName>stroke.color</p:attrName>
                                        </p:attrNameLst>
                                      </p:cBhvr>
                                      <p:to>
                                        <a:srgbClr val="9C9C9C"/>
                                      </p:to>
                                    </p:animClr>
                                    <p:set>
                                      <p:cBhvr>
                                        <p:cTn id="651" dur="2000" fill="hold"/>
                                        <p:tgtEl>
                                          <p:spTgt spid="10"/>
                                        </p:tgtEl>
                                        <p:attrNameLst>
                                          <p:attrName>stroke.on</p:attrName>
                                        </p:attrNameLst>
                                      </p:cBhvr>
                                      <p:to>
                                        <p:strVal val="true"/>
                                      </p:to>
                                    </p:set>
                                  </p:childTnLst>
                                </p:cTn>
                              </p:par>
                              <p:par>
                                <p:cTn id="652" presetID="7" presetClass="emph" presetSubtype="2" fill="hold" nodeType="withEffect">
                                  <p:stCondLst>
                                    <p:cond delay="0"/>
                                  </p:stCondLst>
                                  <p:childTnLst>
                                    <p:animClr clrSpc="rgb" dir="cw">
                                      <p:cBhvr>
                                        <p:cTn id="653" dur="2000" fill="hold"/>
                                        <p:tgtEl>
                                          <p:spTgt spid="14"/>
                                        </p:tgtEl>
                                        <p:attrNameLst>
                                          <p:attrName>stroke.color</p:attrName>
                                        </p:attrNameLst>
                                      </p:cBhvr>
                                      <p:to>
                                        <a:srgbClr val="9C9C9C"/>
                                      </p:to>
                                    </p:animClr>
                                    <p:set>
                                      <p:cBhvr>
                                        <p:cTn id="654" dur="2000" fill="hold"/>
                                        <p:tgtEl>
                                          <p:spTgt spid="14"/>
                                        </p:tgtEl>
                                        <p:attrNameLst>
                                          <p:attrName>stroke.on</p:attrName>
                                        </p:attrNameLst>
                                      </p:cBhvr>
                                      <p:to>
                                        <p:strVal val="true"/>
                                      </p:to>
                                    </p:set>
                                  </p:childTnLst>
                                </p:cTn>
                              </p:par>
                            </p:childTnLst>
                          </p:cTn>
                        </p:par>
                      </p:childTnLst>
                    </p:cTn>
                  </p:par>
                  <p:par>
                    <p:cTn id="655" fill="hold">
                      <p:stCondLst>
                        <p:cond delay="indefinite"/>
                      </p:stCondLst>
                      <p:childTnLst>
                        <p:par>
                          <p:cTn id="656" fill="hold">
                            <p:stCondLst>
                              <p:cond delay="0"/>
                            </p:stCondLst>
                            <p:childTnLst>
                              <p:par>
                                <p:cTn id="657" presetID="9" presetClass="entr" presetSubtype="0" fill="hold" grpId="0" nodeType="clickEffect">
                                  <p:stCondLst>
                                    <p:cond delay="0"/>
                                  </p:stCondLst>
                                  <p:childTnLst>
                                    <p:set>
                                      <p:cBhvr>
                                        <p:cTn id="658" dur="1" fill="hold">
                                          <p:stCondLst>
                                            <p:cond delay="0"/>
                                          </p:stCondLst>
                                        </p:cTn>
                                        <p:tgtEl>
                                          <p:spTgt spid="98"/>
                                        </p:tgtEl>
                                        <p:attrNameLst>
                                          <p:attrName>style.visibility</p:attrName>
                                        </p:attrNameLst>
                                      </p:cBhvr>
                                      <p:to>
                                        <p:strVal val="visible"/>
                                      </p:to>
                                    </p:set>
                                    <p:animEffect transition="in" filter="dissolve">
                                      <p:cBhvr>
                                        <p:cTn id="659" dur="500"/>
                                        <p:tgtEl>
                                          <p:spTgt spid="98"/>
                                        </p:tgtEl>
                                      </p:cBhvr>
                                    </p:animEffect>
                                  </p:childTnLst>
                                </p:cTn>
                              </p:par>
                            </p:childTnLst>
                          </p:cTn>
                        </p:par>
                      </p:childTnLst>
                    </p:cTn>
                  </p:par>
                  <p:par>
                    <p:cTn id="660" fill="hold">
                      <p:stCondLst>
                        <p:cond delay="indefinite"/>
                      </p:stCondLst>
                      <p:childTnLst>
                        <p:par>
                          <p:cTn id="661" fill="hold">
                            <p:stCondLst>
                              <p:cond delay="0"/>
                            </p:stCondLst>
                            <p:childTnLst>
                              <p:par>
                                <p:cTn id="662" presetID="7" presetClass="emph" presetSubtype="2" fill="hold" nodeType="clickEffect">
                                  <p:stCondLst>
                                    <p:cond delay="0"/>
                                  </p:stCondLst>
                                  <p:childTnLst>
                                    <p:animClr clrSpc="rgb" dir="cw">
                                      <p:cBhvr>
                                        <p:cTn id="663" dur="2000" fill="hold"/>
                                        <p:tgtEl>
                                          <p:spTgt spid="21"/>
                                        </p:tgtEl>
                                        <p:attrNameLst>
                                          <p:attrName>stroke.color</p:attrName>
                                        </p:attrNameLst>
                                      </p:cBhvr>
                                      <p:to>
                                        <a:schemeClr val="accent2"/>
                                      </p:to>
                                    </p:animClr>
                                    <p:set>
                                      <p:cBhvr>
                                        <p:cTn id="664" dur="2000" fill="hold"/>
                                        <p:tgtEl>
                                          <p:spTgt spid="21"/>
                                        </p:tgtEl>
                                        <p:attrNameLst>
                                          <p:attrName>stroke.on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7" presetClass="emph" presetSubtype="2" fill="hold" nodeType="clickEffect">
                                  <p:stCondLst>
                                    <p:cond delay="0"/>
                                  </p:stCondLst>
                                  <p:childTnLst>
                                    <p:animClr clrSpc="rgb" dir="cw">
                                      <p:cBhvr>
                                        <p:cTn id="668" dur="2000" fill="hold"/>
                                        <p:tgtEl>
                                          <p:spTgt spid="12"/>
                                        </p:tgtEl>
                                        <p:attrNameLst>
                                          <p:attrName>stroke.color</p:attrName>
                                        </p:attrNameLst>
                                      </p:cBhvr>
                                      <p:to>
                                        <a:schemeClr val="accent2"/>
                                      </p:to>
                                    </p:animClr>
                                    <p:set>
                                      <p:cBhvr>
                                        <p:cTn id="669" dur="2000" fill="hold"/>
                                        <p:tgtEl>
                                          <p:spTgt spid="12"/>
                                        </p:tgtEl>
                                        <p:attrNameLst>
                                          <p:attrName>stroke.on</p:attrName>
                                        </p:attrNameLst>
                                      </p:cBhvr>
                                      <p:to>
                                        <p:strVal val="true"/>
                                      </p:to>
                                    </p:set>
                                  </p:childTnLst>
                                </p:cTn>
                              </p:par>
                            </p:childTnLst>
                          </p:cTn>
                        </p:par>
                      </p:childTnLst>
                    </p:cTn>
                  </p:par>
                  <p:par>
                    <p:cTn id="670" fill="hold">
                      <p:stCondLst>
                        <p:cond delay="indefinite"/>
                      </p:stCondLst>
                      <p:childTnLst>
                        <p:par>
                          <p:cTn id="671" fill="hold">
                            <p:stCondLst>
                              <p:cond delay="0"/>
                            </p:stCondLst>
                            <p:childTnLst>
                              <p:par>
                                <p:cTn id="672" presetID="7" presetClass="emph" presetSubtype="2" fill="hold" nodeType="clickEffect">
                                  <p:stCondLst>
                                    <p:cond delay="0"/>
                                  </p:stCondLst>
                                  <p:childTnLst>
                                    <p:animClr clrSpc="rgb" dir="cw">
                                      <p:cBhvr>
                                        <p:cTn id="673" dur="2000" fill="hold"/>
                                        <p:tgtEl>
                                          <p:spTgt spid="19"/>
                                        </p:tgtEl>
                                        <p:attrNameLst>
                                          <p:attrName>stroke.color</p:attrName>
                                        </p:attrNameLst>
                                      </p:cBhvr>
                                      <p:to>
                                        <a:schemeClr val="accent2"/>
                                      </p:to>
                                    </p:animClr>
                                    <p:set>
                                      <p:cBhvr>
                                        <p:cTn id="674" dur="2000" fill="hold"/>
                                        <p:tgtEl>
                                          <p:spTgt spid="19"/>
                                        </p:tgtEl>
                                        <p:attrNameLst>
                                          <p:attrName>stroke.on</p:attrName>
                                        </p:attrNameLst>
                                      </p:cBhvr>
                                      <p:to>
                                        <p:strVal val="true"/>
                                      </p:to>
                                    </p:set>
                                  </p:childTnLst>
                                </p:cTn>
                              </p:par>
                            </p:childTnLst>
                          </p:cTn>
                        </p:par>
                      </p:childTnLst>
                    </p:cTn>
                  </p:par>
                  <p:par>
                    <p:cTn id="675" fill="hold">
                      <p:stCondLst>
                        <p:cond delay="indefinite"/>
                      </p:stCondLst>
                      <p:childTnLst>
                        <p:par>
                          <p:cTn id="676" fill="hold">
                            <p:stCondLst>
                              <p:cond delay="0"/>
                            </p:stCondLst>
                            <p:childTnLst>
                              <p:par>
                                <p:cTn id="677" presetID="7" presetClass="emph" presetSubtype="2" fill="hold" nodeType="clickEffect">
                                  <p:stCondLst>
                                    <p:cond delay="0"/>
                                  </p:stCondLst>
                                  <p:childTnLst>
                                    <p:animClr clrSpc="rgb" dir="cw">
                                      <p:cBhvr>
                                        <p:cTn id="678" dur="2000" fill="hold"/>
                                        <p:tgtEl>
                                          <p:spTgt spid="8"/>
                                        </p:tgtEl>
                                        <p:attrNameLst>
                                          <p:attrName>stroke.color</p:attrName>
                                        </p:attrNameLst>
                                      </p:cBhvr>
                                      <p:to>
                                        <a:schemeClr val="accent2"/>
                                      </p:to>
                                    </p:animClr>
                                    <p:set>
                                      <p:cBhvr>
                                        <p:cTn id="679" dur="2000" fill="hold"/>
                                        <p:tgtEl>
                                          <p:spTgt spid="8"/>
                                        </p:tgtEl>
                                        <p:attrNameLst>
                                          <p:attrName>stroke.on</p:attrName>
                                        </p:attrNameLst>
                                      </p:cBhvr>
                                      <p:to>
                                        <p:strVal val="true"/>
                                      </p:to>
                                    </p:set>
                                  </p:childTnLst>
                                </p:cTn>
                              </p:par>
                            </p:childTnLst>
                          </p:cTn>
                        </p:par>
                      </p:childTnLst>
                    </p:cTn>
                  </p:par>
                  <p:par>
                    <p:cTn id="680" fill="hold">
                      <p:stCondLst>
                        <p:cond delay="indefinite"/>
                      </p:stCondLst>
                      <p:childTnLst>
                        <p:par>
                          <p:cTn id="681" fill="hold">
                            <p:stCondLst>
                              <p:cond delay="0"/>
                            </p:stCondLst>
                            <p:childTnLst>
                              <p:par>
                                <p:cTn id="682" presetID="7" presetClass="emph" presetSubtype="2" fill="hold" nodeType="clickEffect">
                                  <p:stCondLst>
                                    <p:cond delay="0"/>
                                  </p:stCondLst>
                                  <p:childTnLst>
                                    <p:animClr clrSpc="rgb" dir="cw">
                                      <p:cBhvr>
                                        <p:cTn id="683" dur="2000" fill="hold"/>
                                        <p:tgtEl>
                                          <p:spTgt spid="11"/>
                                        </p:tgtEl>
                                        <p:attrNameLst>
                                          <p:attrName>stroke.color</p:attrName>
                                        </p:attrNameLst>
                                      </p:cBhvr>
                                      <p:to>
                                        <a:schemeClr val="accent2"/>
                                      </p:to>
                                    </p:animClr>
                                    <p:set>
                                      <p:cBhvr>
                                        <p:cTn id="684" dur="2000" fill="hold"/>
                                        <p:tgtEl>
                                          <p:spTgt spid="11"/>
                                        </p:tgtEl>
                                        <p:attrNameLst>
                                          <p:attrName>stroke.on</p:attrName>
                                        </p:attrNameLst>
                                      </p:cBhvr>
                                      <p:to>
                                        <p:strVal val="true"/>
                                      </p:to>
                                    </p:set>
                                  </p:childTnLst>
                                </p:cTn>
                              </p:par>
                            </p:childTnLst>
                          </p:cTn>
                        </p:par>
                      </p:childTnLst>
                    </p:cTn>
                  </p:par>
                  <p:par>
                    <p:cTn id="685" fill="hold">
                      <p:stCondLst>
                        <p:cond delay="indefinite"/>
                      </p:stCondLst>
                      <p:childTnLst>
                        <p:par>
                          <p:cTn id="686" fill="hold">
                            <p:stCondLst>
                              <p:cond delay="0"/>
                            </p:stCondLst>
                            <p:childTnLst>
                              <p:par>
                                <p:cTn id="687" presetID="7" presetClass="emph" presetSubtype="2" fill="hold" nodeType="clickEffect">
                                  <p:stCondLst>
                                    <p:cond delay="0"/>
                                  </p:stCondLst>
                                  <p:childTnLst>
                                    <p:animClr clrSpc="rgb" dir="cw">
                                      <p:cBhvr>
                                        <p:cTn id="688" dur="2000" fill="hold"/>
                                        <p:tgtEl>
                                          <p:spTgt spid="13"/>
                                        </p:tgtEl>
                                        <p:attrNameLst>
                                          <p:attrName>stroke.color</p:attrName>
                                        </p:attrNameLst>
                                      </p:cBhvr>
                                      <p:to>
                                        <a:schemeClr val="accent2"/>
                                      </p:to>
                                    </p:animClr>
                                    <p:set>
                                      <p:cBhvr>
                                        <p:cTn id="689" dur="2000" fill="hold"/>
                                        <p:tgtEl>
                                          <p:spTgt spid="13"/>
                                        </p:tgtEl>
                                        <p:attrNameLst>
                                          <p:attrName>stroke.on</p:attrName>
                                        </p:attrNameLst>
                                      </p:cBhvr>
                                      <p:to>
                                        <p:strVal val="true"/>
                                      </p:to>
                                    </p:set>
                                  </p:childTnLst>
                                </p:cTn>
                              </p:par>
                            </p:childTnLst>
                          </p:cTn>
                        </p:par>
                      </p:childTnLst>
                    </p:cTn>
                  </p:par>
                  <p:par>
                    <p:cTn id="690" fill="hold">
                      <p:stCondLst>
                        <p:cond delay="indefinite"/>
                      </p:stCondLst>
                      <p:childTnLst>
                        <p:par>
                          <p:cTn id="691" fill="hold">
                            <p:stCondLst>
                              <p:cond delay="0"/>
                            </p:stCondLst>
                            <p:childTnLst>
                              <p:par>
                                <p:cTn id="692" presetID="7" presetClass="emph" presetSubtype="2" fill="hold" nodeType="clickEffect">
                                  <p:stCondLst>
                                    <p:cond delay="0"/>
                                  </p:stCondLst>
                                  <p:childTnLst>
                                    <p:animClr clrSpc="rgb" dir="cw">
                                      <p:cBhvr>
                                        <p:cTn id="693" dur="2000" fill="hold"/>
                                        <p:tgtEl>
                                          <p:spTgt spid="29"/>
                                        </p:tgtEl>
                                        <p:attrNameLst>
                                          <p:attrName>stroke.color</p:attrName>
                                        </p:attrNameLst>
                                      </p:cBhvr>
                                      <p:to>
                                        <a:schemeClr val="accent2"/>
                                      </p:to>
                                    </p:animClr>
                                    <p:set>
                                      <p:cBhvr>
                                        <p:cTn id="694" dur="2000" fill="hold"/>
                                        <p:tgtEl>
                                          <p:spTgt spid="29"/>
                                        </p:tgtEl>
                                        <p:attrNameLst>
                                          <p:attrName>stroke.on</p:attrName>
                                        </p:attrNameLst>
                                      </p:cBhvr>
                                      <p:to>
                                        <p:strVal val="true"/>
                                      </p:to>
                                    </p:set>
                                  </p:childTnLst>
                                </p:cTn>
                              </p:par>
                            </p:childTnLst>
                          </p:cTn>
                        </p:par>
                      </p:childTnLst>
                    </p:cTn>
                  </p:par>
                  <p:par>
                    <p:cTn id="695" fill="hold">
                      <p:stCondLst>
                        <p:cond delay="indefinite"/>
                      </p:stCondLst>
                      <p:childTnLst>
                        <p:par>
                          <p:cTn id="696" fill="hold">
                            <p:stCondLst>
                              <p:cond delay="0"/>
                            </p:stCondLst>
                            <p:childTnLst>
                              <p:par>
                                <p:cTn id="697" presetID="7" presetClass="emph" presetSubtype="2" fill="hold" nodeType="clickEffect">
                                  <p:stCondLst>
                                    <p:cond delay="0"/>
                                  </p:stCondLst>
                                  <p:childTnLst>
                                    <p:animClr clrSpc="rgb" dir="cw">
                                      <p:cBhvr>
                                        <p:cTn id="698" dur="2000" fill="hold"/>
                                        <p:tgtEl>
                                          <p:spTgt spid="30"/>
                                        </p:tgtEl>
                                        <p:attrNameLst>
                                          <p:attrName>stroke.color</p:attrName>
                                        </p:attrNameLst>
                                      </p:cBhvr>
                                      <p:to>
                                        <a:schemeClr val="accent2"/>
                                      </p:to>
                                    </p:animClr>
                                    <p:set>
                                      <p:cBhvr>
                                        <p:cTn id="699" dur="2000" fill="hold"/>
                                        <p:tgtEl>
                                          <p:spTgt spid="30"/>
                                        </p:tgtEl>
                                        <p:attrNameLst>
                                          <p:attrName>stroke.on</p:attrName>
                                        </p:attrNameLst>
                                      </p:cBhvr>
                                      <p:to>
                                        <p:strVal val="true"/>
                                      </p:to>
                                    </p:set>
                                  </p:childTnLst>
                                </p:cTn>
                              </p:par>
                            </p:childTnLst>
                          </p:cTn>
                        </p:par>
                      </p:childTnLst>
                    </p:cTn>
                  </p:par>
                  <p:par>
                    <p:cTn id="700" fill="hold">
                      <p:stCondLst>
                        <p:cond delay="indefinite"/>
                      </p:stCondLst>
                      <p:childTnLst>
                        <p:par>
                          <p:cTn id="701" fill="hold">
                            <p:stCondLst>
                              <p:cond delay="0"/>
                            </p:stCondLst>
                            <p:childTnLst>
                              <p:par>
                                <p:cTn id="702" presetID="7" presetClass="emph" presetSubtype="2" fill="hold" nodeType="clickEffect">
                                  <p:stCondLst>
                                    <p:cond delay="0"/>
                                  </p:stCondLst>
                                  <p:childTnLst>
                                    <p:animClr clrSpc="rgb" dir="cw">
                                      <p:cBhvr>
                                        <p:cTn id="703" dur="2000" fill="hold"/>
                                        <p:tgtEl>
                                          <p:spTgt spid="9"/>
                                        </p:tgtEl>
                                        <p:attrNameLst>
                                          <p:attrName>stroke.color</p:attrName>
                                        </p:attrNameLst>
                                      </p:cBhvr>
                                      <p:to>
                                        <a:schemeClr val="accent2"/>
                                      </p:to>
                                    </p:animClr>
                                    <p:set>
                                      <p:cBhvr>
                                        <p:cTn id="704" dur="2000" fill="hold"/>
                                        <p:tgtEl>
                                          <p:spTgt spid="9"/>
                                        </p:tgtEl>
                                        <p:attrNameLst>
                                          <p:attrName>stroke.on</p:attrName>
                                        </p:attrNameLst>
                                      </p:cBhvr>
                                      <p:to>
                                        <p:strVal val="true"/>
                                      </p:to>
                                    </p:set>
                                  </p:childTnLst>
                                </p:cTn>
                              </p:par>
                            </p:childTnLst>
                          </p:cTn>
                        </p:par>
                      </p:childTnLst>
                    </p:cTn>
                  </p:par>
                  <p:par>
                    <p:cTn id="705" fill="hold">
                      <p:stCondLst>
                        <p:cond delay="indefinite"/>
                      </p:stCondLst>
                      <p:childTnLst>
                        <p:par>
                          <p:cTn id="706" fill="hold">
                            <p:stCondLst>
                              <p:cond delay="0"/>
                            </p:stCondLst>
                            <p:childTnLst>
                              <p:par>
                                <p:cTn id="707" presetID="7" presetClass="emph" presetSubtype="2" fill="hold" nodeType="clickEffect">
                                  <p:stCondLst>
                                    <p:cond delay="0"/>
                                  </p:stCondLst>
                                  <p:childTnLst>
                                    <p:animClr clrSpc="rgb" dir="cw">
                                      <p:cBhvr>
                                        <p:cTn id="708" dur="2000" fill="hold"/>
                                        <p:tgtEl>
                                          <p:spTgt spid="18"/>
                                        </p:tgtEl>
                                        <p:attrNameLst>
                                          <p:attrName>stroke.color</p:attrName>
                                        </p:attrNameLst>
                                      </p:cBhvr>
                                      <p:to>
                                        <a:schemeClr val="accent2"/>
                                      </p:to>
                                    </p:animClr>
                                    <p:set>
                                      <p:cBhvr>
                                        <p:cTn id="709" dur="2000" fill="hold"/>
                                        <p:tgtEl>
                                          <p:spTgt spid="18"/>
                                        </p:tgtEl>
                                        <p:attrNameLst>
                                          <p:attrName>stroke.on</p:attrName>
                                        </p:attrNameLst>
                                      </p:cBhvr>
                                      <p:to>
                                        <p:strVal val="true"/>
                                      </p:to>
                                    </p:set>
                                  </p:childTnLst>
                                </p:cTn>
                              </p:par>
                            </p:childTnLst>
                          </p:cTn>
                        </p:par>
                      </p:childTnLst>
                    </p:cTn>
                  </p:par>
                  <p:par>
                    <p:cTn id="710" fill="hold">
                      <p:stCondLst>
                        <p:cond delay="indefinite"/>
                      </p:stCondLst>
                      <p:childTnLst>
                        <p:par>
                          <p:cTn id="711" fill="hold">
                            <p:stCondLst>
                              <p:cond delay="0"/>
                            </p:stCondLst>
                            <p:childTnLst>
                              <p:par>
                                <p:cTn id="712" presetID="7" presetClass="emph" presetSubtype="2" fill="hold" nodeType="clickEffect">
                                  <p:stCondLst>
                                    <p:cond delay="0"/>
                                  </p:stCondLst>
                                  <p:childTnLst>
                                    <p:animClr clrSpc="rgb" dir="cw">
                                      <p:cBhvr>
                                        <p:cTn id="713" dur="2000" fill="hold"/>
                                        <p:tgtEl>
                                          <p:spTgt spid="16"/>
                                        </p:tgtEl>
                                        <p:attrNameLst>
                                          <p:attrName>stroke.color</p:attrName>
                                        </p:attrNameLst>
                                      </p:cBhvr>
                                      <p:to>
                                        <a:schemeClr val="accent2"/>
                                      </p:to>
                                    </p:animClr>
                                    <p:set>
                                      <p:cBhvr>
                                        <p:cTn id="714" dur="2000" fill="hold"/>
                                        <p:tgtEl>
                                          <p:spTgt spid="16"/>
                                        </p:tgtEl>
                                        <p:attrNameLst>
                                          <p:attrName>stroke.on</p:attrName>
                                        </p:attrNameLst>
                                      </p:cBhvr>
                                      <p:to>
                                        <p:strVal val="true"/>
                                      </p:to>
                                    </p:set>
                                  </p:childTnLst>
                                </p:cTn>
                              </p:par>
                            </p:childTnLst>
                          </p:cTn>
                        </p:par>
                      </p:childTnLst>
                    </p:cTn>
                  </p:par>
                  <p:par>
                    <p:cTn id="715" fill="hold">
                      <p:stCondLst>
                        <p:cond delay="indefinite"/>
                      </p:stCondLst>
                      <p:childTnLst>
                        <p:par>
                          <p:cTn id="716" fill="hold">
                            <p:stCondLst>
                              <p:cond delay="0"/>
                            </p:stCondLst>
                            <p:childTnLst>
                              <p:par>
                                <p:cTn id="717" presetID="7" presetClass="emph" presetSubtype="2" fill="hold" nodeType="clickEffect">
                                  <p:stCondLst>
                                    <p:cond delay="0"/>
                                  </p:stCondLst>
                                  <p:childTnLst>
                                    <p:animClr clrSpc="rgb" dir="cw">
                                      <p:cBhvr>
                                        <p:cTn id="718" dur="2000" fill="hold"/>
                                        <p:tgtEl>
                                          <p:spTgt spid="15"/>
                                        </p:tgtEl>
                                        <p:attrNameLst>
                                          <p:attrName>stroke.color</p:attrName>
                                        </p:attrNameLst>
                                      </p:cBhvr>
                                      <p:to>
                                        <a:schemeClr val="accent2"/>
                                      </p:to>
                                    </p:animClr>
                                    <p:set>
                                      <p:cBhvr>
                                        <p:cTn id="719" dur="2000" fill="hold"/>
                                        <p:tgtEl>
                                          <p:spTgt spid="15"/>
                                        </p:tgtEl>
                                        <p:attrNameLst>
                                          <p:attrName>stroke.on</p:attrName>
                                        </p:attrNameLst>
                                      </p:cBhvr>
                                      <p:to>
                                        <p:strVal val="true"/>
                                      </p:to>
                                    </p:set>
                                  </p:childTnLst>
                                </p:cTn>
                              </p:par>
                            </p:childTnLst>
                          </p:cTn>
                        </p:par>
                      </p:childTnLst>
                    </p:cTn>
                  </p:par>
                  <p:par>
                    <p:cTn id="720" fill="hold">
                      <p:stCondLst>
                        <p:cond delay="indefinite"/>
                      </p:stCondLst>
                      <p:childTnLst>
                        <p:par>
                          <p:cTn id="721" fill="hold">
                            <p:stCondLst>
                              <p:cond delay="0"/>
                            </p:stCondLst>
                            <p:childTnLst>
                              <p:par>
                                <p:cTn id="722" presetID="7" presetClass="emph" presetSubtype="2" fill="hold" nodeType="clickEffect">
                                  <p:stCondLst>
                                    <p:cond delay="0"/>
                                  </p:stCondLst>
                                  <p:childTnLst>
                                    <p:animClr clrSpc="rgb" dir="cw">
                                      <p:cBhvr>
                                        <p:cTn id="723" dur="2000" fill="hold"/>
                                        <p:tgtEl>
                                          <p:spTgt spid="10"/>
                                        </p:tgtEl>
                                        <p:attrNameLst>
                                          <p:attrName>stroke.color</p:attrName>
                                        </p:attrNameLst>
                                      </p:cBhvr>
                                      <p:to>
                                        <a:schemeClr val="accent2"/>
                                      </p:to>
                                    </p:animClr>
                                    <p:set>
                                      <p:cBhvr>
                                        <p:cTn id="724" dur="2000" fill="hold"/>
                                        <p:tgtEl>
                                          <p:spTgt spid="10"/>
                                        </p:tgtEl>
                                        <p:attrNameLst>
                                          <p:attrName>stroke.on</p:attrName>
                                        </p:attrNameLst>
                                      </p:cBhvr>
                                      <p:to>
                                        <p:strVal val="true"/>
                                      </p:to>
                                    </p:set>
                                  </p:childTnLst>
                                </p:cTn>
                              </p:par>
                            </p:childTnLst>
                          </p:cTn>
                        </p:par>
                      </p:childTnLst>
                    </p:cTn>
                  </p:par>
                  <p:par>
                    <p:cTn id="725" fill="hold">
                      <p:stCondLst>
                        <p:cond delay="indefinite"/>
                      </p:stCondLst>
                      <p:childTnLst>
                        <p:par>
                          <p:cTn id="726" fill="hold">
                            <p:stCondLst>
                              <p:cond delay="0"/>
                            </p:stCondLst>
                            <p:childTnLst>
                              <p:par>
                                <p:cTn id="727" presetID="7" presetClass="emph" presetSubtype="2" fill="hold" nodeType="clickEffect">
                                  <p:stCondLst>
                                    <p:cond delay="0"/>
                                  </p:stCondLst>
                                  <p:childTnLst>
                                    <p:animClr clrSpc="rgb" dir="cw">
                                      <p:cBhvr>
                                        <p:cTn id="728" dur="2000" fill="hold"/>
                                        <p:tgtEl>
                                          <p:spTgt spid="17"/>
                                        </p:tgtEl>
                                        <p:attrNameLst>
                                          <p:attrName>stroke.color</p:attrName>
                                        </p:attrNameLst>
                                      </p:cBhvr>
                                      <p:to>
                                        <a:schemeClr val="accent2"/>
                                      </p:to>
                                    </p:animClr>
                                    <p:set>
                                      <p:cBhvr>
                                        <p:cTn id="729" dur="2000" fill="hold"/>
                                        <p:tgtEl>
                                          <p:spTgt spid="17"/>
                                        </p:tgtEl>
                                        <p:attrNameLst>
                                          <p:attrName>stroke.on</p:attrName>
                                        </p:attrNameLst>
                                      </p:cBhvr>
                                      <p:to>
                                        <p:strVal val="true"/>
                                      </p:to>
                                    </p:set>
                                  </p:childTnLst>
                                </p:cTn>
                              </p:par>
                            </p:childTnLst>
                          </p:cTn>
                        </p:par>
                      </p:childTnLst>
                    </p:cTn>
                  </p:par>
                  <p:par>
                    <p:cTn id="730" fill="hold">
                      <p:stCondLst>
                        <p:cond delay="indefinite"/>
                      </p:stCondLst>
                      <p:childTnLst>
                        <p:par>
                          <p:cTn id="731" fill="hold">
                            <p:stCondLst>
                              <p:cond delay="0"/>
                            </p:stCondLst>
                            <p:childTnLst>
                              <p:par>
                                <p:cTn id="732" presetID="7" presetClass="emph" presetSubtype="2" fill="hold" nodeType="clickEffect">
                                  <p:stCondLst>
                                    <p:cond delay="0"/>
                                  </p:stCondLst>
                                  <p:childTnLst>
                                    <p:animClr clrSpc="rgb" dir="cw">
                                      <p:cBhvr>
                                        <p:cTn id="733" dur="2000" fill="hold"/>
                                        <p:tgtEl>
                                          <p:spTgt spid="20"/>
                                        </p:tgtEl>
                                        <p:attrNameLst>
                                          <p:attrName>stroke.color</p:attrName>
                                        </p:attrNameLst>
                                      </p:cBhvr>
                                      <p:to>
                                        <a:schemeClr val="accent2"/>
                                      </p:to>
                                    </p:animClr>
                                    <p:set>
                                      <p:cBhvr>
                                        <p:cTn id="734" dur="2000" fill="hold"/>
                                        <p:tgtEl>
                                          <p:spTgt spid="20"/>
                                        </p:tgtEl>
                                        <p:attrNameLst>
                                          <p:attrName>stroke.on</p:attrName>
                                        </p:attrNameLst>
                                      </p:cBhvr>
                                      <p:to>
                                        <p:strVal val="true"/>
                                      </p:to>
                                    </p:set>
                                  </p:childTnLst>
                                </p:cTn>
                              </p:par>
                            </p:childTnLst>
                          </p:cTn>
                        </p:par>
                      </p:childTnLst>
                    </p:cTn>
                  </p:par>
                  <p:par>
                    <p:cTn id="735" fill="hold">
                      <p:stCondLst>
                        <p:cond delay="indefinite"/>
                      </p:stCondLst>
                      <p:childTnLst>
                        <p:par>
                          <p:cTn id="736" fill="hold">
                            <p:stCondLst>
                              <p:cond delay="0"/>
                            </p:stCondLst>
                            <p:childTnLst>
                              <p:par>
                                <p:cTn id="737" presetID="7" presetClass="emph" presetSubtype="2" fill="hold" nodeType="clickEffect">
                                  <p:stCondLst>
                                    <p:cond delay="0"/>
                                  </p:stCondLst>
                                  <p:childTnLst>
                                    <p:animClr clrSpc="rgb" dir="cw">
                                      <p:cBhvr>
                                        <p:cTn id="738" dur="2000" fill="hold"/>
                                        <p:tgtEl>
                                          <p:spTgt spid="14"/>
                                        </p:tgtEl>
                                        <p:attrNameLst>
                                          <p:attrName>stroke.color</p:attrName>
                                        </p:attrNameLst>
                                      </p:cBhvr>
                                      <p:to>
                                        <a:schemeClr val="accent2"/>
                                      </p:to>
                                    </p:animClr>
                                    <p:set>
                                      <p:cBhvr>
                                        <p:cTn id="739" dur="2000" fill="hold"/>
                                        <p:tgtEl>
                                          <p:spTgt spid="14"/>
                                        </p:tgtEl>
                                        <p:attrNameLst>
                                          <p:attrName>stroke.on</p:attrName>
                                        </p:attrNameLst>
                                      </p:cBhvr>
                                      <p:to>
                                        <p:strVal val="true"/>
                                      </p:to>
                                    </p:set>
                                  </p:childTnLst>
                                </p:cTn>
                              </p:par>
                            </p:childTnLst>
                          </p:cTn>
                        </p:par>
                      </p:childTnLst>
                    </p:cTn>
                  </p:par>
                  <p:par>
                    <p:cTn id="740" fill="hold">
                      <p:stCondLst>
                        <p:cond delay="indefinite"/>
                      </p:stCondLst>
                      <p:childTnLst>
                        <p:par>
                          <p:cTn id="741" fill="hold">
                            <p:stCondLst>
                              <p:cond delay="0"/>
                            </p:stCondLst>
                            <p:childTnLst>
                              <p:par>
                                <p:cTn id="742" presetID="9" presetClass="entr" presetSubtype="0" fill="hold" grpId="0" nodeType="clickEffect">
                                  <p:stCondLst>
                                    <p:cond delay="0"/>
                                  </p:stCondLst>
                                  <p:childTnLst>
                                    <p:set>
                                      <p:cBhvr>
                                        <p:cTn id="743" dur="1" fill="hold">
                                          <p:stCondLst>
                                            <p:cond delay="0"/>
                                          </p:stCondLst>
                                        </p:cTn>
                                        <p:tgtEl>
                                          <p:spTgt spid="89"/>
                                        </p:tgtEl>
                                        <p:attrNameLst>
                                          <p:attrName>style.visibility</p:attrName>
                                        </p:attrNameLst>
                                      </p:cBhvr>
                                      <p:to>
                                        <p:strVal val="visible"/>
                                      </p:to>
                                    </p:set>
                                    <p:animEffect transition="in" filter="dissolve">
                                      <p:cBhvr>
                                        <p:cTn id="744" dur="500"/>
                                        <p:tgtEl>
                                          <p:spTgt spid="89"/>
                                        </p:tgtEl>
                                      </p:cBhvr>
                                    </p:animEffect>
                                  </p:childTnLst>
                                </p:cTn>
                              </p:par>
                            </p:childTnLst>
                          </p:cTn>
                        </p:par>
                      </p:childTnLst>
                    </p:cTn>
                  </p:par>
                  <p:par>
                    <p:cTn id="745" fill="hold">
                      <p:stCondLst>
                        <p:cond delay="indefinite"/>
                      </p:stCondLst>
                      <p:childTnLst>
                        <p:par>
                          <p:cTn id="746" fill="hold">
                            <p:stCondLst>
                              <p:cond delay="0"/>
                            </p:stCondLst>
                            <p:childTnLst>
                              <p:par>
                                <p:cTn id="747" presetID="9" presetClass="entr" presetSubtype="0" fill="hold" grpId="0" nodeType="clickEffect">
                                  <p:stCondLst>
                                    <p:cond delay="0"/>
                                  </p:stCondLst>
                                  <p:childTnLst>
                                    <p:set>
                                      <p:cBhvr>
                                        <p:cTn id="748" dur="1" fill="hold">
                                          <p:stCondLst>
                                            <p:cond delay="0"/>
                                          </p:stCondLst>
                                        </p:cTn>
                                        <p:tgtEl>
                                          <p:spTgt spid="99"/>
                                        </p:tgtEl>
                                        <p:attrNameLst>
                                          <p:attrName>style.visibility</p:attrName>
                                        </p:attrNameLst>
                                      </p:cBhvr>
                                      <p:to>
                                        <p:strVal val="visible"/>
                                      </p:to>
                                    </p:set>
                                    <p:animEffect transition="in" filter="dissolve">
                                      <p:cBhvr>
                                        <p:cTn id="749" dur="500"/>
                                        <p:tgtEl>
                                          <p:spTgt spid="99"/>
                                        </p:tgtEl>
                                      </p:cBhvr>
                                    </p:animEffect>
                                  </p:childTnLst>
                                </p:cTn>
                              </p:par>
                            </p:childTnLst>
                          </p:cTn>
                        </p:par>
                      </p:childTnLst>
                    </p:cTn>
                  </p:par>
                  <p:par>
                    <p:cTn id="750" fill="hold">
                      <p:stCondLst>
                        <p:cond delay="indefinite"/>
                      </p:stCondLst>
                      <p:childTnLst>
                        <p:par>
                          <p:cTn id="751" fill="hold">
                            <p:stCondLst>
                              <p:cond delay="0"/>
                            </p:stCondLst>
                            <p:childTnLst>
                              <p:par>
                                <p:cTn id="752" presetID="7" presetClass="emph" presetSubtype="2" fill="hold" nodeType="clickEffect">
                                  <p:stCondLst>
                                    <p:cond delay="0"/>
                                  </p:stCondLst>
                                  <p:childTnLst>
                                    <p:animClr clrSpc="rgb" dir="cw">
                                      <p:cBhvr>
                                        <p:cTn id="753" dur="2000" fill="hold"/>
                                        <p:tgtEl>
                                          <p:spTgt spid="21"/>
                                        </p:tgtEl>
                                        <p:attrNameLst>
                                          <p:attrName>stroke.color</p:attrName>
                                        </p:attrNameLst>
                                      </p:cBhvr>
                                      <p:to>
                                        <a:schemeClr val="tx1"/>
                                      </p:to>
                                    </p:animClr>
                                    <p:set>
                                      <p:cBhvr>
                                        <p:cTn id="754" dur="2000" fill="hold"/>
                                        <p:tgtEl>
                                          <p:spTgt spid="21"/>
                                        </p:tgtEl>
                                        <p:attrNameLst>
                                          <p:attrName>stroke.on</p:attrName>
                                        </p:attrNameLst>
                                      </p:cBhvr>
                                      <p:to>
                                        <p:strVal val="true"/>
                                      </p:to>
                                    </p:set>
                                  </p:childTnLst>
                                </p:cTn>
                              </p:par>
                              <p:par>
                                <p:cTn id="755" presetID="7" presetClass="emph" presetSubtype="2" fill="hold" nodeType="withEffect">
                                  <p:stCondLst>
                                    <p:cond delay="0"/>
                                  </p:stCondLst>
                                  <p:childTnLst>
                                    <p:animClr clrSpc="rgb" dir="cw">
                                      <p:cBhvr>
                                        <p:cTn id="756" dur="2000" fill="hold"/>
                                        <p:tgtEl>
                                          <p:spTgt spid="19"/>
                                        </p:tgtEl>
                                        <p:attrNameLst>
                                          <p:attrName>stroke.color</p:attrName>
                                        </p:attrNameLst>
                                      </p:cBhvr>
                                      <p:to>
                                        <a:schemeClr val="tx1"/>
                                      </p:to>
                                    </p:animClr>
                                    <p:set>
                                      <p:cBhvr>
                                        <p:cTn id="757" dur="2000" fill="hold"/>
                                        <p:tgtEl>
                                          <p:spTgt spid="19"/>
                                        </p:tgtEl>
                                        <p:attrNameLst>
                                          <p:attrName>stroke.on</p:attrName>
                                        </p:attrNameLst>
                                      </p:cBhvr>
                                      <p:to>
                                        <p:strVal val="true"/>
                                      </p:to>
                                    </p:set>
                                  </p:childTnLst>
                                </p:cTn>
                              </p:par>
                              <p:par>
                                <p:cTn id="758" presetID="7" presetClass="emph" presetSubtype="2" fill="hold" nodeType="withEffect">
                                  <p:stCondLst>
                                    <p:cond delay="0"/>
                                  </p:stCondLst>
                                  <p:childTnLst>
                                    <p:animClr clrSpc="rgb" dir="cw">
                                      <p:cBhvr>
                                        <p:cTn id="759" dur="2000" fill="hold"/>
                                        <p:tgtEl>
                                          <p:spTgt spid="12"/>
                                        </p:tgtEl>
                                        <p:attrNameLst>
                                          <p:attrName>stroke.color</p:attrName>
                                        </p:attrNameLst>
                                      </p:cBhvr>
                                      <p:to>
                                        <a:schemeClr val="tx1"/>
                                      </p:to>
                                    </p:animClr>
                                    <p:set>
                                      <p:cBhvr>
                                        <p:cTn id="760" dur="2000" fill="hold"/>
                                        <p:tgtEl>
                                          <p:spTgt spid="12"/>
                                        </p:tgtEl>
                                        <p:attrNameLst>
                                          <p:attrName>stroke.on</p:attrName>
                                        </p:attrNameLst>
                                      </p:cBhvr>
                                      <p:to>
                                        <p:strVal val="true"/>
                                      </p:to>
                                    </p:set>
                                  </p:childTnLst>
                                </p:cTn>
                              </p:par>
                              <p:par>
                                <p:cTn id="761" presetID="7" presetClass="emph" presetSubtype="2" fill="hold" nodeType="withEffect">
                                  <p:stCondLst>
                                    <p:cond delay="0"/>
                                  </p:stCondLst>
                                  <p:childTnLst>
                                    <p:animClr clrSpc="rgb" dir="cw">
                                      <p:cBhvr>
                                        <p:cTn id="762" dur="2000" fill="hold"/>
                                        <p:tgtEl>
                                          <p:spTgt spid="18"/>
                                        </p:tgtEl>
                                        <p:attrNameLst>
                                          <p:attrName>stroke.color</p:attrName>
                                        </p:attrNameLst>
                                      </p:cBhvr>
                                      <p:to>
                                        <a:schemeClr val="tx1"/>
                                      </p:to>
                                    </p:animClr>
                                    <p:set>
                                      <p:cBhvr>
                                        <p:cTn id="763" dur="2000" fill="hold"/>
                                        <p:tgtEl>
                                          <p:spTgt spid="18"/>
                                        </p:tgtEl>
                                        <p:attrNameLst>
                                          <p:attrName>stroke.on</p:attrName>
                                        </p:attrNameLst>
                                      </p:cBhvr>
                                      <p:to>
                                        <p:strVal val="true"/>
                                      </p:to>
                                    </p:set>
                                  </p:childTnLst>
                                </p:cTn>
                              </p:par>
                              <p:par>
                                <p:cTn id="764" presetID="7" presetClass="emph" presetSubtype="2" fill="hold" nodeType="withEffect">
                                  <p:stCondLst>
                                    <p:cond delay="0"/>
                                  </p:stCondLst>
                                  <p:childTnLst>
                                    <p:animClr clrSpc="rgb" dir="cw">
                                      <p:cBhvr>
                                        <p:cTn id="765" dur="2000" fill="hold"/>
                                        <p:tgtEl>
                                          <p:spTgt spid="10"/>
                                        </p:tgtEl>
                                        <p:attrNameLst>
                                          <p:attrName>stroke.color</p:attrName>
                                        </p:attrNameLst>
                                      </p:cBhvr>
                                      <p:to>
                                        <a:schemeClr val="tx1"/>
                                      </p:to>
                                    </p:animClr>
                                    <p:set>
                                      <p:cBhvr>
                                        <p:cTn id="766" dur="2000" fill="hold"/>
                                        <p:tgtEl>
                                          <p:spTgt spid="10"/>
                                        </p:tgtEl>
                                        <p:attrNameLst>
                                          <p:attrName>stroke.on</p:attrName>
                                        </p:attrNameLst>
                                      </p:cBhvr>
                                      <p:to>
                                        <p:strVal val="true"/>
                                      </p:to>
                                    </p:set>
                                  </p:childTnLst>
                                </p:cTn>
                              </p:par>
                              <p:par>
                                <p:cTn id="767" presetID="7" presetClass="emph" presetSubtype="2" fill="hold" nodeType="withEffect">
                                  <p:stCondLst>
                                    <p:cond delay="0"/>
                                  </p:stCondLst>
                                  <p:childTnLst>
                                    <p:animClr clrSpc="rgb" dir="cw">
                                      <p:cBhvr>
                                        <p:cTn id="768" dur="2000" fill="hold"/>
                                        <p:tgtEl>
                                          <p:spTgt spid="29"/>
                                        </p:tgtEl>
                                        <p:attrNameLst>
                                          <p:attrName>stroke.color</p:attrName>
                                        </p:attrNameLst>
                                      </p:cBhvr>
                                      <p:to>
                                        <a:schemeClr val="tx1"/>
                                      </p:to>
                                    </p:animClr>
                                    <p:set>
                                      <p:cBhvr>
                                        <p:cTn id="769" dur="2000" fill="hold"/>
                                        <p:tgtEl>
                                          <p:spTgt spid="29"/>
                                        </p:tgtEl>
                                        <p:attrNameLst>
                                          <p:attrName>stroke.on</p:attrName>
                                        </p:attrNameLst>
                                      </p:cBhvr>
                                      <p:to>
                                        <p:strVal val="true"/>
                                      </p:to>
                                    </p:set>
                                  </p:childTnLst>
                                </p:cTn>
                              </p:par>
                              <p:par>
                                <p:cTn id="770" presetID="7" presetClass="emph" presetSubtype="2" fill="hold" nodeType="withEffect">
                                  <p:stCondLst>
                                    <p:cond delay="0"/>
                                  </p:stCondLst>
                                  <p:childTnLst>
                                    <p:animClr clrSpc="rgb" dir="cw">
                                      <p:cBhvr>
                                        <p:cTn id="771" dur="2000" fill="hold"/>
                                        <p:tgtEl>
                                          <p:spTgt spid="30"/>
                                        </p:tgtEl>
                                        <p:attrNameLst>
                                          <p:attrName>stroke.color</p:attrName>
                                        </p:attrNameLst>
                                      </p:cBhvr>
                                      <p:to>
                                        <a:schemeClr val="tx1"/>
                                      </p:to>
                                    </p:animClr>
                                    <p:set>
                                      <p:cBhvr>
                                        <p:cTn id="772" dur="2000" fill="hold"/>
                                        <p:tgtEl>
                                          <p:spTgt spid="30"/>
                                        </p:tgtEl>
                                        <p:attrNameLst>
                                          <p:attrName>stroke.on</p:attrName>
                                        </p:attrNameLst>
                                      </p:cBhvr>
                                      <p:to>
                                        <p:strVal val="true"/>
                                      </p:to>
                                    </p:set>
                                  </p:childTnLst>
                                </p:cTn>
                              </p:par>
                              <p:par>
                                <p:cTn id="773" presetID="7" presetClass="emph" presetSubtype="2" fill="hold" nodeType="withEffect">
                                  <p:stCondLst>
                                    <p:cond delay="0"/>
                                  </p:stCondLst>
                                  <p:childTnLst>
                                    <p:animClr clrSpc="rgb" dir="cw">
                                      <p:cBhvr>
                                        <p:cTn id="774" dur="2000" fill="hold"/>
                                        <p:tgtEl>
                                          <p:spTgt spid="9"/>
                                        </p:tgtEl>
                                        <p:attrNameLst>
                                          <p:attrName>stroke.color</p:attrName>
                                        </p:attrNameLst>
                                      </p:cBhvr>
                                      <p:to>
                                        <a:srgbClr val="9C9C9C"/>
                                      </p:to>
                                    </p:animClr>
                                    <p:set>
                                      <p:cBhvr>
                                        <p:cTn id="775" dur="2000" fill="hold"/>
                                        <p:tgtEl>
                                          <p:spTgt spid="9"/>
                                        </p:tgtEl>
                                        <p:attrNameLst>
                                          <p:attrName>stroke.on</p:attrName>
                                        </p:attrNameLst>
                                      </p:cBhvr>
                                      <p:to>
                                        <p:strVal val="true"/>
                                      </p:to>
                                    </p:set>
                                  </p:childTnLst>
                                </p:cTn>
                              </p:par>
                              <p:par>
                                <p:cTn id="776" presetID="7" presetClass="emph" presetSubtype="2" fill="hold" nodeType="withEffect">
                                  <p:stCondLst>
                                    <p:cond delay="0"/>
                                  </p:stCondLst>
                                  <p:childTnLst>
                                    <p:animClr clrSpc="rgb" dir="cw">
                                      <p:cBhvr>
                                        <p:cTn id="777" dur="2000" fill="hold"/>
                                        <p:tgtEl>
                                          <p:spTgt spid="17"/>
                                        </p:tgtEl>
                                        <p:attrNameLst>
                                          <p:attrName>stroke.color</p:attrName>
                                        </p:attrNameLst>
                                      </p:cBhvr>
                                      <p:to>
                                        <a:srgbClr val="9C9C9C"/>
                                      </p:to>
                                    </p:animClr>
                                    <p:set>
                                      <p:cBhvr>
                                        <p:cTn id="778" dur="2000" fill="hold"/>
                                        <p:tgtEl>
                                          <p:spTgt spid="17"/>
                                        </p:tgtEl>
                                        <p:attrNameLst>
                                          <p:attrName>stroke.on</p:attrName>
                                        </p:attrNameLst>
                                      </p:cBhvr>
                                      <p:to>
                                        <p:strVal val="true"/>
                                      </p:to>
                                    </p:set>
                                  </p:childTnLst>
                                </p:cTn>
                              </p:par>
                              <p:par>
                                <p:cTn id="779" presetID="7" presetClass="emph" presetSubtype="2" fill="hold" nodeType="withEffect">
                                  <p:stCondLst>
                                    <p:cond delay="0"/>
                                  </p:stCondLst>
                                  <p:childTnLst>
                                    <p:animClr clrSpc="rgb" dir="cw">
                                      <p:cBhvr>
                                        <p:cTn id="780" dur="2000" fill="hold"/>
                                        <p:tgtEl>
                                          <p:spTgt spid="16"/>
                                        </p:tgtEl>
                                        <p:attrNameLst>
                                          <p:attrName>stroke.color</p:attrName>
                                        </p:attrNameLst>
                                      </p:cBhvr>
                                      <p:to>
                                        <a:srgbClr val="9C9C9C"/>
                                      </p:to>
                                    </p:animClr>
                                    <p:set>
                                      <p:cBhvr>
                                        <p:cTn id="781" dur="2000" fill="hold"/>
                                        <p:tgtEl>
                                          <p:spTgt spid="16"/>
                                        </p:tgtEl>
                                        <p:attrNameLst>
                                          <p:attrName>stroke.on</p:attrName>
                                        </p:attrNameLst>
                                      </p:cBhvr>
                                      <p:to>
                                        <p:strVal val="true"/>
                                      </p:to>
                                    </p:set>
                                  </p:childTnLst>
                                </p:cTn>
                              </p:par>
                              <p:par>
                                <p:cTn id="782" presetID="7" presetClass="emph" presetSubtype="2" fill="hold" nodeType="withEffect">
                                  <p:stCondLst>
                                    <p:cond delay="0"/>
                                  </p:stCondLst>
                                  <p:childTnLst>
                                    <p:animClr clrSpc="rgb" dir="cw">
                                      <p:cBhvr>
                                        <p:cTn id="783" dur="2000" fill="hold"/>
                                        <p:tgtEl>
                                          <p:spTgt spid="11"/>
                                        </p:tgtEl>
                                        <p:attrNameLst>
                                          <p:attrName>stroke.color</p:attrName>
                                        </p:attrNameLst>
                                      </p:cBhvr>
                                      <p:to>
                                        <a:srgbClr val="9C9C9C"/>
                                      </p:to>
                                    </p:animClr>
                                    <p:set>
                                      <p:cBhvr>
                                        <p:cTn id="784" dur="2000" fill="hold"/>
                                        <p:tgtEl>
                                          <p:spTgt spid="11"/>
                                        </p:tgtEl>
                                        <p:attrNameLst>
                                          <p:attrName>stroke.on</p:attrName>
                                        </p:attrNameLst>
                                      </p:cBhvr>
                                      <p:to>
                                        <p:strVal val="true"/>
                                      </p:to>
                                    </p:set>
                                  </p:childTnLst>
                                </p:cTn>
                              </p:par>
                              <p:par>
                                <p:cTn id="785" presetID="7" presetClass="emph" presetSubtype="2" fill="hold" nodeType="withEffect">
                                  <p:stCondLst>
                                    <p:cond delay="0"/>
                                  </p:stCondLst>
                                  <p:childTnLst>
                                    <p:animClr clrSpc="rgb" dir="cw">
                                      <p:cBhvr>
                                        <p:cTn id="786" dur="2000" fill="hold"/>
                                        <p:tgtEl>
                                          <p:spTgt spid="8"/>
                                        </p:tgtEl>
                                        <p:attrNameLst>
                                          <p:attrName>stroke.color</p:attrName>
                                        </p:attrNameLst>
                                      </p:cBhvr>
                                      <p:to>
                                        <a:srgbClr val="9C9C9C"/>
                                      </p:to>
                                    </p:animClr>
                                    <p:set>
                                      <p:cBhvr>
                                        <p:cTn id="787" dur="2000" fill="hold"/>
                                        <p:tgtEl>
                                          <p:spTgt spid="8"/>
                                        </p:tgtEl>
                                        <p:attrNameLst>
                                          <p:attrName>stroke.on</p:attrName>
                                        </p:attrNameLst>
                                      </p:cBhvr>
                                      <p:to>
                                        <p:strVal val="true"/>
                                      </p:to>
                                    </p:set>
                                  </p:childTnLst>
                                </p:cTn>
                              </p:par>
                              <p:par>
                                <p:cTn id="788" presetID="7" presetClass="emph" presetSubtype="2" fill="hold" nodeType="withEffect">
                                  <p:stCondLst>
                                    <p:cond delay="0"/>
                                  </p:stCondLst>
                                  <p:childTnLst>
                                    <p:animClr clrSpc="rgb" dir="cw">
                                      <p:cBhvr>
                                        <p:cTn id="789" dur="2000" fill="hold"/>
                                        <p:tgtEl>
                                          <p:spTgt spid="13"/>
                                        </p:tgtEl>
                                        <p:attrNameLst>
                                          <p:attrName>stroke.color</p:attrName>
                                        </p:attrNameLst>
                                      </p:cBhvr>
                                      <p:to>
                                        <a:srgbClr val="9C9C9C"/>
                                      </p:to>
                                    </p:animClr>
                                    <p:set>
                                      <p:cBhvr>
                                        <p:cTn id="790" dur="2000" fill="hold"/>
                                        <p:tgtEl>
                                          <p:spTgt spid="13"/>
                                        </p:tgtEl>
                                        <p:attrNameLst>
                                          <p:attrName>stroke.on</p:attrName>
                                        </p:attrNameLst>
                                      </p:cBhvr>
                                      <p:to>
                                        <p:strVal val="true"/>
                                      </p:to>
                                    </p:set>
                                  </p:childTnLst>
                                </p:cTn>
                              </p:par>
                              <p:par>
                                <p:cTn id="791" presetID="7" presetClass="emph" presetSubtype="2" fill="hold" nodeType="withEffect">
                                  <p:stCondLst>
                                    <p:cond delay="0"/>
                                  </p:stCondLst>
                                  <p:childTnLst>
                                    <p:animClr clrSpc="rgb" dir="cw">
                                      <p:cBhvr>
                                        <p:cTn id="792" dur="2000" fill="hold"/>
                                        <p:tgtEl>
                                          <p:spTgt spid="20"/>
                                        </p:tgtEl>
                                        <p:attrNameLst>
                                          <p:attrName>stroke.color</p:attrName>
                                        </p:attrNameLst>
                                      </p:cBhvr>
                                      <p:to>
                                        <a:srgbClr val="9C9C9C"/>
                                      </p:to>
                                    </p:animClr>
                                    <p:set>
                                      <p:cBhvr>
                                        <p:cTn id="793" dur="2000" fill="hold"/>
                                        <p:tgtEl>
                                          <p:spTgt spid="20"/>
                                        </p:tgtEl>
                                        <p:attrNameLst>
                                          <p:attrName>stroke.on</p:attrName>
                                        </p:attrNameLst>
                                      </p:cBhvr>
                                      <p:to>
                                        <p:strVal val="true"/>
                                      </p:to>
                                    </p:set>
                                  </p:childTnLst>
                                </p:cTn>
                              </p:par>
                              <p:par>
                                <p:cTn id="794" presetID="7" presetClass="emph" presetSubtype="2" fill="hold" nodeType="withEffect">
                                  <p:stCondLst>
                                    <p:cond delay="0"/>
                                  </p:stCondLst>
                                  <p:childTnLst>
                                    <p:animClr clrSpc="rgb" dir="cw">
                                      <p:cBhvr>
                                        <p:cTn id="795" dur="2000" fill="hold"/>
                                        <p:tgtEl>
                                          <p:spTgt spid="15"/>
                                        </p:tgtEl>
                                        <p:attrNameLst>
                                          <p:attrName>stroke.color</p:attrName>
                                        </p:attrNameLst>
                                      </p:cBhvr>
                                      <p:to>
                                        <a:srgbClr val="9C9C9C"/>
                                      </p:to>
                                    </p:animClr>
                                    <p:set>
                                      <p:cBhvr>
                                        <p:cTn id="796" dur="2000" fill="hold"/>
                                        <p:tgtEl>
                                          <p:spTgt spid="15"/>
                                        </p:tgtEl>
                                        <p:attrNameLst>
                                          <p:attrName>stroke.on</p:attrName>
                                        </p:attrNameLst>
                                      </p:cBhvr>
                                      <p:to>
                                        <p:strVal val="true"/>
                                      </p:to>
                                    </p:set>
                                  </p:childTnLst>
                                </p:cTn>
                              </p:par>
                              <p:par>
                                <p:cTn id="797" presetID="7" presetClass="emph" presetSubtype="2" fill="hold" nodeType="withEffect">
                                  <p:stCondLst>
                                    <p:cond delay="0"/>
                                  </p:stCondLst>
                                  <p:childTnLst>
                                    <p:animClr clrSpc="rgb" dir="cw">
                                      <p:cBhvr>
                                        <p:cTn id="798" dur="2000" fill="hold"/>
                                        <p:tgtEl>
                                          <p:spTgt spid="14"/>
                                        </p:tgtEl>
                                        <p:attrNameLst>
                                          <p:attrName>stroke.color</p:attrName>
                                        </p:attrNameLst>
                                      </p:cBhvr>
                                      <p:to>
                                        <a:srgbClr val="9C9C9C"/>
                                      </p:to>
                                    </p:animClr>
                                    <p:set>
                                      <p:cBhvr>
                                        <p:cTn id="799" dur="2000" fill="hold"/>
                                        <p:tgtEl>
                                          <p:spTgt spid="1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3" grpId="0"/>
      <p:bldP spid="74" grpId="0"/>
      <p:bldP spid="96" grpId="0"/>
      <p:bldP spid="98" grpId="0"/>
      <p:bldP spid="99" grpId="0"/>
      <p:bldP spid="8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8F176-3E7F-8E78-1809-0CD3F67ACE39}"/>
              </a:ext>
            </a:extLst>
          </p:cNvPr>
          <p:cNvSpPr>
            <a:spLocks noGrp="1"/>
          </p:cNvSpPr>
          <p:nvPr>
            <p:ph type="title"/>
          </p:nvPr>
        </p:nvSpPr>
        <p:spPr/>
        <p:txBody>
          <a:bodyPr>
            <a:normAutofit fontScale="90000"/>
          </a:bodyPr>
          <a:lstStyle/>
          <a:p>
            <a:r>
              <a:rPr lang="en-GB" dirty="0"/>
              <a:t>Finding Negative Cycle in a Directed Weighted Graph Using Bellman-Ford</a:t>
            </a:r>
            <a:endParaRPr lang="en-SE" dirty="0"/>
          </a:p>
        </p:txBody>
      </p:sp>
      <p:sp>
        <p:nvSpPr>
          <p:cNvPr id="3" name="Content Placeholder 2">
            <a:extLst>
              <a:ext uri="{FF2B5EF4-FFF2-40B4-BE49-F238E27FC236}">
                <a16:creationId xmlns:a16="http://schemas.microsoft.com/office/drawing/2014/main" id="{B72346CE-EF8D-9F50-15BF-C5C5F19E2BD7}"/>
              </a:ext>
            </a:extLst>
          </p:cNvPr>
          <p:cNvSpPr>
            <a:spLocks noGrp="1"/>
          </p:cNvSpPr>
          <p:nvPr>
            <p:ph idx="1"/>
          </p:nvPr>
        </p:nvSpPr>
        <p:spPr/>
        <p:txBody>
          <a:bodyPr>
            <a:normAutofit fontScale="92500" lnSpcReduction="10000"/>
          </a:bodyPr>
          <a:lstStyle/>
          <a:p>
            <a:pPr algn="l" fontAlgn="base">
              <a:buFont typeface="Arial" panose="020B0604020202020204" pitchFamily="34" charset="0"/>
              <a:buChar char="•"/>
            </a:pPr>
            <a:r>
              <a:rPr lang="en-GB" b="0" i="0" dirty="0">
                <a:solidFill>
                  <a:srgbClr val="273239"/>
                </a:solidFill>
                <a:effectLst/>
                <a:latin typeface="Nunito" pitchFamily="2" charset="0"/>
              </a:rPr>
              <a:t>Initialize distance array </a:t>
            </a:r>
            <a:r>
              <a:rPr lang="en-GB" b="0" i="0" dirty="0" err="1">
                <a:solidFill>
                  <a:srgbClr val="273239"/>
                </a:solidFill>
                <a:effectLst/>
                <a:latin typeface="Nunito" pitchFamily="2" charset="0"/>
              </a:rPr>
              <a:t>dist</a:t>
            </a:r>
            <a:r>
              <a:rPr lang="en-GB" b="0" i="0" dirty="0">
                <a:solidFill>
                  <a:srgbClr val="273239"/>
                </a:solidFill>
                <a:effectLst/>
                <a:latin typeface="Nunito" pitchFamily="2" charset="0"/>
              </a:rPr>
              <a:t>[] for each vertex ‘</a:t>
            </a:r>
            <a:r>
              <a:rPr lang="en-GB" b="1" i="0" dirty="0">
                <a:solidFill>
                  <a:srgbClr val="273239"/>
                </a:solidFill>
                <a:effectLst/>
                <a:latin typeface="Nunito" pitchFamily="2" charset="0"/>
              </a:rPr>
              <a:t>v</a:t>
            </a:r>
            <a:r>
              <a:rPr lang="en-GB" b="0" i="0" dirty="0">
                <a:solidFill>
                  <a:srgbClr val="273239"/>
                </a:solidFill>
                <a:effectLst/>
                <a:latin typeface="Nunito" pitchFamily="2" charset="0"/>
              </a:rPr>
              <a:t>‘ as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 = INFINITY</a:t>
            </a:r>
            <a:r>
              <a:rPr lang="en-GB" b="0" i="0" dirty="0">
                <a:solidFill>
                  <a:srgbClr val="273239"/>
                </a:solidFill>
                <a:effectLst/>
                <a:latin typeface="Nunito" pitchFamily="2" charset="0"/>
              </a:rPr>
              <a:t>.</a:t>
            </a:r>
          </a:p>
          <a:p>
            <a:pPr algn="l" fontAlgn="base">
              <a:buFont typeface="Arial" panose="020B0604020202020204" pitchFamily="34" charset="0"/>
              <a:buChar char="•"/>
            </a:pPr>
            <a:r>
              <a:rPr lang="en-GB" b="0" i="0" dirty="0">
                <a:solidFill>
                  <a:srgbClr val="273239"/>
                </a:solidFill>
                <a:effectLst/>
                <a:latin typeface="Nunito" pitchFamily="2" charset="0"/>
              </a:rPr>
              <a:t>Assume any vertex (let’s say ‘0’) as source and assign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 = 0</a:t>
            </a:r>
            <a:r>
              <a:rPr lang="en-GB" b="0" i="0" dirty="0">
                <a:solidFill>
                  <a:srgbClr val="273239"/>
                </a:solidFill>
                <a:effectLst/>
                <a:latin typeface="Nunito" pitchFamily="2" charset="0"/>
              </a:rPr>
              <a:t>.</a:t>
            </a:r>
          </a:p>
          <a:p>
            <a:pPr algn="l" fontAlgn="base">
              <a:buFont typeface="Arial" panose="020B0604020202020204" pitchFamily="34" charset="0"/>
              <a:buChar char="•"/>
            </a:pPr>
            <a:r>
              <a:rPr lang="en-GB" b="0" i="0" dirty="0">
                <a:solidFill>
                  <a:srgbClr val="273239"/>
                </a:solidFill>
                <a:effectLst/>
                <a:latin typeface="Nunito" pitchFamily="2" charset="0"/>
              </a:rPr>
              <a:t>Relax all the </a:t>
            </a:r>
            <a:r>
              <a:rPr lang="en-GB" b="1" i="0" dirty="0">
                <a:solidFill>
                  <a:srgbClr val="273239"/>
                </a:solidFill>
                <a:effectLst/>
                <a:latin typeface="Nunito" pitchFamily="2" charset="0"/>
              </a:rPr>
              <a:t>edges(</a:t>
            </a:r>
            <a:r>
              <a:rPr lang="en-GB" b="1" i="0" dirty="0" err="1">
                <a:solidFill>
                  <a:srgbClr val="273239"/>
                </a:solidFill>
                <a:effectLst/>
                <a:latin typeface="Nunito" pitchFamily="2" charset="0"/>
              </a:rPr>
              <a:t>u,v,weight</a:t>
            </a:r>
            <a:r>
              <a:rPr lang="en-GB" b="1" i="0" dirty="0">
                <a:solidFill>
                  <a:srgbClr val="273239"/>
                </a:solidFill>
                <a:effectLst/>
                <a:latin typeface="Nunito" pitchFamily="2" charset="0"/>
              </a:rPr>
              <a:t>) N-1</a:t>
            </a:r>
            <a:r>
              <a:rPr lang="en-GB" b="0" i="0" dirty="0">
                <a:solidFill>
                  <a:srgbClr val="273239"/>
                </a:solidFill>
                <a:effectLst/>
                <a:latin typeface="Nunito" pitchFamily="2"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 = minimum(</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 distance[u] + weight)</a:t>
            </a:r>
            <a:endParaRPr lang="en-GB" b="0" i="0" dirty="0">
              <a:solidFill>
                <a:srgbClr val="273239"/>
              </a:solidFill>
              <a:effectLst/>
              <a:latin typeface="Nunito" pitchFamily="2" charset="0"/>
            </a:endParaRPr>
          </a:p>
          <a:p>
            <a:pPr algn="l" fontAlgn="base">
              <a:buFont typeface="Arial" panose="020B0604020202020204" pitchFamily="34" charset="0"/>
              <a:buChar char="•"/>
            </a:pPr>
            <a:r>
              <a:rPr lang="en-GB" b="0" i="0" dirty="0">
                <a:solidFill>
                  <a:srgbClr val="273239"/>
                </a:solidFill>
                <a:effectLst/>
                <a:latin typeface="Nunito" pitchFamily="2" charset="0"/>
              </a:rPr>
              <a:t>Now, Relax all the edges one more time i.e. the </a:t>
            </a:r>
            <a:r>
              <a:rPr lang="en-GB" b="1" i="0" dirty="0">
                <a:solidFill>
                  <a:srgbClr val="273239"/>
                </a:solidFill>
                <a:effectLst/>
                <a:latin typeface="Nunito" pitchFamily="2" charset="0"/>
              </a:rPr>
              <a:t>Nth</a:t>
            </a:r>
            <a:r>
              <a:rPr lang="en-GB" b="0" i="0" dirty="0">
                <a:solidFill>
                  <a:srgbClr val="273239"/>
                </a:solidFill>
                <a:effectLst/>
                <a:latin typeface="Nunito" pitchFamily="2"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1 (Negative cycle exists): For any </a:t>
            </a:r>
            <a:r>
              <a:rPr lang="en-GB" b="1" i="0" dirty="0">
                <a:solidFill>
                  <a:srgbClr val="273239"/>
                </a:solidFill>
                <a:effectLst/>
                <a:latin typeface="Nunito" pitchFamily="2" charset="0"/>
              </a:rPr>
              <a:t>edge(u, v, weight), if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[u] + weight &lt;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a:t>
            </a:r>
            <a:endParaRPr lang="en-GB" b="0" i="0" dirty="0">
              <a:solidFill>
                <a:srgbClr val="273239"/>
              </a:solidFill>
              <a:effectLst/>
              <a:latin typeface="Nunito" pitchFamily="2" charset="0"/>
            </a:endParaRP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2 (No Negative cycle) : case 1 fails for all the edges.</a:t>
            </a:r>
          </a:p>
          <a:p>
            <a:endParaRPr lang="en-SE" dirty="0"/>
          </a:p>
        </p:txBody>
      </p:sp>
    </p:spTree>
    <p:extLst>
      <p:ext uri="{BB962C8B-B14F-4D97-AF65-F5344CB8AC3E}">
        <p14:creationId xmlns:p14="http://schemas.microsoft.com/office/powerpoint/2010/main" val="1868114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954CF-B63C-335F-4B3D-C1CD72A87656}"/>
              </a:ext>
            </a:extLst>
          </p:cNvPr>
          <p:cNvSpPr>
            <a:spLocks noGrp="1"/>
          </p:cNvSpPr>
          <p:nvPr>
            <p:ph type="title"/>
          </p:nvPr>
        </p:nvSpPr>
        <p:spPr/>
        <p:txBody>
          <a:bodyPr>
            <a:normAutofit/>
          </a:bodyPr>
          <a:lstStyle/>
          <a:p>
            <a:r>
              <a:rPr lang="en-GB" dirty="0"/>
              <a:t>Bellman-Ford Example</a:t>
            </a:r>
            <a:endParaRPr lang="en-SE" dirty="0"/>
          </a:p>
        </p:txBody>
      </p:sp>
      <p:sp>
        <p:nvSpPr>
          <p:cNvPr id="3" name="Content Placeholder 2">
            <a:extLst>
              <a:ext uri="{FF2B5EF4-FFF2-40B4-BE49-F238E27FC236}">
                <a16:creationId xmlns:a16="http://schemas.microsoft.com/office/drawing/2014/main" id="{B752FB2A-DEB7-4FA5-FD3D-5A0201D71C9B}"/>
              </a:ext>
            </a:extLst>
          </p:cNvPr>
          <p:cNvSpPr>
            <a:spLocks noGrp="1"/>
          </p:cNvSpPr>
          <p:nvPr>
            <p:ph idx="1"/>
          </p:nvPr>
        </p:nvSpPr>
        <p:spPr/>
        <p:txBody>
          <a:bodyPr/>
          <a:lstStyle/>
          <a:p>
            <a:endParaRPr lang="en-SE"/>
          </a:p>
        </p:txBody>
      </p:sp>
      <p:pic>
        <p:nvPicPr>
          <p:cNvPr id="6" name="Picture 5">
            <a:extLst>
              <a:ext uri="{FF2B5EF4-FFF2-40B4-BE49-F238E27FC236}">
                <a16:creationId xmlns:a16="http://schemas.microsoft.com/office/drawing/2014/main" id="{56B0B32B-592F-358F-FC0C-C5D385820198}"/>
              </a:ext>
            </a:extLst>
          </p:cNvPr>
          <p:cNvPicPr>
            <a:picLocks noChangeAspect="1"/>
          </p:cNvPicPr>
          <p:nvPr/>
        </p:nvPicPr>
        <p:blipFill>
          <a:blip r:embed="rId2"/>
          <a:stretch>
            <a:fillRect/>
          </a:stretch>
        </p:blipFill>
        <p:spPr>
          <a:xfrm>
            <a:off x="296408" y="1850571"/>
            <a:ext cx="8551184" cy="4275592"/>
          </a:xfrm>
          <a:prstGeom prst="rect">
            <a:avLst/>
          </a:prstGeom>
        </p:spPr>
      </p:pic>
    </p:spTree>
    <p:extLst>
      <p:ext uri="{BB962C8B-B14F-4D97-AF65-F5344CB8AC3E}">
        <p14:creationId xmlns:p14="http://schemas.microsoft.com/office/powerpoint/2010/main" val="1334849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C62F6C-1CDA-8F13-9608-6931D529BBBA}"/>
                  </a:ext>
                </a:extLst>
              </p:cNvPr>
              <p:cNvSpPr>
                <a:spLocks noGrp="1"/>
              </p:cNvSpPr>
              <p:nvPr>
                <p:ph idx="1"/>
              </p:nvPr>
            </p:nvSpPr>
            <p:spPr>
              <a:xfrm>
                <a:off x="457200" y="274638"/>
                <a:ext cx="8229600" cy="2337934"/>
              </a:xfrm>
            </p:spPr>
            <p:txBody>
              <a:bodyPr>
                <a:normAutofit/>
              </a:bodyPr>
              <a:lstStyle/>
              <a:p>
                <a:r>
                  <a:rPr lang="en-GB" dirty="0"/>
                  <a:t>Step 1: Initialize a distance array </a:t>
                </a:r>
                <a:r>
                  <a:rPr lang="en-GB" dirty="0" err="1"/>
                  <a:t>Dist</a:t>
                </a:r>
                <a:r>
                  <a:rPr lang="en-GB" dirty="0"/>
                  <a:t>[] to store the shortest distance for each vertex from the source vertex. Initially distance of source will be 0 and Distance of other vertices will be INFINITY.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[N]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a:t>
                </a:r>
                <a:endParaRPr lang="en-SE" dirty="0"/>
              </a:p>
            </p:txBody>
          </p:sp>
        </mc:Choice>
        <mc:Fallback xmlns="">
          <p:sp>
            <p:nvSpPr>
              <p:cNvPr id="3" name="Content Placeholder 2">
                <a:extLst>
                  <a:ext uri="{FF2B5EF4-FFF2-40B4-BE49-F238E27FC236}">
                    <a16:creationId xmlns:a16="http://schemas.microsoft.com/office/drawing/2014/main" id="{C9C62F6C-1CDA-8F13-9608-6931D529BBBA}"/>
                  </a:ext>
                </a:extLst>
              </p:cNvPr>
              <p:cNvSpPr>
                <a:spLocks noGrp="1" noRot="1" noChangeAspect="1" noMove="1" noResize="1" noEditPoints="1" noAdjustHandles="1" noChangeArrowheads="1" noChangeShapeType="1" noTextEdit="1"/>
              </p:cNvSpPr>
              <p:nvPr>
                <p:ph idx="1"/>
              </p:nvPr>
            </p:nvSpPr>
            <p:spPr>
              <a:xfrm>
                <a:off x="457200" y="274638"/>
                <a:ext cx="8229600" cy="2337934"/>
              </a:xfrm>
              <a:blipFill>
                <a:blip r:embed="rId2"/>
                <a:stretch>
                  <a:fillRect l="-963" t="-2083" r="-741"/>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0B4A20F-07D1-3AEF-DE0D-D70D143BF29A}"/>
              </a:ext>
            </a:extLst>
          </p:cNvPr>
          <p:cNvPicPr>
            <a:picLocks noChangeAspect="1"/>
          </p:cNvPicPr>
          <p:nvPr/>
        </p:nvPicPr>
        <p:blipFill>
          <a:blip r:embed="rId3"/>
          <a:stretch>
            <a:fillRect/>
          </a:stretch>
        </p:blipFill>
        <p:spPr>
          <a:xfrm>
            <a:off x="511628" y="2612571"/>
            <a:ext cx="8120743" cy="4060372"/>
          </a:xfrm>
          <a:prstGeom prst="rect">
            <a:avLst/>
          </a:prstGeom>
        </p:spPr>
      </p:pic>
    </p:spTree>
    <p:extLst>
      <p:ext uri="{BB962C8B-B14F-4D97-AF65-F5344CB8AC3E}">
        <p14:creationId xmlns:p14="http://schemas.microsoft.com/office/powerpoint/2010/main" val="3325653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05F02-39E1-6B4D-B362-9AA6601DB2E3}"/>
              </a:ext>
            </a:extLst>
          </p:cNvPr>
          <p:cNvSpPr>
            <a:spLocks noGrp="1"/>
          </p:cNvSpPr>
          <p:nvPr>
            <p:ph type="title"/>
          </p:nvPr>
        </p:nvSpPr>
        <p:spPr/>
        <p:txBody>
          <a:bodyPr/>
          <a:lstStyle/>
          <a:p>
            <a:r>
              <a:rPr lang="en-US" dirty="0"/>
              <a:t>Weighted Directed </a:t>
            </a:r>
            <a:r>
              <a:rPr lang="en-US" altLang="zh-CN" dirty="0"/>
              <a:t>E</a:t>
            </a:r>
            <a:r>
              <a:rPr lang="en-US" dirty="0"/>
              <a:t>dge API</a:t>
            </a:r>
          </a:p>
        </p:txBody>
      </p:sp>
      <p:sp>
        <p:nvSpPr>
          <p:cNvPr id="4" name="TextBox 3">
            <a:extLst>
              <a:ext uri="{FF2B5EF4-FFF2-40B4-BE49-F238E27FC236}">
                <a16:creationId xmlns:a16="http://schemas.microsoft.com/office/drawing/2014/main" id="{9716C746-26E5-9149-AC8F-B8969A65BD06}"/>
              </a:ext>
            </a:extLst>
          </p:cNvPr>
          <p:cNvSpPr txBox="1"/>
          <p:nvPr/>
        </p:nvSpPr>
        <p:spPr>
          <a:xfrm>
            <a:off x="338357" y="1557764"/>
            <a:ext cx="8577743" cy="2123658"/>
          </a:xfrm>
          <a:prstGeom prst="rect">
            <a:avLst/>
          </a:prstGeom>
          <a:solidFill>
            <a:schemeClr val="bg1">
              <a:lumMod val="95000"/>
            </a:schemeClr>
          </a:solidFill>
          <a:ln>
            <a:noFill/>
          </a:ln>
        </p:spPr>
        <p:txBody>
          <a:bodyPr wrap="square" rtlCol="0">
            <a:spAutoFit/>
          </a:bodyPr>
          <a:lstStyle/>
          <a:p>
            <a:r>
              <a:rPr lang="en-US" sz="1200" dirty="0">
                <a:latin typeface="Menlo" panose="020B0609030804020204" pitchFamily="49" charset="0"/>
                <a:ea typeface="Menlo" panose="020B0609030804020204" pitchFamily="49" charset="0"/>
                <a:cs typeface="Menlo" panose="020B0609030804020204" pitchFamily="49" charset="0"/>
              </a:rPr>
              <a:t>       public class </a:t>
            </a:r>
            <a:r>
              <a:rPr lang="en-US" sz="1200" dirty="0" err="1">
                <a:solidFill>
                  <a:srgbClr val="FF0000"/>
                </a:solidFill>
                <a:latin typeface="Menlo" panose="020B0609030804020204" pitchFamily="49" charset="0"/>
                <a:ea typeface="Menlo" panose="020B0609030804020204" pitchFamily="49" charset="0"/>
                <a:cs typeface="Menlo" panose="020B0609030804020204" pitchFamily="49" charset="0"/>
              </a:rPr>
              <a:t>DirectedEdge</a:t>
            </a:r>
            <a:endParaRPr lang="en-US" sz="1200" dirty="0">
              <a:solidFill>
                <a:srgbClr val="FF0000"/>
              </a:solidFill>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DirectedEdge</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int</a:t>
            </a:r>
            <a:r>
              <a:rPr lang="en-US" sz="1200" dirty="0">
                <a:latin typeface="Menlo" panose="020B0609030804020204" pitchFamily="49" charset="0"/>
                <a:ea typeface="Menlo" panose="020B0609030804020204" pitchFamily="49" charset="0"/>
                <a:cs typeface="Menlo" panose="020B0609030804020204" pitchFamily="49" charset="0"/>
              </a:rPr>
              <a:t> v, </a:t>
            </a:r>
            <a:r>
              <a:rPr lang="en-US" sz="1200" dirty="0" err="1">
                <a:latin typeface="Menlo" panose="020B0609030804020204" pitchFamily="49" charset="0"/>
                <a:ea typeface="Menlo" panose="020B0609030804020204" pitchFamily="49" charset="0"/>
                <a:cs typeface="Menlo" panose="020B0609030804020204" pitchFamily="49" charset="0"/>
              </a:rPr>
              <a:t>int</a:t>
            </a:r>
            <a:r>
              <a:rPr lang="en-US" sz="1200" dirty="0">
                <a:latin typeface="Menlo" panose="020B0609030804020204" pitchFamily="49" charset="0"/>
                <a:ea typeface="Menlo" panose="020B0609030804020204" pitchFamily="49" charset="0"/>
                <a:cs typeface="Menlo" panose="020B0609030804020204" pitchFamily="49" charset="0"/>
              </a:rPr>
              <a:t> w, double weight)</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weighted edge v-&gt;w </a:t>
            </a:r>
            <a:endParaRPr lang="en-US" sz="1200" dirty="0">
              <a:solidFill>
                <a:srgbClr val="1B8E1D"/>
              </a:solidFill>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int</a:t>
            </a:r>
            <a:r>
              <a:rPr lang="en-US" sz="1200" dirty="0">
                <a:latin typeface="Menlo" panose="020B0609030804020204" pitchFamily="49" charset="0"/>
                <a:ea typeface="Menlo" panose="020B0609030804020204" pitchFamily="49" charset="0"/>
                <a:cs typeface="Menlo" panose="020B0609030804020204" pitchFamily="49" charset="0"/>
              </a:rPr>
              <a:t> from()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 vertex v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int</a:t>
            </a:r>
            <a:r>
              <a:rPr lang="en-US" sz="1200" dirty="0">
                <a:latin typeface="Menlo" panose="020B0609030804020204" pitchFamily="49" charset="0"/>
                <a:ea typeface="Menlo" panose="020B0609030804020204" pitchFamily="49" charset="0"/>
                <a:cs typeface="Menlo" panose="020B0609030804020204" pitchFamily="49" charset="0"/>
              </a:rPr>
              <a:t> to()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vertex w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double weight()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the weight </a:t>
            </a:r>
          </a:p>
          <a:p>
            <a:r>
              <a:rPr lang="zh-CN" altLang="en-US" sz="1200" dirty="0">
                <a:latin typeface="Menlo" panose="020B0609030804020204" pitchFamily="49" charset="0"/>
                <a:ea typeface="Menlo" panose="020B0609030804020204" pitchFamily="49" charset="0"/>
                <a:cs typeface="Menlo" panose="020B0609030804020204" pitchFamily="49" charset="0"/>
              </a:rPr>
              <a:t>   </a:t>
            </a:r>
            <a:endParaRPr lang="en-US" altLang="zh-CN" sz="1200" dirty="0">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String </a:t>
            </a:r>
            <a:r>
              <a:rPr lang="en-US" sz="1200" dirty="0" err="1">
                <a:latin typeface="Menlo" panose="020B0609030804020204" pitchFamily="49" charset="0"/>
                <a:ea typeface="Menlo" panose="020B0609030804020204" pitchFamily="49" charset="0"/>
                <a:cs typeface="Menlo" panose="020B0609030804020204" pitchFamily="49" charset="0"/>
              </a:rPr>
              <a:t>toString</a:t>
            </a:r>
            <a:r>
              <a:rPr lang="en-US" sz="1200" dirty="0">
                <a:latin typeface="Menlo" panose="020B0609030804020204" pitchFamily="49" charset="0"/>
                <a:ea typeface="Menlo" panose="020B0609030804020204" pitchFamily="49" charset="0"/>
                <a:cs typeface="Menlo" panose="020B0609030804020204" pitchFamily="49" charset="0"/>
              </a:rPr>
              <a:t>()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string representation</a:t>
            </a:r>
          </a:p>
        </p:txBody>
      </p:sp>
      <p:sp>
        <p:nvSpPr>
          <p:cNvPr id="5" name="object 10">
            <a:extLst>
              <a:ext uri="{FF2B5EF4-FFF2-40B4-BE49-F238E27FC236}">
                <a16:creationId xmlns:a16="http://schemas.microsoft.com/office/drawing/2014/main" id="{A47B7744-2D02-BF4E-AFF9-2D1A7BA89DCE}"/>
              </a:ext>
            </a:extLst>
          </p:cNvPr>
          <p:cNvSpPr/>
          <p:nvPr/>
        </p:nvSpPr>
        <p:spPr>
          <a:xfrm flipV="1">
            <a:off x="338357" y="1844736"/>
            <a:ext cx="8577743" cy="47125"/>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6" name="object 4">
            <a:extLst>
              <a:ext uri="{FF2B5EF4-FFF2-40B4-BE49-F238E27FC236}">
                <a16:creationId xmlns:a16="http://schemas.microsoft.com/office/drawing/2014/main" id="{2B927CE8-7802-2648-8CFB-50EB3F757CD8}"/>
              </a:ext>
            </a:extLst>
          </p:cNvPr>
          <p:cNvSpPr txBox="1"/>
          <p:nvPr/>
        </p:nvSpPr>
        <p:spPr>
          <a:xfrm>
            <a:off x="1721005" y="5177048"/>
            <a:ext cx="6316125" cy="338554"/>
          </a:xfrm>
          <a:prstGeom prst="rect">
            <a:avLst/>
          </a:prstGeom>
          <a:solidFill>
            <a:srgbClr val="E6A20E"/>
          </a:solidFill>
        </p:spPr>
        <p:txBody>
          <a:bodyPr wrap="square">
            <a:spAutoFit/>
          </a:bodyPr>
          <a:lstStyle>
            <a:defPPr>
              <a:defRPr lang="en-US"/>
            </a:defPPr>
            <a:lvl1pPr marL="285750" indent="-285750">
              <a:spcBef>
                <a:spcPts val="100"/>
              </a:spcBef>
              <a:spcAft>
                <a:spcPts val="100"/>
              </a:spcAft>
              <a:buClr>
                <a:schemeClr val="accent1"/>
              </a:buClr>
              <a:buFont typeface="Wingdings" pitchFamily="2" charset="2"/>
              <a:buChar char="§"/>
              <a:defRPr sz="1600">
                <a:latin typeface="Arial"/>
                <a:cs typeface="Arial"/>
              </a:defRPr>
            </a:lvl1pPr>
          </a:lstStyle>
          <a:p>
            <a:pPr marL="0" indent="0">
              <a:buNone/>
            </a:pPr>
            <a:r>
              <a:rPr dirty="0"/>
              <a:t>Idiom for processing an edge e:</a:t>
            </a:r>
            <a:r>
              <a:rPr lang="zh-CN" altLang="en-US" dirty="0"/>
              <a:t>  </a:t>
            </a:r>
            <a:r>
              <a:rPr dirty="0" err="1"/>
              <a:t>int</a:t>
            </a:r>
            <a:r>
              <a:rPr dirty="0"/>
              <a:t> v = </a:t>
            </a:r>
            <a:r>
              <a:rPr dirty="0" err="1"/>
              <a:t>e.</a:t>
            </a:r>
            <a:r>
              <a:rPr lang="en-US" dirty="0" err="1"/>
              <a:t>from</a:t>
            </a:r>
            <a:r>
              <a:rPr dirty="0"/>
              <a:t>(), w = </a:t>
            </a:r>
            <a:r>
              <a:rPr dirty="0" err="1"/>
              <a:t>e.</a:t>
            </a:r>
            <a:r>
              <a:rPr lang="en-US" dirty="0" err="1"/>
              <a:t>to</a:t>
            </a:r>
            <a:r>
              <a:rPr dirty="0"/>
              <a:t>();</a:t>
            </a:r>
          </a:p>
        </p:txBody>
      </p:sp>
      <p:sp>
        <p:nvSpPr>
          <p:cNvPr id="7" name="object 6">
            <a:extLst>
              <a:ext uri="{FF2B5EF4-FFF2-40B4-BE49-F238E27FC236}">
                <a16:creationId xmlns:a16="http://schemas.microsoft.com/office/drawing/2014/main" id="{7CB57643-0689-C24E-9F7E-33FA229C9E83}"/>
              </a:ext>
            </a:extLst>
          </p:cNvPr>
          <p:cNvSpPr/>
          <p:nvPr/>
        </p:nvSpPr>
        <p:spPr>
          <a:xfrm>
            <a:off x="3765597" y="4726106"/>
            <a:ext cx="2101258" cy="45719"/>
          </a:xfrm>
          <a:custGeom>
            <a:avLst/>
            <a:gdLst/>
            <a:ahLst/>
            <a:cxnLst/>
            <a:rect l="l" t="t" r="r" b="b"/>
            <a:pathLst>
              <a:path w="2226945" h="635">
                <a:moveTo>
                  <a:pt x="0" y="0"/>
                </a:moveTo>
                <a:lnTo>
                  <a:pt x="2226727" y="104"/>
                </a:lnTo>
              </a:path>
            </a:pathLst>
          </a:custGeom>
          <a:ln w="19074">
            <a:solidFill>
              <a:srgbClr val="000000"/>
            </a:solidFill>
            <a:headEnd type="none" w="med" len="med"/>
            <a:tailEnd type="triangle" w="med" len="med"/>
          </a:ln>
        </p:spPr>
        <p:txBody>
          <a:bodyPr wrap="square" lIns="0" tIns="0" rIns="0" bIns="0" rtlCol="0"/>
          <a:lstStyle/>
          <a:p>
            <a:endParaRPr/>
          </a:p>
        </p:txBody>
      </p:sp>
      <p:sp>
        <p:nvSpPr>
          <p:cNvPr id="8" name="object 7">
            <a:extLst>
              <a:ext uri="{FF2B5EF4-FFF2-40B4-BE49-F238E27FC236}">
                <a16:creationId xmlns:a16="http://schemas.microsoft.com/office/drawing/2014/main" id="{E16858F3-F426-3341-B014-5CBE95A826D1}"/>
              </a:ext>
            </a:extLst>
          </p:cNvPr>
          <p:cNvSpPr/>
          <p:nvPr/>
        </p:nvSpPr>
        <p:spPr>
          <a:xfrm>
            <a:off x="3616025" y="4578436"/>
            <a:ext cx="301625" cy="301625"/>
          </a:xfrm>
          <a:custGeom>
            <a:avLst/>
            <a:gdLst/>
            <a:ahLst/>
            <a:cxnLst/>
            <a:rect l="l" t="t" r="r" b="b"/>
            <a:pathLst>
              <a:path w="301625" h="301625">
                <a:moveTo>
                  <a:pt x="174169" y="0"/>
                </a:moveTo>
                <a:lnTo>
                  <a:pt x="127454" y="0"/>
                </a:lnTo>
                <a:lnTo>
                  <a:pt x="82517" y="14304"/>
                </a:lnTo>
                <a:lnTo>
                  <a:pt x="42912" y="42912"/>
                </a:lnTo>
                <a:lnTo>
                  <a:pt x="14304" y="82517"/>
                </a:lnTo>
                <a:lnTo>
                  <a:pt x="0" y="127454"/>
                </a:lnTo>
                <a:lnTo>
                  <a:pt x="0" y="174169"/>
                </a:lnTo>
                <a:lnTo>
                  <a:pt x="14304" y="219106"/>
                </a:lnTo>
                <a:lnTo>
                  <a:pt x="42912" y="258711"/>
                </a:lnTo>
                <a:lnTo>
                  <a:pt x="82517" y="287313"/>
                </a:lnTo>
                <a:lnTo>
                  <a:pt x="127454" y="301614"/>
                </a:lnTo>
                <a:lnTo>
                  <a:pt x="174169" y="301614"/>
                </a:lnTo>
                <a:lnTo>
                  <a:pt x="219106" y="287313"/>
                </a:lnTo>
                <a:lnTo>
                  <a:pt x="258711" y="258711"/>
                </a:lnTo>
                <a:lnTo>
                  <a:pt x="287319" y="219106"/>
                </a:lnTo>
                <a:lnTo>
                  <a:pt x="301623" y="174169"/>
                </a:lnTo>
                <a:lnTo>
                  <a:pt x="301623" y="127454"/>
                </a:lnTo>
                <a:lnTo>
                  <a:pt x="287319" y="82517"/>
                </a:lnTo>
                <a:lnTo>
                  <a:pt x="258711" y="42912"/>
                </a:lnTo>
                <a:lnTo>
                  <a:pt x="219106" y="14304"/>
                </a:lnTo>
                <a:lnTo>
                  <a:pt x="174169" y="0"/>
                </a:lnTo>
                <a:close/>
              </a:path>
            </a:pathLst>
          </a:custGeom>
          <a:solidFill>
            <a:srgbClr val="FFFFFF"/>
          </a:solidFill>
        </p:spPr>
        <p:txBody>
          <a:bodyPr wrap="square" lIns="0" tIns="0" rIns="0" bIns="0" rtlCol="0"/>
          <a:lstStyle/>
          <a:p>
            <a:endParaRPr/>
          </a:p>
        </p:txBody>
      </p:sp>
      <p:sp>
        <p:nvSpPr>
          <p:cNvPr id="9" name="object 8">
            <a:extLst>
              <a:ext uri="{FF2B5EF4-FFF2-40B4-BE49-F238E27FC236}">
                <a16:creationId xmlns:a16="http://schemas.microsoft.com/office/drawing/2014/main" id="{6CDA718F-3525-1D46-AEAF-30323727666C}"/>
              </a:ext>
            </a:extLst>
          </p:cNvPr>
          <p:cNvSpPr/>
          <p:nvPr/>
        </p:nvSpPr>
        <p:spPr>
          <a:xfrm>
            <a:off x="3616027" y="4578443"/>
            <a:ext cx="301625" cy="301625"/>
          </a:xfrm>
          <a:custGeom>
            <a:avLst/>
            <a:gdLst/>
            <a:ahLst/>
            <a:cxnLst/>
            <a:rect l="l" t="t" r="r" b="b"/>
            <a:pathLst>
              <a:path w="301625" h="301625">
                <a:moveTo>
                  <a:pt x="258714" y="42904"/>
                </a:moveTo>
                <a:lnTo>
                  <a:pt x="287317" y="82509"/>
                </a:lnTo>
                <a:lnTo>
                  <a:pt x="301618" y="127448"/>
                </a:lnTo>
                <a:lnTo>
                  <a:pt x="301618" y="174163"/>
                </a:lnTo>
                <a:lnTo>
                  <a:pt x="287317" y="219102"/>
                </a:lnTo>
                <a:lnTo>
                  <a:pt x="258714" y="258707"/>
                </a:lnTo>
                <a:lnTo>
                  <a:pt x="219109" y="287315"/>
                </a:lnTo>
                <a:lnTo>
                  <a:pt x="174170" y="301618"/>
                </a:lnTo>
                <a:lnTo>
                  <a:pt x="127455" y="301618"/>
                </a:lnTo>
                <a:lnTo>
                  <a:pt x="82516" y="287315"/>
                </a:lnTo>
                <a:lnTo>
                  <a:pt x="42911" y="258707"/>
                </a:lnTo>
                <a:lnTo>
                  <a:pt x="14303" y="219102"/>
                </a:lnTo>
                <a:lnTo>
                  <a:pt x="0" y="174163"/>
                </a:lnTo>
                <a:lnTo>
                  <a:pt x="0" y="127448"/>
                </a:lnTo>
                <a:lnTo>
                  <a:pt x="14303" y="82509"/>
                </a:lnTo>
                <a:lnTo>
                  <a:pt x="42911" y="42904"/>
                </a:lnTo>
                <a:lnTo>
                  <a:pt x="82516" y="14301"/>
                </a:lnTo>
                <a:lnTo>
                  <a:pt x="127455" y="0"/>
                </a:lnTo>
                <a:lnTo>
                  <a:pt x="174170" y="0"/>
                </a:lnTo>
                <a:lnTo>
                  <a:pt x="219109" y="14301"/>
                </a:lnTo>
                <a:lnTo>
                  <a:pt x="258714" y="42904"/>
                </a:lnTo>
              </a:path>
            </a:pathLst>
          </a:custGeom>
          <a:ln w="9537">
            <a:solidFill>
              <a:srgbClr val="000000"/>
            </a:solidFill>
          </a:ln>
        </p:spPr>
        <p:txBody>
          <a:bodyPr wrap="square" lIns="0" tIns="0" rIns="0" bIns="0" rtlCol="0"/>
          <a:lstStyle/>
          <a:p>
            <a:endParaRPr/>
          </a:p>
        </p:txBody>
      </p:sp>
      <p:sp>
        <p:nvSpPr>
          <p:cNvPr id="10" name="object 9">
            <a:extLst>
              <a:ext uri="{FF2B5EF4-FFF2-40B4-BE49-F238E27FC236}">
                <a16:creationId xmlns:a16="http://schemas.microsoft.com/office/drawing/2014/main" id="{B4B3651D-12FE-724D-9034-2945D78854DF}"/>
              </a:ext>
            </a:extLst>
          </p:cNvPr>
          <p:cNvSpPr txBox="1"/>
          <p:nvPr/>
        </p:nvSpPr>
        <p:spPr>
          <a:xfrm>
            <a:off x="3721812" y="4608187"/>
            <a:ext cx="123825" cy="231775"/>
          </a:xfrm>
          <a:prstGeom prst="rect">
            <a:avLst/>
          </a:prstGeom>
        </p:spPr>
        <p:txBody>
          <a:bodyPr vert="horz" wrap="square" lIns="0" tIns="12700" rIns="0" bIns="0" rtlCol="0">
            <a:spAutoFit/>
          </a:bodyPr>
          <a:lstStyle/>
          <a:p>
            <a:pPr marL="12700">
              <a:lnSpc>
                <a:spcPct val="100000"/>
              </a:lnSpc>
              <a:spcBef>
                <a:spcPts val="100"/>
              </a:spcBef>
            </a:pPr>
            <a:r>
              <a:rPr sz="1350" spc="110" dirty="0">
                <a:latin typeface="Trebuchet MS"/>
                <a:cs typeface="Trebuchet MS"/>
              </a:rPr>
              <a:t>v</a:t>
            </a:r>
            <a:endParaRPr sz="1350" dirty="0">
              <a:latin typeface="Trebuchet MS"/>
              <a:cs typeface="Trebuchet MS"/>
            </a:endParaRPr>
          </a:p>
        </p:txBody>
      </p:sp>
      <p:sp>
        <p:nvSpPr>
          <p:cNvPr id="11" name="object 10">
            <a:extLst>
              <a:ext uri="{FF2B5EF4-FFF2-40B4-BE49-F238E27FC236}">
                <a16:creationId xmlns:a16="http://schemas.microsoft.com/office/drawing/2014/main" id="{7E810C91-89B4-BA48-BAE6-C8D4351213B4}"/>
              </a:ext>
            </a:extLst>
          </p:cNvPr>
          <p:cNvSpPr/>
          <p:nvPr/>
        </p:nvSpPr>
        <p:spPr>
          <a:xfrm>
            <a:off x="4475993" y="4406135"/>
            <a:ext cx="848994" cy="276860"/>
          </a:xfrm>
          <a:custGeom>
            <a:avLst/>
            <a:gdLst/>
            <a:ahLst/>
            <a:cxnLst/>
            <a:rect l="l" t="t" r="r" b="b"/>
            <a:pathLst>
              <a:path w="848995" h="276860">
                <a:moveTo>
                  <a:pt x="0" y="0"/>
                </a:moveTo>
                <a:lnTo>
                  <a:pt x="848829" y="0"/>
                </a:lnTo>
                <a:lnTo>
                  <a:pt x="848829" y="276593"/>
                </a:lnTo>
                <a:lnTo>
                  <a:pt x="0" y="276593"/>
                </a:lnTo>
                <a:lnTo>
                  <a:pt x="0" y="0"/>
                </a:lnTo>
                <a:close/>
              </a:path>
            </a:pathLst>
          </a:custGeom>
          <a:noFill/>
        </p:spPr>
        <p:txBody>
          <a:bodyPr wrap="square" lIns="0" tIns="0" rIns="0" bIns="0" rtlCol="0"/>
          <a:lstStyle/>
          <a:p>
            <a:endParaRPr/>
          </a:p>
        </p:txBody>
      </p:sp>
      <p:sp>
        <p:nvSpPr>
          <p:cNvPr id="12" name="object 11">
            <a:extLst>
              <a:ext uri="{FF2B5EF4-FFF2-40B4-BE49-F238E27FC236}">
                <a16:creationId xmlns:a16="http://schemas.microsoft.com/office/drawing/2014/main" id="{A48BA51D-388B-174F-980B-2AE27451E53E}"/>
              </a:ext>
            </a:extLst>
          </p:cNvPr>
          <p:cNvSpPr txBox="1"/>
          <p:nvPr/>
        </p:nvSpPr>
        <p:spPr>
          <a:xfrm>
            <a:off x="4627229" y="4345425"/>
            <a:ext cx="645795" cy="220573"/>
          </a:xfrm>
          <a:prstGeom prst="rect">
            <a:avLst/>
          </a:prstGeom>
        </p:spPr>
        <p:txBody>
          <a:bodyPr vert="horz" wrap="square" lIns="0" tIns="12700" rIns="0" bIns="0" rtlCol="0">
            <a:spAutoFit/>
          </a:bodyPr>
          <a:lstStyle/>
          <a:p>
            <a:pPr marL="12700">
              <a:lnSpc>
                <a:spcPct val="100000"/>
              </a:lnSpc>
              <a:spcBef>
                <a:spcPts val="100"/>
              </a:spcBef>
            </a:pPr>
            <a:r>
              <a:rPr sz="1350" kern="0" dirty="0">
                <a:latin typeface="Arial" panose="020B0604020202020204" pitchFamily="34" charset="0"/>
                <a:cs typeface="Arial" panose="020B0604020202020204" pitchFamily="34" charset="0"/>
              </a:rPr>
              <a:t>weight</a:t>
            </a:r>
          </a:p>
        </p:txBody>
      </p:sp>
      <p:sp>
        <p:nvSpPr>
          <p:cNvPr id="13" name="object 12">
            <a:extLst>
              <a:ext uri="{FF2B5EF4-FFF2-40B4-BE49-F238E27FC236}">
                <a16:creationId xmlns:a16="http://schemas.microsoft.com/office/drawing/2014/main" id="{9BE4A3B5-34C3-E448-B72B-1A04887A5D36}"/>
              </a:ext>
            </a:extLst>
          </p:cNvPr>
          <p:cNvSpPr/>
          <p:nvPr/>
        </p:nvSpPr>
        <p:spPr>
          <a:xfrm>
            <a:off x="5866856" y="4578436"/>
            <a:ext cx="301625" cy="301625"/>
          </a:xfrm>
          <a:custGeom>
            <a:avLst/>
            <a:gdLst/>
            <a:ahLst/>
            <a:cxnLst/>
            <a:rect l="l" t="t" r="r" b="b"/>
            <a:pathLst>
              <a:path w="301625" h="301625">
                <a:moveTo>
                  <a:pt x="174166" y="0"/>
                </a:moveTo>
                <a:lnTo>
                  <a:pt x="127451" y="0"/>
                </a:lnTo>
                <a:lnTo>
                  <a:pt x="82513" y="14304"/>
                </a:lnTo>
                <a:lnTo>
                  <a:pt x="42903" y="42912"/>
                </a:lnTo>
                <a:lnTo>
                  <a:pt x="14301" y="82517"/>
                </a:lnTo>
                <a:lnTo>
                  <a:pt x="0" y="127454"/>
                </a:lnTo>
                <a:lnTo>
                  <a:pt x="0" y="174169"/>
                </a:lnTo>
                <a:lnTo>
                  <a:pt x="14301" y="219106"/>
                </a:lnTo>
                <a:lnTo>
                  <a:pt x="42903" y="258711"/>
                </a:lnTo>
                <a:lnTo>
                  <a:pt x="82513" y="287313"/>
                </a:lnTo>
                <a:lnTo>
                  <a:pt x="127451" y="301614"/>
                </a:lnTo>
                <a:lnTo>
                  <a:pt x="174166" y="301614"/>
                </a:lnTo>
                <a:lnTo>
                  <a:pt x="219105" y="287313"/>
                </a:lnTo>
                <a:lnTo>
                  <a:pt x="258714" y="258711"/>
                </a:lnTo>
                <a:lnTo>
                  <a:pt x="287317" y="219106"/>
                </a:lnTo>
                <a:lnTo>
                  <a:pt x="301618" y="174169"/>
                </a:lnTo>
                <a:lnTo>
                  <a:pt x="301618" y="127454"/>
                </a:lnTo>
                <a:lnTo>
                  <a:pt x="287317" y="82517"/>
                </a:lnTo>
                <a:lnTo>
                  <a:pt x="258714" y="42912"/>
                </a:lnTo>
                <a:lnTo>
                  <a:pt x="219105" y="14304"/>
                </a:lnTo>
                <a:lnTo>
                  <a:pt x="174166" y="0"/>
                </a:lnTo>
                <a:close/>
              </a:path>
            </a:pathLst>
          </a:custGeom>
          <a:solidFill>
            <a:srgbClr val="FFFFFF"/>
          </a:solidFill>
        </p:spPr>
        <p:txBody>
          <a:bodyPr wrap="square" lIns="0" tIns="0" rIns="0" bIns="0" rtlCol="0"/>
          <a:lstStyle/>
          <a:p>
            <a:endParaRPr/>
          </a:p>
        </p:txBody>
      </p:sp>
      <p:sp>
        <p:nvSpPr>
          <p:cNvPr id="14" name="object 13">
            <a:extLst>
              <a:ext uri="{FF2B5EF4-FFF2-40B4-BE49-F238E27FC236}">
                <a16:creationId xmlns:a16="http://schemas.microsoft.com/office/drawing/2014/main" id="{19465822-05B6-E742-85B7-CFC61C0B3B90}"/>
              </a:ext>
            </a:extLst>
          </p:cNvPr>
          <p:cNvSpPr/>
          <p:nvPr/>
        </p:nvSpPr>
        <p:spPr>
          <a:xfrm>
            <a:off x="5866856" y="4578443"/>
            <a:ext cx="301625" cy="301625"/>
          </a:xfrm>
          <a:custGeom>
            <a:avLst/>
            <a:gdLst/>
            <a:ahLst/>
            <a:cxnLst/>
            <a:rect l="l" t="t" r="r" b="b"/>
            <a:pathLst>
              <a:path w="301625" h="301625">
                <a:moveTo>
                  <a:pt x="258714" y="42904"/>
                </a:moveTo>
                <a:lnTo>
                  <a:pt x="287317" y="82509"/>
                </a:lnTo>
                <a:lnTo>
                  <a:pt x="301618" y="127448"/>
                </a:lnTo>
                <a:lnTo>
                  <a:pt x="301618" y="174163"/>
                </a:lnTo>
                <a:lnTo>
                  <a:pt x="287317" y="219102"/>
                </a:lnTo>
                <a:lnTo>
                  <a:pt x="258714" y="258707"/>
                </a:lnTo>
                <a:lnTo>
                  <a:pt x="219109" y="287315"/>
                </a:lnTo>
                <a:lnTo>
                  <a:pt x="174170" y="301618"/>
                </a:lnTo>
                <a:lnTo>
                  <a:pt x="127455" y="301618"/>
                </a:lnTo>
                <a:lnTo>
                  <a:pt x="82516" y="287315"/>
                </a:lnTo>
                <a:lnTo>
                  <a:pt x="42911" y="258707"/>
                </a:lnTo>
                <a:lnTo>
                  <a:pt x="14303" y="219102"/>
                </a:lnTo>
                <a:lnTo>
                  <a:pt x="0" y="174163"/>
                </a:lnTo>
                <a:lnTo>
                  <a:pt x="0" y="127448"/>
                </a:lnTo>
                <a:lnTo>
                  <a:pt x="14303" y="82509"/>
                </a:lnTo>
                <a:lnTo>
                  <a:pt x="42911" y="42904"/>
                </a:lnTo>
                <a:lnTo>
                  <a:pt x="82516" y="14301"/>
                </a:lnTo>
                <a:lnTo>
                  <a:pt x="127455" y="0"/>
                </a:lnTo>
                <a:lnTo>
                  <a:pt x="174170" y="0"/>
                </a:lnTo>
                <a:lnTo>
                  <a:pt x="219109" y="14301"/>
                </a:lnTo>
                <a:lnTo>
                  <a:pt x="258714" y="42904"/>
                </a:lnTo>
              </a:path>
            </a:pathLst>
          </a:custGeom>
          <a:ln w="9537">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630FD3E4-E5F2-8245-96F7-D6981186146C}"/>
              </a:ext>
            </a:extLst>
          </p:cNvPr>
          <p:cNvSpPr txBox="1"/>
          <p:nvPr/>
        </p:nvSpPr>
        <p:spPr>
          <a:xfrm>
            <a:off x="5949642" y="4608187"/>
            <a:ext cx="170180" cy="231775"/>
          </a:xfrm>
          <a:prstGeom prst="rect">
            <a:avLst/>
          </a:prstGeom>
        </p:spPr>
        <p:txBody>
          <a:bodyPr vert="horz" wrap="square" lIns="0" tIns="12700" rIns="0" bIns="0" rtlCol="0">
            <a:spAutoFit/>
          </a:bodyPr>
          <a:lstStyle/>
          <a:p>
            <a:pPr marL="12700">
              <a:lnSpc>
                <a:spcPct val="100000"/>
              </a:lnSpc>
              <a:spcBef>
                <a:spcPts val="100"/>
              </a:spcBef>
            </a:pPr>
            <a:r>
              <a:rPr sz="1350" spc="130" dirty="0">
                <a:latin typeface="Trebuchet MS"/>
                <a:cs typeface="Trebuchet MS"/>
              </a:rPr>
              <a:t>w</a:t>
            </a:r>
            <a:endParaRPr sz="1350">
              <a:latin typeface="Trebuchet MS"/>
              <a:cs typeface="Trebuchet MS"/>
            </a:endParaRPr>
          </a:p>
        </p:txBody>
      </p:sp>
    </p:spTree>
    <p:extLst>
      <p:ext uri="{BB962C8B-B14F-4D97-AF65-F5344CB8AC3E}">
        <p14:creationId xmlns:p14="http://schemas.microsoft.com/office/powerpoint/2010/main" val="429047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nodePh="1">
                                  <p:stCondLst>
                                    <p:cond delay="0"/>
                                  </p:stCondLst>
                                  <p:endCondLst>
                                    <p:cond evt="begin" delay="0">
                                      <p:tn val="28"/>
                                    </p:cond>
                                  </p:end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P spid="11" grpId="0"/>
      <p:bldP spid="12" grpId="0"/>
      <p:bldP spid="13" grpId="0" animBg="1"/>
      <p:bldP spid="14" grpId="0" animBg="1"/>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D4883-2F64-958C-B457-88B7036A2331}"/>
              </a:ext>
            </a:extLst>
          </p:cNvPr>
          <p:cNvSpPr>
            <a:spLocks noGrp="1"/>
          </p:cNvSpPr>
          <p:nvPr>
            <p:ph idx="1"/>
          </p:nvPr>
        </p:nvSpPr>
        <p:spPr>
          <a:xfrm>
            <a:off x="457200" y="195944"/>
            <a:ext cx="8229600" cy="2588306"/>
          </a:xfrm>
        </p:spPr>
        <p:txBody>
          <a:bodyPr>
            <a:normAutofit/>
          </a:bodyPr>
          <a:lstStyle/>
          <a:p>
            <a:r>
              <a:rPr lang="en-GB" dirty="0"/>
              <a:t>Step 2: Start relaxing the edges, during 1</a:t>
            </a:r>
            <a:r>
              <a:rPr lang="en-GB" baseline="30000" dirty="0"/>
              <a:t>st</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 0+5 = 5</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 5</a:t>
            </a:r>
            <a:endParaRPr lang="en-SE" dirty="0"/>
          </a:p>
        </p:txBody>
      </p:sp>
      <p:pic>
        <p:nvPicPr>
          <p:cNvPr id="1026" name="Picture 2">
            <a:extLst>
              <a:ext uri="{FF2B5EF4-FFF2-40B4-BE49-F238E27FC236}">
                <a16:creationId xmlns:a16="http://schemas.microsoft.com/office/drawing/2014/main" id="{8AA25B3F-8DA4-D367-3B96-78949BD29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24" y="2653619"/>
            <a:ext cx="8016876" cy="4008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062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211601-CF2B-0FE0-AA2E-323BAEF85301}"/>
              </a:ext>
            </a:extLst>
          </p:cNvPr>
          <p:cNvSpPr>
            <a:spLocks noGrp="1"/>
          </p:cNvSpPr>
          <p:nvPr>
            <p:ph idx="1"/>
          </p:nvPr>
        </p:nvSpPr>
        <p:spPr>
          <a:xfrm>
            <a:off x="457200" y="274637"/>
            <a:ext cx="8229600" cy="2740705"/>
          </a:xfrm>
        </p:spPr>
        <p:txBody>
          <a:bodyPr>
            <a:normAutofit/>
          </a:bodyPr>
          <a:lstStyle/>
          <a:p>
            <a:r>
              <a:rPr lang="en-GB" dirty="0"/>
              <a:t>Step 3: During 2</a:t>
            </a:r>
            <a:r>
              <a:rPr lang="en-GB" baseline="30000" dirty="0"/>
              <a:t>nd</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 5+2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 7</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e[B][C].weight() = 5+1 = 6</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e[B][C].weight() = 6</a:t>
            </a:r>
            <a:endParaRPr lang="en-SE" dirty="0"/>
          </a:p>
        </p:txBody>
      </p:sp>
      <p:pic>
        <p:nvPicPr>
          <p:cNvPr id="4" name="Picture 3">
            <a:extLst>
              <a:ext uri="{FF2B5EF4-FFF2-40B4-BE49-F238E27FC236}">
                <a16:creationId xmlns:a16="http://schemas.microsoft.com/office/drawing/2014/main" id="{0000F35B-48A4-7735-3585-130322A0B743}"/>
              </a:ext>
            </a:extLst>
          </p:cNvPr>
          <p:cNvPicPr>
            <a:picLocks noChangeAspect="1"/>
          </p:cNvPicPr>
          <p:nvPr/>
        </p:nvPicPr>
        <p:blipFill>
          <a:blip r:embed="rId2"/>
          <a:stretch>
            <a:fillRect/>
          </a:stretch>
        </p:blipFill>
        <p:spPr>
          <a:xfrm>
            <a:off x="702128" y="2901044"/>
            <a:ext cx="7739743" cy="3869872"/>
          </a:xfrm>
          <a:prstGeom prst="rect">
            <a:avLst/>
          </a:prstGeom>
        </p:spPr>
      </p:pic>
    </p:spTree>
    <p:extLst>
      <p:ext uri="{BB962C8B-B14F-4D97-AF65-F5344CB8AC3E}">
        <p14:creationId xmlns:p14="http://schemas.microsoft.com/office/powerpoint/2010/main" val="998237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09F6B2-7101-56B5-53C5-F980BB373FD4}"/>
              </a:ext>
            </a:extLst>
          </p:cNvPr>
          <p:cNvSpPr>
            <a:spLocks noGrp="1"/>
          </p:cNvSpPr>
          <p:nvPr>
            <p:ph idx="1"/>
          </p:nvPr>
        </p:nvSpPr>
        <p:spPr>
          <a:xfrm>
            <a:off x="457200" y="274638"/>
            <a:ext cx="8229600" cy="2468563"/>
          </a:xfrm>
        </p:spPr>
        <p:txBody>
          <a:bodyPr>
            <a:normAutofit/>
          </a:bodyPr>
          <a:lstStyle/>
          <a:p>
            <a:r>
              <a:rPr lang="en-GB" dirty="0"/>
              <a:t>Step 4: During 3</a:t>
            </a:r>
            <a:r>
              <a:rPr lang="en-GB" baseline="30000" dirty="0"/>
              <a:t>rd</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9</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e[C][E].weight() = 6+1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e[C][E].weight() = 7</a:t>
            </a:r>
            <a:endParaRPr lang="en-SE" dirty="0"/>
          </a:p>
        </p:txBody>
      </p:sp>
      <p:pic>
        <p:nvPicPr>
          <p:cNvPr id="4" name="Picture 3">
            <a:extLst>
              <a:ext uri="{FF2B5EF4-FFF2-40B4-BE49-F238E27FC236}">
                <a16:creationId xmlns:a16="http://schemas.microsoft.com/office/drawing/2014/main" id="{4A1B5A70-A79E-938B-0A40-AA4E86A5C423}"/>
              </a:ext>
            </a:extLst>
          </p:cNvPr>
          <p:cNvPicPr>
            <a:picLocks noChangeAspect="1"/>
          </p:cNvPicPr>
          <p:nvPr/>
        </p:nvPicPr>
        <p:blipFill>
          <a:blip r:embed="rId3"/>
          <a:stretch>
            <a:fillRect/>
          </a:stretch>
        </p:blipFill>
        <p:spPr>
          <a:xfrm>
            <a:off x="703375" y="2743201"/>
            <a:ext cx="7983425" cy="3991713"/>
          </a:xfrm>
          <a:prstGeom prst="rect">
            <a:avLst/>
          </a:prstGeom>
        </p:spPr>
      </p:pic>
    </p:spTree>
    <p:extLst>
      <p:ext uri="{BB962C8B-B14F-4D97-AF65-F5344CB8AC3E}">
        <p14:creationId xmlns:p14="http://schemas.microsoft.com/office/powerpoint/2010/main" val="2857272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EB09F5-0125-6205-ED2D-ACA245D6C095}"/>
              </a:ext>
            </a:extLst>
          </p:cNvPr>
          <p:cNvSpPr>
            <a:spLocks noGrp="1"/>
          </p:cNvSpPr>
          <p:nvPr>
            <p:ph idx="1"/>
          </p:nvPr>
        </p:nvSpPr>
        <p:spPr>
          <a:xfrm>
            <a:off x="457200" y="185058"/>
            <a:ext cx="8229600" cy="2775857"/>
          </a:xfrm>
        </p:spPr>
        <p:txBody>
          <a:bodyPr>
            <a:normAutofit/>
          </a:bodyPr>
          <a:lstStyle/>
          <a:p>
            <a:r>
              <a:rPr lang="en-GB" dirty="0"/>
              <a:t>Step 5: During 4</a:t>
            </a:r>
            <a:r>
              <a:rPr lang="en-GB" baseline="30000" dirty="0"/>
              <a:t>th</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e[E][D].weight() = 7-1 = 6</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e[E][D].weight() = 6</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e[F][E].weight() = 9-3 = 6</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e[F][E].weight() = 6</a:t>
            </a:r>
          </a:p>
        </p:txBody>
      </p:sp>
      <p:pic>
        <p:nvPicPr>
          <p:cNvPr id="4" name="Picture 3">
            <a:extLst>
              <a:ext uri="{FF2B5EF4-FFF2-40B4-BE49-F238E27FC236}">
                <a16:creationId xmlns:a16="http://schemas.microsoft.com/office/drawing/2014/main" id="{36AD7BD0-6765-FDC7-3266-7193E3FF7165}"/>
              </a:ext>
            </a:extLst>
          </p:cNvPr>
          <p:cNvPicPr>
            <a:picLocks noChangeAspect="1"/>
          </p:cNvPicPr>
          <p:nvPr/>
        </p:nvPicPr>
        <p:blipFill>
          <a:blip r:embed="rId3"/>
          <a:stretch>
            <a:fillRect/>
          </a:stretch>
        </p:blipFill>
        <p:spPr>
          <a:xfrm>
            <a:off x="1001488" y="2830286"/>
            <a:ext cx="7685312" cy="3842656"/>
          </a:xfrm>
          <a:prstGeom prst="rect">
            <a:avLst/>
          </a:prstGeom>
        </p:spPr>
      </p:pic>
    </p:spTree>
    <p:extLst>
      <p:ext uri="{BB962C8B-B14F-4D97-AF65-F5344CB8AC3E}">
        <p14:creationId xmlns:p14="http://schemas.microsoft.com/office/powerpoint/2010/main" val="14603851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258C11-8354-91B7-DE3C-C371E129886A}"/>
              </a:ext>
            </a:extLst>
          </p:cNvPr>
          <p:cNvSpPr>
            <a:spLocks noGrp="1"/>
          </p:cNvSpPr>
          <p:nvPr>
            <p:ph idx="1"/>
          </p:nvPr>
        </p:nvSpPr>
        <p:spPr>
          <a:xfrm>
            <a:off x="457200" y="141516"/>
            <a:ext cx="8229600" cy="3069770"/>
          </a:xfrm>
        </p:spPr>
        <p:txBody>
          <a:bodyPr>
            <a:normAutofit fontScale="92500"/>
          </a:bodyPr>
          <a:lstStyle/>
          <a:p>
            <a:r>
              <a:rPr lang="en-GB" dirty="0"/>
              <a:t>Step 6: During 5</a:t>
            </a:r>
            <a:r>
              <a:rPr lang="en-GB" baseline="30000" dirty="0"/>
              <a:t>th</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9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6+2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8</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6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e[E][D].weight() = 6-1 = 5</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e[E][D].weight() = 5</a:t>
            </a:r>
          </a:p>
          <a:p>
            <a:r>
              <a:rPr lang="en-GB" dirty="0"/>
              <a:t>Since the graph h 6 vertices, So during the 5th relaxation the shortest distance for all the vertices should have been calculated.</a:t>
            </a:r>
            <a:endParaRPr lang="en-SE" dirty="0"/>
          </a:p>
        </p:txBody>
      </p:sp>
      <p:pic>
        <p:nvPicPr>
          <p:cNvPr id="4" name="Picture 3">
            <a:extLst>
              <a:ext uri="{FF2B5EF4-FFF2-40B4-BE49-F238E27FC236}">
                <a16:creationId xmlns:a16="http://schemas.microsoft.com/office/drawing/2014/main" id="{AE3C70B5-35B4-DB16-BEDB-024F11B3C841}"/>
              </a:ext>
            </a:extLst>
          </p:cNvPr>
          <p:cNvPicPr>
            <a:picLocks noChangeAspect="1"/>
          </p:cNvPicPr>
          <p:nvPr/>
        </p:nvPicPr>
        <p:blipFill>
          <a:blip r:embed="rId3"/>
          <a:stretch>
            <a:fillRect/>
          </a:stretch>
        </p:blipFill>
        <p:spPr>
          <a:xfrm>
            <a:off x="1219201" y="2982684"/>
            <a:ext cx="7467599" cy="3733800"/>
          </a:xfrm>
          <a:prstGeom prst="rect">
            <a:avLst/>
          </a:prstGeom>
        </p:spPr>
      </p:pic>
    </p:spTree>
    <p:extLst>
      <p:ext uri="{BB962C8B-B14F-4D97-AF65-F5344CB8AC3E}">
        <p14:creationId xmlns:p14="http://schemas.microsoft.com/office/powerpoint/2010/main" val="994508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C3257B-9AF6-F432-DC8C-CB88DB7773FF}"/>
              </a:ext>
            </a:extLst>
          </p:cNvPr>
          <p:cNvSpPr>
            <a:spLocks noGrp="1"/>
          </p:cNvSpPr>
          <p:nvPr>
            <p:ph idx="1"/>
          </p:nvPr>
        </p:nvSpPr>
        <p:spPr>
          <a:xfrm>
            <a:off x="457200" y="0"/>
            <a:ext cx="8229600" cy="2980191"/>
          </a:xfrm>
        </p:spPr>
        <p:txBody>
          <a:bodyPr>
            <a:normAutofit fontScale="85000" lnSpcReduction="20000"/>
          </a:bodyPr>
          <a:lstStyle/>
          <a:p>
            <a:r>
              <a:rPr lang="en-GB" dirty="0"/>
              <a:t>Step 7: Now the final relaxation i.e. the 6th relaxation should indicate the presence of negative cycle if there is any changes in the distance array of 5th relaxation.</a:t>
            </a:r>
          </a:p>
          <a:p>
            <a:r>
              <a:rPr lang="en-GB" dirty="0"/>
              <a:t>During the 6th relaxation, following changes can be seen: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6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e[F][E].weight() = 8-3 = 5</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e[F][E].weight() = 5</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5+2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7</a:t>
            </a:r>
          </a:p>
          <a:p>
            <a:r>
              <a:rPr lang="en-GB" dirty="0"/>
              <a:t>Since, we observer changes in the Distance array. Hence ,we can conclude the presence of a negative cycle in the graph (D-&gt;F-&gt;E).</a:t>
            </a:r>
          </a:p>
          <a:p>
            <a:endParaRPr lang="en-GB" dirty="0"/>
          </a:p>
          <a:p>
            <a:endParaRPr lang="en-SE" dirty="0"/>
          </a:p>
        </p:txBody>
      </p:sp>
      <p:pic>
        <p:nvPicPr>
          <p:cNvPr id="4" name="Picture 3">
            <a:extLst>
              <a:ext uri="{FF2B5EF4-FFF2-40B4-BE49-F238E27FC236}">
                <a16:creationId xmlns:a16="http://schemas.microsoft.com/office/drawing/2014/main" id="{F14218E4-86B3-7D49-85A8-C45BF78B2D30}"/>
              </a:ext>
            </a:extLst>
          </p:cNvPr>
          <p:cNvPicPr>
            <a:picLocks noChangeAspect="1"/>
          </p:cNvPicPr>
          <p:nvPr/>
        </p:nvPicPr>
        <p:blipFill>
          <a:blip r:embed="rId3"/>
          <a:stretch>
            <a:fillRect/>
          </a:stretch>
        </p:blipFill>
        <p:spPr>
          <a:xfrm>
            <a:off x="1284514" y="2977243"/>
            <a:ext cx="7565571" cy="3782786"/>
          </a:xfrm>
          <a:prstGeom prst="rect">
            <a:avLst/>
          </a:prstGeom>
        </p:spPr>
      </p:pic>
    </p:spTree>
    <p:extLst>
      <p:ext uri="{BB962C8B-B14F-4D97-AF65-F5344CB8AC3E}">
        <p14:creationId xmlns:p14="http://schemas.microsoft.com/office/powerpoint/2010/main" val="32218386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D8AAA-D2ED-7F40-8C83-0B9F48C3BFFF}"/>
              </a:ext>
            </a:extLst>
          </p:cNvPr>
          <p:cNvSpPr>
            <a:spLocks noGrp="1"/>
          </p:cNvSpPr>
          <p:nvPr>
            <p:ph type="title"/>
          </p:nvPr>
        </p:nvSpPr>
        <p:spPr/>
        <p:txBody>
          <a:bodyPr/>
          <a:lstStyle/>
          <a:p>
            <a:r>
              <a:rPr lang="en-US" spc="-25" dirty="0">
                <a:latin typeface="Arial"/>
                <a:cs typeface="Arial"/>
              </a:rPr>
              <a:t>Bellman-Ford </a:t>
            </a:r>
            <a:r>
              <a:rPr lang="en-US" spc="42" dirty="0">
                <a:latin typeface="Arial"/>
                <a:cs typeface="Arial"/>
              </a:rPr>
              <a:t>Algorithm</a:t>
            </a:r>
            <a:r>
              <a:rPr lang="en-US" spc="120" dirty="0">
                <a:latin typeface="Arial"/>
                <a:cs typeface="Arial"/>
              </a:rPr>
              <a:t> </a:t>
            </a:r>
            <a:r>
              <a:rPr lang="en-US" spc="21" dirty="0">
                <a:latin typeface="Arial"/>
                <a:cs typeface="Arial"/>
              </a:rPr>
              <a:t>Visualization</a:t>
            </a:r>
            <a:endParaRPr lang="en-US" dirty="0"/>
          </a:p>
        </p:txBody>
      </p:sp>
      <p:sp>
        <p:nvSpPr>
          <p:cNvPr id="4" name="object 2">
            <a:extLst>
              <a:ext uri="{FF2B5EF4-FFF2-40B4-BE49-F238E27FC236}">
                <a16:creationId xmlns:a16="http://schemas.microsoft.com/office/drawing/2014/main" id="{8ACCFDE7-784B-2D4B-AE19-C79BF0BFD373}"/>
              </a:ext>
            </a:extLst>
          </p:cNvPr>
          <p:cNvSpPr/>
          <p:nvPr/>
        </p:nvSpPr>
        <p:spPr>
          <a:xfrm>
            <a:off x="536895" y="1308683"/>
            <a:ext cx="8028265" cy="4915948"/>
          </a:xfrm>
          <a:custGeom>
            <a:avLst/>
            <a:gdLst/>
            <a:ahLst/>
            <a:cxnLst/>
            <a:rect l="l" t="t" r="r" b="b"/>
            <a:pathLst>
              <a:path w="11785600" h="7454900">
                <a:moveTo>
                  <a:pt x="0" y="0"/>
                </a:moveTo>
                <a:lnTo>
                  <a:pt x="11785600" y="0"/>
                </a:lnTo>
                <a:lnTo>
                  <a:pt x="11785600" y="7454900"/>
                </a:lnTo>
                <a:lnTo>
                  <a:pt x="0" y="7454900"/>
                </a:lnTo>
                <a:lnTo>
                  <a:pt x="0" y="0"/>
                </a:lnTo>
                <a:close/>
              </a:path>
            </a:pathLst>
          </a:custGeom>
          <a:solidFill>
            <a:srgbClr val="FFFFFF"/>
          </a:solidFill>
          <a:ln>
            <a:solidFill>
              <a:schemeClr val="accent2"/>
            </a:solidFill>
          </a:ln>
        </p:spPr>
        <p:txBody>
          <a:bodyPr wrap="square" lIns="0" tIns="0" rIns="0" bIns="0" rtlCol="0"/>
          <a:lstStyle/>
          <a:p>
            <a:endParaRPr sz="1266"/>
          </a:p>
        </p:txBody>
      </p:sp>
      <p:sp>
        <p:nvSpPr>
          <p:cNvPr id="5" name="object 4">
            <a:extLst>
              <a:ext uri="{FF2B5EF4-FFF2-40B4-BE49-F238E27FC236}">
                <a16:creationId xmlns:a16="http://schemas.microsoft.com/office/drawing/2014/main" id="{C9961B57-A101-A046-8656-715012CDF45F}"/>
              </a:ext>
            </a:extLst>
          </p:cNvPr>
          <p:cNvSpPr txBox="1"/>
          <p:nvPr/>
        </p:nvSpPr>
        <p:spPr>
          <a:xfrm>
            <a:off x="3562351" y="1567773"/>
            <a:ext cx="10179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7</a:t>
            </a:r>
            <a:endParaRPr sz="1230">
              <a:latin typeface="Trebuchet MS"/>
              <a:cs typeface="Trebuchet MS"/>
            </a:endParaRPr>
          </a:p>
        </p:txBody>
      </p:sp>
      <p:sp>
        <p:nvSpPr>
          <p:cNvPr id="6" name="object 5">
            <a:extLst>
              <a:ext uri="{FF2B5EF4-FFF2-40B4-BE49-F238E27FC236}">
                <a16:creationId xmlns:a16="http://schemas.microsoft.com/office/drawing/2014/main" id="{454A77BC-C1A0-A542-A16B-9379285B5828}"/>
              </a:ext>
            </a:extLst>
          </p:cNvPr>
          <p:cNvSpPr txBox="1"/>
          <p:nvPr/>
        </p:nvSpPr>
        <p:spPr>
          <a:xfrm>
            <a:off x="6309737" y="1570902"/>
            <a:ext cx="18573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10</a:t>
            </a:r>
            <a:endParaRPr sz="1230">
              <a:latin typeface="Trebuchet MS"/>
              <a:cs typeface="Trebuchet MS"/>
            </a:endParaRPr>
          </a:p>
        </p:txBody>
      </p:sp>
      <p:sp>
        <p:nvSpPr>
          <p:cNvPr id="7" name="object 6">
            <a:extLst>
              <a:ext uri="{FF2B5EF4-FFF2-40B4-BE49-F238E27FC236}">
                <a16:creationId xmlns:a16="http://schemas.microsoft.com/office/drawing/2014/main" id="{7A2A1186-E15A-D34C-8B7B-BF4F1FF68888}"/>
              </a:ext>
            </a:extLst>
          </p:cNvPr>
          <p:cNvSpPr txBox="1"/>
          <p:nvPr/>
        </p:nvSpPr>
        <p:spPr>
          <a:xfrm>
            <a:off x="780376" y="4089260"/>
            <a:ext cx="18573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13</a:t>
            </a:r>
            <a:endParaRPr sz="1230">
              <a:latin typeface="Trebuchet MS"/>
              <a:cs typeface="Trebuchet MS"/>
            </a:endParaRPr>
          </a:p>
        </p:txBody>
      </p:sp>
      <p:sp>
        <p:nvSpPr>
          <p:cNvPr id="8" name="object 7">
            <a:extLst>
              <a:ext uri="{FF2B5EF4-FFF2-40B4-BE49-F238E27FC236}">
                <a16:creationId xmlns:a16="http://schemas.microsoft.com/office/drawing/2014/main" id="{ADCCE1A7-2ECC-4F46-9A0B-7435DB0C1396}"/>
              </a:ext>
            </a:extLst>
          </p:cNvPr>
          <p:cNvSpPr txBox="1"/>
          <p:nvPr/>
        </p:nvSpPr>
        <p:spPr>
          <a:xfrm>
            <a:off x="3487864" y="4132891"/>
            <a:ext cx="268784" cy="198300"/>
          </a:xfrm>
          <a:prstGeom prst="rect">
            <a:avLst/>
          </a:prstGeom>
        </p:spPr>
        <p:txBody>
          <a:bodyPr vert="horz" wrap="square" lIns="0" tIns="8930" rIns="0" bIns="0" rtlCol="0">
            <a:spAutoFit/>
          </a:bodyPr>
          <a:lstStyle/>
          <a:p>
            <a:pPr marL="8929">
              <a:spcBef>
                <a:spcPts val="70"/>
              </a:spcBef>
            </a:pPr>
            <a:r>
              <a:rPr sz="1230" b="1" spc="-46" dirty="0">
                <a:solidFill>
                  <a:srgbClr val="BF311A"/>
                </a:solidFill>
                <a:latin typeface="Trebuchet MS"/>
                <a:cs typeface="Trebuchet MS"/>
              </a:rPr>
              <a:t>SPT</a:t>
            </a:r>
            <a:endParaRPr sz="1230">
              <a:latin typeface="Trebuchet MS"/>
              <a:cs typeface="Trebuchet MS"/>
            </a:endParaRPr>
          </a:p>
        </p:txBody>
      </p:sp>
      <p:sp>
        <p:nvSpPr>
          <p:cNvPr id="9" name="object 8">
            <a:extLst>
              <a:ext uri="{FF2B5EF4-FFF2-40B4-BE49-F238E27FC236}">
                <a16:creationId xmlns:a16="http://schemas.microsoft.com/office/drawing/2014/main" id="{D67A8856-12C3-4F41-AE4F-814ABEEE3C17}"/>
              </a:ext>
            </a:extLst>
          </p:cNvPr>
          <p:cNvSpPr/>
          <p:nvPr/>
        </p:nvSpPr>
        <p:spPr>
          <a:xfrm>
            <a:off x="1044303" y="1599008"/>
            <a:ext cx="1787391" cy="1788496"/>
          </a:xfrm>
          <a:prstGeom prst="rect">
            <a:avLst/>
          </a:prstGeom>
          <a:blipFill>
            <a:blip r:embed="rId2"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16E38889-4ECB-C047-A315-9935173C3D57}"/>
              </a:ext>
            </a:extLst>
          </p:cNvPr>
          <p:cNvSpPr/>
          <p:nvPr/>
        </p:nvSpPr>
        <p:spPr>
          <a:xfrm>
            <a:off x="3738494" y="1595829"/>
            <a:ext cx="1793064" cy="1792129"/>
          </a:xfrm>
          <a:prstGeom prst="rect">
            <a:avLst/>
          </a:prstGeom>
          <a:blipFill>
            <a:blip r:embed="rId3" cstate="print"/>
            <a:stretch>
              <a:fillRect/>
            </a:stretch>
          </a:blipFill>
        </p:spPr>
        <p:txBody>
          <a:bodyPr wrap="square" lIns="0" tIns="0" rIns="0" bIns="0" rtlCol="0"/>
          <a:lstStyle/>
          <a:p>
            <a:endParaRPr sz="1266"/>
          </a:p>
        </p:txBody>
      </p:sp>
      <p:sp>
        <p:nvSpPr>
          <p:cNvPr id="11" name="object 10">
            <a:extLst>
              <a:ext uri="{FF2B5EF4-FFF2-40B4-BE49-F238E27FC236}">
                <a16:creationId xmlns:a16="http://schemas.microsoft.com/office/drawing/2014/main" id="{CCC49B18-AC33-C049-B97F-E09CD46A6819}"/>
              </a:ext>
            </a:extLst>
          </p:cNvPr>
          <p:cNvSpPr/>
          <p:nvPr/>
        </p:nvSpPr>
        <p:spPr>
          <a:xfrm>
            <a:off x="6559481" y="1598954"/>
            <a:ext cx="1798715" cy="1792102"/>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6DBAE873-C204-0541-A63C-EF5DDD8CF5F3}"/>
              </a:ext>
            </a:extLst>
          </p:cNvPr>
          <p:cNvSpPr/>
          <p:nvPr/>
        </p:nvSpPr>
        <p:spPr>
          <a:xfrm>
            <a:off x="1030013" y="4136941"/>
            <a:ext cx="1798715" cy="1797769"/>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858621C6-FEC3-4342-9CDC-BE11F60CFD7A}"/>
              </a:ext>
            </a:extLst>
          </p:cNvPr>
          <p:cNvSpPr/>
          <p:nvPr/>
        </p:nvSpPr>
        <p:spPr>
          <a:xfrm>
            <a:off x="3789840" y="4161596"/>
            <a:ext cx="1798707" cy="1797778"/>
          </a:xfrm>
          <a:prstGeom prst="rect">
            <a:avLst/>
          </a:prstGeom>
          <a:blipFill>
            <a:blip r:embed="rId6" cstate="print"/>
            <a:stretch>
              <a:fillRect/>
            </a:stretch>
          </a:blipFill>
        </p:spPr>
        <p:txBody>
          <a:bodyPr wrap="square" lIns="0" tIns="0" rIns="0" bIns="0" rtlCol="0"/>
          <a:lstStyle/>
          <a:p>
            <a:endParaRPr sz="1266"/>
          </a:p>
        </p:txBody>
      </p:sp>
      <p:sp>
        <p:nvSpPr>
          <p:cNvPr id="14" name="object 13">
            <a:extLst>
              <a:ext uri="{FF2B5EF4-FFF2-40B4-BE49-F238E27FC236}">
                <a16:creationId xmlns:a16="http://schemas.microsoft.com/office/drawing/2014/main" id="{D3C3148F-C0E0-6342-9F0B-C856E6CE0124}"/>
              </a:ext>
            </a:extLst>
          </p:cNvPr>
          <p:cNvSpPr txBox="1"/>
          <p:nvPr/>
        </p:nvSpPr>
        <p:spPr>
          <a:xfrm>
            <a:off x="689521" y="1364298"/>
            <a:ext cx="680983" cy="198300"/>
          </a:xfrm>
          <a:prstGeom prst="rect">
            <a:avLst/>
          </a:prstGeom>
        </p:spPr>
        <p:txBody>
          <a:bodyPr vert="horz" wrap="square" lIns="0" tIns="8930" rIns="0" bIns="0" rtlCol="0">
            <a:spAutoFit/>
          </a:bodyPr>
          <a:lstStyle/>
          <a:p>
            <a:pPr marL="155818" marR="3572" indent="-147335">
              <a:spcBef>
                <a:spcPts val="70"/>
              </a:spcBef>
            </a:pPr>
            <a:r>
              <a:rPr sz="1230" b="1" dirty="0">
                <a:solidFill>
                  <a:srgbClr val="BF311A"/>
                </a:solidFill>
                <a:latin typeface="Trebuchet MS"/>
              </a:rPr>
              <a:t>passes  4</a:t>
            </a:r>
          </a:p>
        </p:txBody>
      </p:sp>
    </p:spTree>
    <p:extLst>
      <p:ext uri="{BB962C8B-B14F-4D97-AF65-F5344CB8AC3E}">
        <p14:creationId xmlns:p14="http://schemas.microsoft.com/office/powerpoint/2010/main" val="1833365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FCAC-9BDF-8AA5-24F7-C7218DA59121}"/>
              </a:ext>
            </a:extLst>
          </p:cNvPr>
          <p:cNvSpPr>
            <a:spLocks noGrp="1"/>
          </p:cNvSpPr>
          <p:nvPr>
            <p:ph type="title"/>
          </p:nvPr>
        </p:nvSpPr>
        <p:spPr/>
        <p:txBody>
          <a:bodyPr/>
          <a:lstStyle/>
          <a:p>
            <a:r>
              <a:rPr lang="en-GB" dirty="0">
                <a:solidFill>
                  <a:srgbClr val="FFFF00"/>
                </a:solidFill>
              </a:rPr>
              <a:t>Quiz</a:t>
            </a:r>
            <a:endParaRPr lang="en-SE" dirty="0">
              <a:solidFill>
                <a:srgbClr val="FFFF00"/>
              </a:solidFill>
            </a:endParaRPr>
          </a:p>
        </p:txBody>
      </p:sp>
      <p:sp>
        <p:nvSpPr>
          <p:cNvPr id="3" name="Content Placeholder 2">
            <a:extLst>
              <a:ext uri="{FF2B5EF4-FFF2-40B4-BE49-F238E27FC236}">
                <a16:creationId xmlns:a16="http://schemas.microsoft.com/office/drawing/2014/main" id="{3C83D97F-D7E7-F706-B5A4-0D7073D21E46}"/>
              </a:ext>
            </a:extLst>
          </p:cNvPr>
          <p:cNvSpPr>
            <a:spLocks noGrp="1"/>
          </p:cNvSpPr>
          <p:nvPr>
            <p:ph idx="1"/>
          </p:nvPr>
        </p:nvSpPr>
        <p:spPr/>
        <p:txBody>
          <a:bodyPr>
            <a:normAutofit/>
          </a:bodyPr>
          <a:lstStyle/>
          <a:p>
            <a:r>
              <a:rPr lang="en-GB" dirty="0"/>
              <a:t>Given a directed graph where weight of every edge is same, we can most efficiently find shortest path from a given source to destination using?</a:t>
            </a:r>
          </a:p>
          <a:p>
            <a:pPr lvl="1"/>
            <a:r>
              <a:rPr lang="en-GB" dirty="0"/>
              <a:t>A. Breadth First Traversal</a:t>
            </a:r>
          </a:p>
          <a:p>
            <a:pPr lvl="1"/>
            <a:r>
              <a:rPr lang="en-GB" dirty="0"/>
              <a:t>B. Dijkstra\'s Shortest Path Algorithm</a:t>
            </a:r>
          </a:p>
          <a:p>
            <a:pPr lvl="1"/>
            <a:r>
              <a:rPr lang="en-GB" dirty="0"/>
              <a:t>C. Neither Breadth First Traversal nor Dijkstra\'s algorithm can be used</a:t>
            </a:r>
          </a:p>
          <a:p>
            <a:pPr lvl="1"/>
            <a:r>
              <a:rPr lang="en-GB" dirty="0"/>
              <a:t>D. Depth First Search</a:t>
            </a:r>
          </a:p>
          <a:p>
            <a:r>
              <a:rPr lang="en-GB" dirty="0"/>
              <a:t>ANS: A</a:t>
            </a:r>
          </a:p>
          <a:p>
            <a:r>
              <a:rPr lang="en-GB" dirty="0"/>
              <a:t>With BFS, we first explore vertices at one edge distance, then all vertices at 2 edge distance, and so on. </a:t>
            </a:r>
            <a:endParaRPr lang="en-SE" dirty="0"/>
          </a:p>
        </p:txBody>
      </p:sp>
    </p:spTree>
    <p:extLst>
      <p:ext uri="{BB962C8B-B14F-4D97-AF65-F5344CB8AC3E}">
        <p14:creationId xmlns:p14="http://schemas.microsoft.com/office/powerpoint/2010/main" val="23951883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8980B-D050-E2D2-096A-911208CB7E9C}"/>
              </a:ext>
            </a:extLst>
          </p:cNvPr>
          <p:cNvSpPr>
            <a:spLocks noGrp="1"/>
          </p:cNvSpPr>
          <p:nvPr>
            <p:ph type="title"/>
          </p:nvPr>
        </p:nvSpPr>
        <p:spPr/>
        <p:txBody>
          <a:bodyPr/>
          <a:lstStyle/>
          <a:p>
            <a:r>
              <a:rPr lang="en-GB" dirty="0">
                <a:solidFill>
                  <a:srgbClr val="FFFF00"/>
                </a:solidFill>
              </a:rPr>
              <a:t>Quiz</a:t>
            </a:r>
            <a:endParaRPr lang="en-SE" dirty="0">
              <a:solidFill>
                <a:srgbClr val="FFFF00"/>
              </a:solidFill>
            </a:endParaRPr>
          </a:p>
        </p:txBody>
      </p:sp>
      <p:sp>
        <p:nvSpPr>
          <p:cNvPr id="3" name="Content Placeholder 2">
            <a:extLst>
              <a:ext uri="{FF2B5EF4-FFF2-40B4-BE49-F238E27FC236}">
                <a16:creationId xmlns:a16="http://schemas.microsoft.com/office/drawing/2014/main" id="{FF8826A3-552C-F1D8-65C8-8EE0E098B781}"/>
              </a:ext>
            </a:extLst>
          </p:cNvPr>
          <p:cNvSpPr>
            <a:spLocks noGrp="1"/>
          </p:cNvSpPr>
          <p:nvPr>
            <p:ph idx="1"/>
          </p:nvPr>
        </p:nvSpPr>
        <p:spPr/>
        <p:txBody>
          <a:bodyPr>
            <a:normAutofit fontScale="92500" lnSpcReduction="10000"/>
          </a:bodyPr>
          <a:lstStyle/>
          <a:p>
            <a:r>
              <a:rPr lang="en-GB" dirty="0"/>
              <a:t>Which of the following statement(s)is / are correct regarding Bellman-Ford shortest path algorithm?</a:t>
            </a:r>
          </a:p>
          <a:p>
            <a:r>
              <a:rPr lang="en-GB" dirty="0"/>
              <a:t>P: Always finds a negative weighted cycle, if one exist s.</a:t>
            </a:r>
          </a:p>
          <a:p>
            <a:r>
              <a:rPr lang="en-GB" dirty="0"/>
              <a:t>Q: Finds whether any negative weighted cycle is reachable </a:t>
            </a:r>
          </a:p>
          <a:p>
            <a:r>
              <a:rPr lang="en-GB" dirty="0"/>
              <a:t>   from the source. </a:t>
            </a:r>
          </a:p>
          <a:p>
            <a:r>
              <a:rPr lang="en-GB" dirty="0"/>
              <a:t>ANS: Q</a:t>
            </a:r>
          </a:p>
          <a:p>
            <a:r>
              <a:rPr lang="en-GB" dirty="0"/>
              <a:t>Bellman-Ford shortest path algorithm is a single source shortest path algorithm. So it can only find cycles which are reachable from a given source, not any negative weight cycle. Consider a disconnected where a negative weight cycle is not reachable from the source at all. If there is a negative weight cycle, then it will appear in shortest path as the negative weight cycle will always form a shorter path when iterated through the cycle again and again.</a:t>
            </a:r>
            <a:endParaRPr lang="en-SE" dirty="0"/>
          </a:p>
        </p:txBody>
      </p:sp>
    </p:spTree>
    <p:extLst>
      <p:ext uri="{BB962C8B-B14F-4D97-AF65-F5344CB8AC3E}">
        <p14:creationId xmlns:p14="http://schemas.microsoft.com/office/powerpoint/2010/main" val="22424900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4EA3-7298-9BC9-4877-7A3E38B44E8D}"/>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62D2A42C-60DC-6266-4FC3-DF5E2A4E4834}"/>
              </a:ext>
            </a:extLst>
          </p:cNvPr>
          <p:cNvSpPr>
            <a:spLocks noGrp="1"/>
          </p:cNvSpPr>
          <p:nvPr>
            <p:ph idx="1"/>
          </p:nvPr>
        </p:nvSpPr>
        <p:spPr/>
        <p:txBody>
          <a:bodyPr>
            <a:normAutofit fontScale="85000" lnSpcReduction="20000"/>
          </a:bodyPr>
          <a:lstStyle/>
          <a:p>
            <a:r>
              <a:rPr lang="en-GB" dirty="0"/>
              <a:t>Let G = (V, E) be an undirected graph with a subgraph G1 = (V1, El). Weights are assigned to edges of G as follows :</a:t>
            </a:r>
          </a:p>
          <a:p>
            <a:endParaRPr lang="en-GB" dirty="0"/>
          </a:p>
          <a:p>
            <a:endParaRPr lang="en-GB" dirty="0"/>
          </a:p>
          <a:p>
            <a:r>
              <a:rPr lang="en-GB" dirty="0"/>
              <a:t>A single-source shortest path algorithm is executed on the weighted graph (V, E, w) with an arbitrary vertex ν1 of V1 as the source. Which of the following can always be inferred from the path costs computed?</a:t>
            </a:r>
          </a:p>
          <a:p>
            <a:r>
              <a:rPr lang="en-GB" dirty="0"/>
              <a:t>A. The number of edges in the shortest paths from ν1 to all vertices of G</a:t>
            </a:r>
          </a:p>
          <a:p>
            <a:r>
              <a:rPr lang="en-GB" dirty="0"/>
              <a:t>B. G1 is connected or not</a:t>
            </a:r>
          </a:p>
          <a:p>
            <a:r>
              <a:rPr lang="en-GB" dirty="0"/>
              <a:t>C. V1 forms a clique in G</a:t>
            </a:r>
          </a:p>
          <a:p>
            <a:r>
              <a:rPr lang="en-GB" dirty="0"/>
              <a:t>D. G1 is a tree</a:t>
            </a:r>
          </a:p>
          <a:p>
            <a:r>
              <a:rPr lang="en-GB" dirty="0"/>
              <a:t>ANS: B</a:t>
            </a:r>
          </a:p>
          <a:p>
            <a:r>
              <a:rPr lang="en-GB" dirty="0"/>
              <a:t>When shortest path shortest path from v1 (one of the vertices in V1) is computed. G1 is connected if the distance from v1 to any other vertex in V1 is greater than 0, otherwise G1 is disconnected.</a:t>
            </a:r>
            <a:endParaRPr lang="en-SE" dirty="0"/>
          </a:p>
        </p:txBody>
      </p:sp>
      <p:pic>
        <p:nvPicPr>
          <p:cNvPr id="10242" name="Picture 2" descr="GATECS2003Q67">
            <a:extLst>
              <a:ext uri="{FF2B5EF4-FFF2-40B4-BE49-F238E27FC236}">
                <a16:creationId xmlns:a16="http://schemas.microsoft.com/office/drawing/2014/main" id="{A67CFBD3-377A-2152-B3DC-0B8C96A22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605" y="2152990"/>
            <a:ext cx="2505978" cy="63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830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A45CC-C790-8744-B3F1-FDEDB05CCC6B}"/>
              </a:ext>
            </a:extLst>
          </p:cNvPr>
          <p:cNvSpPr>
            <a:spLocks noGrp="1"/>
          </p:cNvSpPr>
          <p:nvPr>
            <p:ph type="title"/>
          </p:nvPr>
        </p:nvSpPr>
        <p:spPr/>
        <p:txBody>
          <a:bodyPr/>
          <a:lstStyle/>
          <a:p>
            <a:r>
              <a:rPr lang="en-US" spc="35" dirty="0">
                <a:latin typeface="Arial"/>
                <a:cs typeface="Arial"/>
              </a:rPr>
              <a:t>Weighted</a:t>
            </a:r>
            <a:r>
              <a:rPr lang="en-US" spc="62" dirty="0">
                <a:latin typeface="Arial"/>
                <a:cs typeface="Arial"/>
              </a:rPr>
              <a:t> </a:t>
            </a:r>
            <a:r>
              <a:rPr lang="en-US" altLang="zh-CN" spc="40" dirty="0">
                <a:latin typeface="Arial"/>
                <a:cs typeface="Arial"/>
              </a:rPr>
              <a:t>E</a:t>
            </a:r>
            <a:r>
              <a:rPr lang="en-US" spc="40" dirty="0">
                <a:latin typeface="Arial"/>
                <a:cs typeface="Arial"/>
              </a:rPr>
              <a:t>dge:</a:t>
            </a:r>
            <a:r>
              <a:rPr lang="zh-CN" altLang="en-US" spc="40" dirty="0">
                <a:latin typeface="Arial"/>
                <a:cs typeface="Arial"/>
              </a:rPr>
              <a:t> </a:t>
            </a:r>
            <a:r>
              <a:rPr lang="en-US" spc="-9" dirty="0">
                <a:latin typeface="Arial"/>
                <a:cs typeface="Arial"/>
              </a:rPr>
              <a:t>Java</a:t>
            </a:r>
            <a:r>
              <a:rPr lang="en-US" spc="31" dirty="0">
                <a:latin typeface="Arial"/>
                <a:cs typeface="Arial"/>
              </a:rPr>
              <a:t> </a:t>
            </a:r>
            <a:r>
              <a:rPr lang="en-US" altLang="zh-CN" spc="13" dirty="0">
                <a:latin typeface="Arial"/>
                <a:cs typeface="Arial"/>
              </a:rPr>
              <a:t>I</a:t>
            </a:r>
            <a:r>
              <a:rPr lang="en-US" spc="13" dirty="0">
                <a:latin typeface="Arial"/>
                <a:cs typeface="Arial"/>
              </a:rPr>
              <a:t>mplementation</a:t>
            </a:r>
            <a:endParaRPr lang="en-US" dirty="0"/>
          </a:p>
        </p:txBody>
      </p:sp>
      <p:sp>
        <p:nvSpPr>
          <p:cNvPr id="49" name="object 3">
            <a:extLst>
              <a:ext uri="{FF2B5EF4-FFF2-40B4-BE49-F238E27FC236}">
                <a16:creationId xmlns:a16="http://schemas.microsoft.com/office/drawing/2014/main" id="{BE8222CA-4EE1-F14D-8478-3EFC0F97F005}"/>
              </a:ext>
            </a:extLst>
          </p:cNvPr>
          <p:cNvSpPr/>
          <p:nvPr/>
        </p:nvSpPr>
        <p:spPr>
          <a:xfrm>
            <a:off x="1603031" y="1417638"/>
            <a:ext cx="5518547" cy="5045273"/>
          </a:xfrm>
          <a:prstGeom prst="rect">
            <a:avLst/>
          </a:prstGeom>
          <a:blipFill>
            <a:blip r:embed="rId2" cstate="print"/>
            <a:stretch>
              <a:fillRect/>
            </a:stretch>
          </a:blipFill>
        </p:spPr>
        <p:txBody>
          <a:bodyPr wrap="square" lIns="0" tIns="0" rIns="0" bIns="0" rtlCol="0"/>
          <a:lstStyle/>
          <a:p>
            <a:endParaRPr sz="1266"/>
          </a:p>
        </p:txBody>
      </p:sp>
      <p:sp>
        <p:nvSpPr>
          <p:cNvPr id="50" name="object 4">
            <a:extLst>
              <a:ext uri="{FF2B5EF4-FFF2-40B4-BE49-F238E27FC236}">
                <a16:creationId xmlns:a16="http://schemas.microsoft.com/office/drawing/2014/main" id="{53EABDA9-C4C4-3D4D-8C47-31F7B9C0CBE5}"/>
              </a:ext>
            </a:extLst>
          </p:cNvPr>
          <p:cNvSpPr/>
          <p:nvPr/>
        </p:nvSpPr>
        <p:spPr>
          <a:xfrm>
            <a:off x="1657006" y="1471216"/>
            <a:ext cx="5331023" cy="4866680"/>
          </a:xfrm>
          <a:custGeom>
            <a:avLst/>
            <a:gdLst/>
            <a:ahLst/>
            <a:cxnLst/>
            <a:rect l="l" t="t" r="r" b="b"/>
            <a:pathLst>
              <a:path w="7581900" h="6921500">
                <a:moveTo>
                  <a:pt x="0" y="0"/>
                </a:moveTo>
                <a:lnTo>
                  <a:pt x="7581894" y="0"/>
                </a:lnTo>
                <a:lnTo>
                  <a:pt x="7581894" y="6921500"/>
                </a:lnTo>
                <a:lnTo>
                  <a:pt x="0" y="6921500"/>
                </a:lnTo>
                <a:lnTo>
                  <a:pt x="0" y="0"/>
                </a:lnTo>
                <a:close/>
              </a:path>
            </a:pathLst>
          </a:custGeom>
          <a:solidFill>
            <a:srgbClr val="CBCBCB"/>
          </a:solidFill>
        </p:spPr>
        <p:txBody>
          <a:bodyPr wrap="square" lIns="0" tIns="0" rIns="0" bIns="0" rtlCol="0"/>
          <a:lstStyle/>
          <a:p>
            <a:endParaRPr sz="1266"/>
          </a:p>
        </p:txBody>
      </p:sp>
      <p:sp>
        <p:nvSpPr>
          <p:cNvPr id="51" name="object 5">
            <a:extLst>
              <a:ext uri="{FF2B5EF4-FFF2-40B4-BE49-F238E27FC236}">
                <a16:creationId xmlns:a16="http://schemas.microsoft.com/office/drawing/2014/main" id="{70B9D894-7E54-BF43-AF67-4301BAD54680}"/>
              </a:ext>
            </a:extLst>
          </p:cNvPr>
          <p:cNvSpPr/>
          <p:nvPr/>
        </p:nvSpPr>
        <p:spPr>
          <a:xfrm>
            <a:off x="1799877" y="4199003"/>
            <a:ext cx="5045273" cy="446484"/>
          </a:xfrm>
          <a:custGeom>
            <a:avLst/>
            <a:gdLst/>
            <a:ahLst/>
            <a:cxnLst/>
            <a:rect l="l" t="t" r="r" b="b"/>
            <a:pathLst>
              <a:path w="7175500" h="635000">
                <a:moveTo>
                  <a:pt x="0" y="0"/>
                </a:moveTo>
                <a:lnTo>
                  <a:pt x="7175500" y="0"/>
                </a:lnTo>
                <a:lnTo>
                  <a:pt x="7175500" y="635000"/>
                </a:lnTo>
                <a:lnTo>
                  <a:pt x="0" y="635000"/>
                </a:lnTo>
                <a:lnTo>
                  <a:pt x="0" y="0"/>
                </a:lnTo>
                <a:close/>
              </a:path>
            </a:pathLst>
          </a:custGeom>
          <a:solidFill>
            <a:srgbClr val="FFFFFF"/>
          </a:solidFill>
        </p:spPr>
        <p:txBody>
          <a:bodyPr wrap="square" lIns="0" tIns="0" rIns="0" bIns="0" rtlCol="0"/>
          <a:lstStyle/>
          <a:p>
            <a:endParaRPr sz="1266"/>
          </a:p>
        </p:txBody>
      </p:sp>
      <p:sp>
        <p:nvSpPr>
          <p:cNvPr id="52" name="object 6">
            <a:extLst>
              <a:ext uri="{FF2B5EF4-FFF2-40B4-BE49-F238E27FC236}">
                <a16:creationId xmlns:a16="http://schemas.microsoft.com/office/drawing/2014/main" id="{8896E4EC-F801-EF40-AAC8-BDD7702A1340}"/>
              </a:ext>
            </a:extLst>
          </p:cNvPr>
          <p:cNvSpPr/>
          <p:nvPr/>
        </p:nvSpPr>
        <p:spPr>
          <a:xfrm>
            <a:off x="1799877" y="4645487"/>
            <a:ext cx="5045273" cy="223242"/>
          </a:xfrm>
          <a:custGeom>
            <a:avLst/>
            <a:gdLst/>
            <a:ahLst/>
            <a:cxnLst/>
            <a:rect l="l" t="t" r="r" b="b"/>
            <a:pathLst>
              <a:path w="7175500" h="317500">
                <a:moveTo>
                  <a:pt x="0" y="0"/>
                </a:moveTo>
                <a:lnTo>
                  <a:pt x="7175500" y="0"/>
                </a:lnTo>
                <a:lnTo>
                  <a:pt x="7175500" y="317500"/>
                </a:lnTo>
                <a:lnTo>
                  <a:pt x="0" y="317500"/>
                </a:lnTo>
                <a:lnTo>
                  <a:pt x="0" y="0"/>
                </a:lnTo>
                <a:close/>
              </a:path>
            </a:pathLst>
          </a:custGeom>
          <a:solidFill>
            <a:srgbClr val="D6D6D6"/>
          </a:solidFill>
        </p:spPr>
        <p:txBody>
          <a:bodyPr wrap="square" lIns="0" tIns="0" rIns="0" bIns="0" rtlCol="0"/>
          <a:lstStyle/>
          <a:p>
            <a:endParaRPr sz="1266"/>
          </a:p>
        </p:txBody>
      </p:sp>
      <p:sp>
        <p:nvSpPr>
          <p:cNvPr id="53" name="object 7">
            <a:extLst>
              <a:ext uri="{FF2B5EF4-FFF2-40B4-BE49-F238E27FC236}">
                <a16:creationId xmlns:a16="http://schemas.microsoft.com/office/drawing/2014/main" id="{DDA9959A-C831-BD43-91D6-6CB209B88FED}"/>
              </a:ext>
            </a:extLst>
          </p:cNvPr>
          <p:cNvSpPr/>
          <p:nvPr/>
        </p:nvSpPr>
        <p:spPr>
          <a:xfrm>
            <a:off x="1799877" y="4868729"/>
            <a:ext cx="5045273" cy="437555"/>
          </a:xfrm>
          <a:custGeom>
            <a:avLst/>
            <a:gdLst/>
            <a:ahLst/>
            <a:cxnLst/>
            <a:rect l="l" t="t" r="r" b="b"/>
            <a:pathLst>
              <a:path w="7175500" h="622300">
                <a:moveTo>
                  <a:pt x="0" y="0"/>
                </a:moveTo>
                <a:lnTo>
                  <a:pt x="7175500" y="0"/>
                </a:lnTo>
                <a:lnTo>
                  <a:pt x="7175500" y="622300"/>
                </a:lnTo>
                <a:lnTo>
                  <a:pt x="0" y="622300"/>
                </a:lnTo>
                <a:lnTo>
                  <a:pt x="0" y="0"/>
                </a:lnTo>
                <a:close/>
              </a:path>
            </a:pathLst>
          </a:custGeom>
          <a:solidFill>
            <a:srgbClr val="FFFFFF"/>
          </a:solidFill>
        </p:spPr>
        <p:txBody>
          <a:bodyPr wrap="square" lIns="0" tIns="0" rIns="0" bIns="0" rtlCol="0"/>
          <a:lstStyle/>
          <a:p>
            <a:endParaRPr sz="1266"/>
          </a:p>
        </p:txBody>
      </p:sp>
      <p:sp>
        <p:nvSpPr>
          <p:cNvPr id="54" name="object 8">
            <a:extLst>
              <a:ext uri="{FF2B5EF4-FFF2-40B4-BE49-F238E27FC236}">
                <a16:creationId xmlns:a16="http://schemas.microsoft.com/office/drawing/2014/main" id="{B19F8202-4035-804F-8DBC-A1D3158E40F9}"/>
              </a:ext>
            </a:extLst>
          </p:cNvPr>
          <p:cNvSpPr txBox="1"/>
          <p:nvPr/>
        </p:nvSpPr>
        <p:spPr>
          <a:xfrm>
            <a:off x="1481505" y="1506992"/>
            <a:ext cx="5729734" cy="2449365"/>
          </a:xfrm>
          <a:prstGeom prst="rect">
            <a:avLst/>
          </a:prstGeom>
        </p:spPr>
        <p:txBody>
          <a:bodyPr vert="horz" wrap="square" lIns="0" tIns="8930" rIns="0" bIns="0" rtlCol="0">
            <a:spAutoFit/>
          </a:bodyPr>
          <a:lstStyle/>
          <a:p>
            <a:pPr marL="329940">
              <a:tabLst>
                <a:tab pos="1007233" algn="l"/>
                <a:tab pos="1588088" algn="l"/>
              </a:tabLst>
            </a:pPr>
            <a:r>
              <a:rPr sz="1266" spc="-4" dirty="0">
                <a:latin typeface="DejaVu Sans Mono"/>
                <a:cs typeface="DejaVu Sans Mono"/>
              </a:rPr>
              <a:t>public	class	DirectedEdge</a:t>
            </a:r>
            <a:endParaRPr sz="1266" dirty="0">
              <a:latin typeface="DejaVu Sans Mono"/>
              <a:cs typeface="DejaVu Sans Mono"/>
            </a:endParaRPr>
          </a:p>
          <a:p>
            <a:pPr marL="329940">
              <a:spcBef>
                <a:spcPts val="169"/>
              </a:spcBef>
            </a:pPr>
            <a:r>
              <a:rPr sz="1266" spc="-4" dirty="0">
                <a:latin typeface="DejaVu Sans Mono"/>
                <a:cs typeface="DejaVu Sans Mono"/>
              </a:rPr>
              <a:t>{</a:t>
            </a:r>
            <a:endParaRPr sz="1266" dirty="0">
              <a:latin typeface="DejaVu Sans Mono"/>
              <a:cs typeface="DejaVu Sans Mono"/>
            </a:endParaRPr>
          </a:p>
          <a:p>
            <a:pPr marL="620145" marR="2393964">
              <a:lnSpc>
                <a:spcPct val="115700"/>
              </a:lnSpc>
              <a:tabLst>
                <a:tab pos="1394321" algn="l"/>
                <a:tab pos="1974730" algn="l"/>
                <a:tab pos="2361818" algn="l"/>
                <a:tab pos="2652469" algn="l"/>
              </a:tabLst>
            </a:pPr>
            <a:r>
              <a:rPr sz="1266" spc="-4" dirty="0">
                <a:latin typeface="DejaVu Sans Mono"/>
                <a:cs typeface="DejaVu Sans Mono"/>
              </a:rPr>
              <a:t>private	final	int	v,	w;  private	final	double	weight;</a:t>
            </a:r>
            <a:endParaRPr sz="1266" dirty="0">
              <a:latin typeface="DejaVu Sans Mono"/>
              <a:cs typeface="DejaVu Sans Mono"/>
            </a:endParaRPr>
          </a:p>
          <a:p>
            <a:pPr>
              <a:spcBef>
                <a:spcPts val="18"/>
              </a:spcBef>
            </a:pPr>
            <a:endParaRPr sz="1723" dirty="0">
              <a:latin typeface="Times New Roman"/>
              <a:cs typeface="Times New Roman"/>
            </a:endParaRPr>
          </a:p>
          <a:p>
            <a:pPr marL="620145">
              <a:tabLst>
                <a:tab pos="1297437" algn="l"/>
                <a:tab pos="2942674" algn="l"/>
                <a:tab pos="3232878" algn="l"/>
                <a:tab pos="3619967" algn="l"/>
                <a:tab pos="3910171" algn="l"/>
                <a:tab pos="4587464" algn="l"/>
              </a:tabLst>
            </a:pPr>
            <a:r>
              <a:rPr sz="1266" spc="-4" dirty="0">
                <a:latin typeface="DejaVu Sans Mono"/>
                <a:cs typeface="DejaVu Sans Mono"/>
              </a:rPr>
              <a:t>public	DirectedEdge(int	v,	int	w,	double	weight)</a:t>
            </a:r>
            <a:endParaRPr sz="1266" dirty="0">
              <a:latin typeface="DejaVu Sans Mono"/>
              <a:cs typeface="DejaVu Sans Mono"/>
            </a:endParaRPr>
          </a:p>
          <a:p>
            <a:pPr marL="620145">
              <a:spcBef>
                <a:spcPts val="169"/>
              </a:spcBef>
            </a:pPr>
            <a:r>
              <a:rPr sz="1266" spc="-4" dirty="0">
                <a:latin typeface="DejaVu Sans Mono"/>
                <a:cs typeface="DejaVu Sans Mono"/>
              </a:rPr>
              <a:t>{</a:t>
            </a:r>
            <a:endParaRPr sz="1266" dirty="0">
              <a:latin typeface="DejaVu Sans Mono"/>
              <a:cs typeface="DejaVu Sans Mono"/>
            </a:endParaRPr>
          </a:p>
          <a:p>
            <a:pPr marL="910796" marR="3748550">
              <a:lnSpc>
                <a:spcPct val="115700"/>
              </a:lnSpc>
              <a:tabLst>
                <a:tab pos="1588088" algn="l"/>
                <a:tab pos="1781409" algn="l"/>
              </a:tabLst>
            </a:pPr>
            <a:r>
              <a:rPr sz="1266" spc="-4" dirty="0">
                <a:latin typeface="DejaVu Sans Mono"/>
                <a:cs typeface="DejaVu Sans Mono"/>
              </a:rPr>
              <a:t>this.v	=	v;  this.w	=</a:t>
            </a:r>
            <a:r>
              <a:rPr lang="en-US" sz="1266" spc="-4" dirty="0">
                <a:latin typeface="DejaVu Sans Mono"/>
                <a:cs typeface="DejaVu Sans Mono"/>
              </a:rPr>
              <a:t> </a:t>
            </a:r>
            <a:r>
              <a:rPr sz="1266" spc="-4" dirty="0">
                <a:latin typeface="DejaVu Sans Mono"/>
                <a:cs typeface="DejaVu Sans Mono"/>
              </a:rPr>
              <a:t>w;</a:t>
            </a:r>
            <a:endParaRPr sz="1266" dirty="0">
              <a:latin typeface="DejaVu Sans Mono"/>
              <a:cs typeface="DejaVu Sans Mono"/>
            </a:endParaRPr>
          </a:p>
          <a:p>
            <a:pPr marL="910796">
              <a:spcBef>
                <a:spcPts val="239"/>
              </a:spcBef>
              <a:tabLst>
                <a:tab pos="2071614" algn="l"/>
                <a:tab pos="2265381" algn="l"/>
              </a:tabLst>
            </a:pPr>
            <a:r>
              <a:rPr sz="1266" spc="-4" dirty="0">
                <a:latin typeface="DejaVu Sans Mono"/>
                <a:cs typeface="DejaVu Sans Mono"/>
              </a:rPr>
              <a:t>this.weight	=	weight;</a:t>
            </a:r>
            <a:endParaRPr sz="1266" dirty="0">
              <a:latin typeface="DejaVu Sans Mono"/>
              <a:cs typeface="DejaVu Sans Mono"/>
            </a:endParaRPr>
          </a:p>
          <a:p>
            <a:pPr marL="620145">
              <a:spcBef>
                <a:spcPts val="239"/>
              </a:spcBef>
            </a:pPr>
            <a:r>
              <a:rPr sz="1266" spc="-4" dirty="0">
                <a:latin typeface="DejaVu Sans Mono"/>
                <a:cs typeface="DejaVu Sans Mono"/>
              </a:rPr>
              <a:t>}</a:t>
            </a:r>
            <a:endParaRPr sz="1266" dirty="0">
              <a:latin typeface="DejaVu Sans Mono"/>
              <a:cs typeface="DejaVu Sans Mono"/>
            </a:endParaRPr>
          </a:p>
        </p:txBody>
      </p:sp>
      <p:sp>
        <p:nvSpPr>
          <p:cNvPr id="55" name="object 9">
            <a:extLst>
              <a:ext uri="{FF2B5EF4-FFF2-40B4-BE49-F238E27FC236}">
                <a16:creationId xmlns:a16="http://schemas.microsoft.com/office/drawing/2014/main" id="{CD45BB94-535A-FD4A-8A4C-6ED286349617}"/>
              </a:ext>
            </a:extLst>
          </p:cNvPr>
          <p:cNvSpPr txBox="1"/>
          <p:nvPr/>
        </p:nvSpPr>
        <p:spPr>
          <a:xfrm>
            <a:off x="1799877" y="4191199"/>
            <a:ext cx="5045273" cy="454916"/>
          </a:xfrm>
          <a:prstGeom prst="rect">
            <a:avLst/>
          </a:prstGeom>
        </p:spPr>
        <p:txBody>
          <a:bodyPr vert="horz" wrap="square" lIns="0" tIns="39290" rIns="0" bIns="0" rtlCol="0">
            <a:spAutoFit/>
          </a:bodyPr>
          <a:lstStyle/>
          <a:p>
            <a:pPr marL="295115">
              <a:spcBef>
                <a:spcPts val="309"/>
              </a:spcBef>
              <a:tabLst>
                <a:tab pos="972408" algn="l"/>
                <a:tab pos="1359497" algn="l"/>
              </a:tabLst>
            </a:pPr>
            <a:r>
              <a:rPr sz="1266" spc="-4" dirty="0">
                <a:latin typeface="DejaVu Sans Mono"/>
                <a:cs typeface="DejaVu Sans Mono"/>
              </a:rPr>
              <a:t>public	int	from()</a:t>
            </a:r>
            <a:endParaRPr sz="1266" dirty="0">
              <a:latin typeface="DejaVu Sans Mono"/>
              <a:cs typeface="DejaVu Sans Mono"/>
            </a:endParaRPr>
          </a:p>
          <a:p>
            <a:pPr marL="295115">
              <a:spcBef>
                <a:spcPts val="239"/>
              </a:spcBef>
              <a:tabLst>
                <a:tab pos="585320" algn="l"/>
                <a:tab pos="1262613" algn="l"/>
                <a:tab pos="1649701" algn="l"/>
              </a:tabLst>
            </a:pPr>
            <a:r>
              <a:rPr sz="1266" spc="-4" dirty="0">
                <a:latin typeface="DejaVu Sans Mono"/>
                <a:cs typeface="DejaVu Sans Mono"/>
              </a:rPr>
              <a:t>{	return	v;	}</a:t>
            </a:r>
            <a:endParaRPr sz="1266" dirty="0">
              <a:latin typeface="DejaVu Sans Mono"/>
              <a:cs typeface="DejaVu Sans Mono"/>
            </a:endParaRPr>
          </a:p>
        </p:txBody>
      </p:sp>
      <p:sp>
        <p:nvSpPr>
          <p:cNvPr id="56" name="object 10">
            <a:extLst>
              <a:ext uri="{FF2B5EF4-FFF2-40B4-BE49-F238E27FC236}">
                <a16:creationId xmlns:a16="http://schemas.microsoft.com/office/drawing/2014/main" id="{44E2C6AE-CBD5-1149-9E74-6FAA86BA5FD6}"/>
              </a:ext>
            </a:extLst>
          </p:cNvPr>
          <p:cNvSpPr txBox="1"/>
          <p:nvPr/>
        </p:nvSpPr>
        <p:spPr>
          <a:xfrm>
            <a:off x="1796031" y="4869854"/>
            <a:ext cx="5049292" cy="1346723"/>
          </a:xfrm>
          <a:prstGeom prst="rect">
            <a:avLst/>
          </a:prstGeom>
        </p:spPr>
        <p:txBody>
          <a:bodyPr vert="horz" wrap="square" lIns="0" tIns="30361" rIns="0" bIns="0" rtlCol="0">
            <a:spAutoFit/>
          </a:bodyPr>
          <a:lstStyle/>
          <a:p>
            <a:pPr marL="299134">
              <a:spcBef>
                <a:spcPts val="239"/>
              </a:spcBef>
              <a:tabLst>
                <a:tab pos="976427" algn="l"/>
                <a:tab pos="1363068" algn="l"/>
              </a:tabLst>
            </a:pPr>
            <a:r>
              <a:rPr sz="1266" spc="-4" dirty="0">
                <a:latin typeface="DejaVu Sans Mono"/>
                <a:cs typeface="DejaVu Sans Mono"/>
              </a:rPr>
              <a:t>public	int	to()</a:t>
            </a:r>
            <a:endParaRPr sz="1266">
              <a:latin typeface="DejaVu Sans Mono"/>
              <a:cs typeface="DejaVu Sans Mono"/>
            </a:endParaRPr>
          </a:p>
          <a:p>
            <a:pPr marL="299134">
              <a:spcBef>
                <a:spcPts val="169"/>
              </a:spcBef>
              <a:tabLst>
                <a:tab pos="589338" algn="l"/>
                <a:tab pos="1266631" algn="l"/>
                <a:tab pos="1653719" algn="l"/>
              </a:tabLst>
            </a:pPr>
            <a:r>
              <a:rPr sz="1266" spc="-4" dirty="0">
                <a:latin typeface="DejaVu Sans Mono"/>
                <a:cs typeface="DejaVu Sans Mono"/>
              </a:rPr>
              <a:t>{	return	w;	}</a:t>
            </a:r>
            <a:endParaRPr sz="1266">
              <a:latin typeface="DejaVu Sans Mono"/>
              <a:cs typeface="DejaVu Sans Mono"/>
            </a:endParaRPr>
          </a:p>
          <a:p>
            <a:pPr>
              <a:spcBef>
                <a:spcPts val="14"/>
              </a:spcBef>
            </a:pPr>
            <a:endParaRPr sz="1723">
              <a:latin typeface="Times New Roman"/>
              <a:cs typeface="Times New Roman"/>
            </a:endParaRPr>
          </a:p>
          <a:p>
            <a:pPr marL="299134">
              <a:tabLst>
                <a:tab pos="976427" algn="l"/>
                <a:tab pos="1363068" algn="l"/>
              </a:tabLst>
            </a:pPr>
            <a:r>
              <a:rPr sz="1266" spc="-4" dirty="0">
                <a:latin typeface="DejaVu Sans Mono"/>
                <a:cs typeface="DejaVu Sans Mono"/>
              </a:rPr>
              <a:t>public	int	weight()</a:t>
            </a:r>
            <a:endParaRPr sz="1266">
              <a:latin typeface="DejaVu Sans Mono"/>
              <a:cs typeface="DejaVu Sans Mono"/>
            </a:endParaRPr>
          </a:p>
          <a:p>
            <a:pPr marL="299134">
              <a:spcBef>
                <a:spcPts val="239"/>
              </a:spcBef>
              <a:tabLst>
                <a:tab pos="589338" algn="l"/>
                <a:tab pos="1266631" algn="l"/>
                <a:tab pos="2040808" algn="l"/>
              </a:tabLst>
            </a:pPr>
            <a:r>
              <a:rPr sz="1266" spc="-4" dirty="0">
                <a:latin typeface="DejaVu Sans Mono"/>
                <a:cs typeface="DejaVu Sans Mono"/>
              </a:rPr>
              <a:t>{	return	weight;	}</a:t>
            </a:r>
            <a:endParaRPr sz="1266">
              <a:latin typeface="DejaVu Sans Mono"/>
              <a:cs typeface="DejaVu Sans Mono"/>
            </a:endParaRPr>
          </a:p>
          <a:p>
            <a:pPr marL="8929">
              <a:spcBef>
                <a:spcPts val="239"/>
              </a:spcBef>
            </a:pPr>
            <a:r>
              <a:rPr sz="1266" spc="-4" dirty="0">
                <a:latin typeface="DejaVu Sans Mono"/>
                <a:cs typeface="DejaVu Sans Mono"/>
              </a:rPr>
              <a:t>}</a:t>
            </a:r>
            <a:endParaRPr sz="1266">
              <a:latin typeface="DejaVu Sans Mono"/>
              <a:cs typeface="DejaVu Sans Mono"/>
            </a:endParaRPr>
          </a:p>
        </p:txBody>
      </p:sp>
    </p:spTree>
    <p:extLst>
      <p:ext uri="{BB962C8B-B14F-4D97-AF65-F5344CB8AC3E}">
        <p14:creationId xmlns:p14="http://schemas.microsoft.com/office/powerpoint/2010/main" val="22406181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6063D-3410-247F-9D55-9856F3B83D4F}"/>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B41EE3C6-ACDE-8D1E-4EDC-89975511D050}"/>
              </a:ext>
            </a:extLst>
          </p:cNvPr>
          <p:cNvSpPr>
            <a:spLocks noGrp="1"/>
          </p:cNvSpPr>
          <p:nvPr>
            <p:ph idx="1"/>
          </p:nvPr>
        </p:nvSpPr>
        <p:spPr/>
        <p:txBody>
          <a:bodyPr>
            <a:normAutofit lnSpcReduction="10000"/>
          </a:bodyPr>
          <a:lstStyle/>
          <a:p>
            <a:r>
              <a:rPr lang="en-GB" dirty="0"/>
              <a:t>Let G = (V, E) be a simple undirected graph, and s be a particular vertex in it called the source. For x ∈ V, let d(x) denote the shortest distance in G from s to x. A breadth first search (BFS) is performed starting at s. Let T be the resultant BFS tree. If (u, v) is an edge of G that is not in T, then which one of the following CANNOT be the value of d(u) – d(v)?</a:t>
            </a:r>
          </a:p>
          <a:p>
            <a:r>
              <a:rPr lang="en-GB" dirty="0"/>
              <a:t>A. -1 B. 0 C. 1 D. 2</a:t>
            </a:r>
          </a:p>
          <a:p>
            <a:r>
              <a:rPr lang="en-GB" dirty="0"/>
              <a:t>ANS: D</a:t>
            </a:r>
          </a:p>
          <a:p>
            <a:r>
              <a:rPr lang="en-GB" dirty="0"/>
              <a:t>Note that the given graph is undirected, so an edge (u, v) also means (v, u) is also an edge. Since a shorter path can always be obtained by using edge (u, v) or (v, u), the difference between d(u) and d(v) can not be more than 1.</a:t>
            </a:r>
            <a:endParaRPr lang="en-SE" dirty="0"/>
          </a:p>
        </p:txBody>
      </p:sp>
    </p:spTree>
    <p:extLst>
      <p:ext uri="{BB962C8B-B14F-4D97-AF65-F5344CB8AC3E}">
        <p14:creationId xmlns:p14="http://schemas.microsoft.com/office/powerpoint/2010/main" val="31583252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8C8D-4113-0859-4B13-DCF0634F77CF}"/>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Content Placeholder 2">
            <a:extLst>
              <a:ext uri="{FF2B5EF4-FFF2-40B4-BE49-F238E27FC236}">
                <a16:creationId xmlns:a16="http://schemas.microsoft.com/office/drawing/2014/main" id="{74D9F3F7-A4F9-FC33-D547-4B4D9E49AD0E}"/>
              </a:ext>
            </a:extLst>
          </p:cNvPr>
          <p:cNvSpPr>
            <a:spLocks noGrp="1"/>
          </p:cNvSpPr>
          <p:nvPr>
            <p:ph idx="1"/>
          </p:nvPr>
        </p:nvSpPr>
        <p:spPr/>
        <p:txBody>
          <a:bodyPr>
            <a:normAutofit fontScale="85000" lnSpcReduction="10000"/>
          </a:bodyPr>
          <a:lstStyle/>
          <a:p>
            <a:r>
              <a:rPr lang="en-GB" dirty="0"/>
              <a:t>Dijkstra's Algorithm:</a:t>
            </a:r>
          </a:p>
          <a:p>
            <a:pPr lvl="1"/>
            <a:r>
              <a:rPr lang="en-GB" dirty="0"/>
              <a:t>Uses a priority queue to select the next vertex to process.</a:t>
            </a:r>
          </a:p>
          <a:p>
            <a:pPr lvl="1"/>
            <a:r>
              <a:rPr lang="en-GB" dirty="0"/>
              <a:t>Greedily selects the vertex with the smallest tentative distance to source node.</a:t>
            </a:r>
          </a:p>
          <a:p>
            <a:pPr lvl="1"/>
            <a:r>
              <a:rPr lang="en-GB" dirty="0"/>
              <a:t>Works only on graphs with non-negative edge weights.</a:t>
            </a:r>
          </a:p>
          <a:p>
            <a:pPr lvl="1"/>
            <a:r>
              <a:rPr lang="en-GB" dirty="0"/>
              <a:t>Time complexity of O(V^2) for a dense graph and O(E log V) for a sparse graph.</a:t>
            </a:r>
          </a:p>
          <a:p>
            <a:r>
              <a:rPr lang="en-GB" dirty="0"/>
              <a:t>Bellman-Ford Algorithm:</a:t>
            </a:r>
          </a:p>
          <a:p>
            <a:pPr lvl="1"/>
            <a:r>
              <a:rPr lang="en-GB" dirty="0"/>
              <a:t>Iteratively relaxes all edges V-1 times, where V is the number of vertices.</a:t>
            </a:r>
          </a:p>
          <a:p>
            <a:pPr lvl="1"/>
            <a:r>
              <a:rPr lang="en-GB" dirty="0"/>
              <a:t>Does not use a priority queue.</a:t>
            </a:r>
          </a:p>
          <a:p>
            <a:pPr lvl="1"/>
            <a:r>
              <a:rPr lang="en-GB" dirty="0"/>
              <a:t>Can handle graphs with negative edge weights, and can detect negative cycles.</a:t>
            </a:r>
          </a:p>
          <a:p>
            <a:pPr lvl="1"/>
            <a:r>
              <a:rPr lang="en-GB" dirty="0"/>
              <a:t>Time complexity of O(VE), where V is the number of vertices and E is the number of edges in the graph.</a:t>
            </a:r>
          </a:p>
          <a:p>
            <a:r>
              <a:rPr lang="en-GB" dirty="0"/>
              <a:t>Dijkstra's algorithm is faster and more efficient for graphs with non-negative weights, the Bellman-Ford algorithm is more versatile as it can handle negative weights and detect negative cycles, albeit at the cost of lower efficiency.</a:t>
            </a:r>
          </a:p>
        </p:txBody>
      </p:sp>
    </p:spTree>
    <p:extLst>
      <p:ext uri="{BB962C8B-B14F-4D97-AF65-F5344CB8AC3E}">
        <p14:creationId xmlns:p14="http://schemas.microsoft.com/office/powerpoint/2010/main" val="33514492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B6EA-BDBD-ED9F-3A5F-C80A3EA82F76}"/>
              </a:ext>
            </a:extLst>
          </p:cNvPr>
          <p:cNvSpPr>
            <a:spLocks noGrp="1"/>
          </p:cNvSpPr>
          <p:nvPr>
            <p:ph type="title"/>
          </p:nvPr>
        </p:nvSpPr>
        <p:spPr/>
        <p:txBody>
          <a:bodyPr/>
          <a:lstStyle/>
          <a:p>
            <a:r>
              <a:rPr lang="en-GB" dirty="0"/>
              <a:t>Time complexity of Bellman-Ford </a:t>
            </a:r>
            <a:endParaRPr lang="en-SE" dirty="0"/>
          </a:p>
        </p:txBody>
      </p:sp>
      <p:sp>
        <p:nvSpPr>
          <p:cNvPr id="3" name="Content Placeholder 2">
            <a:extLst>
              <a:ext uri="{FF2B5EF4-FFF2-40B4-BE49-F238E27FC236}">
                <a16:creationId xmlns:a16="http://schemas.microsoft.com/office/drawing/2014/main" id="{80FC4B37-FC31-DC00-2060-E89C84A3FA00}"/>
              </a:ext>
            </a:extLst>
          </p:cNvPr>
          <p:cNvSpPr>
            <a:spLocks noGrp="1"/>
          </p:cNvSpPr>
          <p:nvPr>
            <p:ph idx="1"/>
          </p:nvPr>
        </p:nvSpPr>
        <p:spPr/>
        <p:txBody>
          <a:bodyPr/>
          <a:lstStyle/>
          <a:p>
            <a:r>
              <a:rPr lang="en-GB" dirty="0"/>
              <a:t>What is the time complexity of Bellman-Ford single-source shortest path algorithm on a complete graph of n vertices?</a:t>
            </a:r>
          </a:p>
          <a:p>
            <a:r>
              <a:rPr lang="en-GB" dirty="0"/>
              <a:t>ANS: O</a:t>
            </a:r>
            <a:r>
              <a:rPr lang="el-GR" dirty="0"/>
              <a:t>(</a:t>
            </a:r>
            <a:r>
              <a:rPr lang="en-GB" dirty="0"/>
              <a:t>V3)</a:t>
            </a:r>
          </a:p>
          <a:p>
            <a:r>
              <a:rPr lang="en-GB" dirty="0"/>
              <a:t>Time complexity of Bellman-Ford algorithm is O(VE) where V is number of vertices and E is number edges . If the graph is complete, the value of E becomes O(V2). So overall time complexity becomes O(V3)</a:t>
            </a:r>
            <a:endParaRPr lang="en-SE" dirty="0"/>
          </a:p>
        </p:txBody>
      </p:sp>
    </p:spTree>
    <p:extLst>
      <p:ext uri="{BB962C8B-B14F-4D97-AF65-F5344CB8AC3E}">
        <p14:creationId xmlns:p14="http://schemas.microsoft.com/office/powerpoint/2010/main" val="2919011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44B5-22FF-7942-A026-930E116B59EF}"/>
              </a:ext>
            </a:extLst>
          </p:cNvPr>
          <p:cNvSpPr>
            <a:spLocks noGrp="1"/>
          </p:cNvSpPr>
          <p:nvPr>
            <p:ph type="title"/>
          </p:nvPr>
        </p:nvSpPr>
        <p:spPr>
          <a:xfrm>
            <a:off x="465589" y="274638"/>
            <a:ext cx="8355435" cy="1143000"/>
          </a:xfrm>
        </p:spPr>
        <p:txBody>
          <a:bodyPr>
            <a:normAutofit/>
          </a:bodyPr>
          <a:lstStyle/>
          <a:p>
            <a:r>
              <a:rPr lang="en-US" sz="3200" spc="-4" dirty="0">
                <a:latin typeface="Arial"/>
                <a:cs typeface="Arial"/>
              </a:rPr>
              <a:t>Single </a:t>
            </a:r>
            <a:r>
              <a:rPr lang="en-US" sz="3200" spc="-21" dirty="0">
                <a:latin typeface="Arial"/>
                <a:cs typeface="Arial"/>
              </a:rPr>
              <a:t>Source</a:t>
            </a:r>
            <a:r>
              <a:rPr lang="en-US" sz="3200" spc="155" dirty="0">
                <a:latin typeface="Arial"/>
                <a:cs typeface="Arial"/>
              </a:rPr>
              <a:t> </a:t>
            </a:r>
            <a:r>
              <a:rPr lang="en-US" sz="3200" spc="-32" dirty="0">
                <a:latin typeface="Arial"/>
                <a:cs typeface="Arial"/>
              </a:rPr>
              <a:t>Shortest-paths</a:t>
            </a:r>
            <a:r>
              <a:rPr lang="en-US" sz="3200" spc="77" dirty="0">
                <a:latin typeface="Arial"/>
                <a:cs typeface="Arial"/>
              </a:rPr>
              <a:t> </a:t>
            </a:r>
            <a:r>
              <a:rPr lang="en-US" sz="3200" spc="18" dirty="0">
                <a:latin typeface="Arial"/>
                <a:cs typeface="Arial"/>
              </a:rPr>
              <a:t>Implementation: </a:t>
            </a:r>
            <a:r>
              <a:rPr lang="en-US" sz="3200" spc="-39" dirty="0">
                <a:latin typeface="Arial"/>
                <a:cs typeface="Arial"/>
              </a:rPr>
              <a:t>Cost</a:t>
            </a:r>
            <a:r>
              <a:rPr lang="en-US" sz="3200" spc="4" dirty="0">
                <a:latin typeface="Arial"/>
                <a:cs typeface="Arial"/>
              </a:rPr>
              <a:t> </a:t>
            </a:r>
            <a:r>
              <a:rPr lang="en-US" sz="3200" spc="-7" dirty="0">
                <a:latin typeface="Arial"/>
                <a:cs typeface="Arial"/>
              </a:rPr>
              <a:t>Summary</a:t>
            </a:r>
            <a:endParaRPr lang="en-US" sz="3200" dirty="0"/>
          </a:p>
        </p:txBody>
      </p:sp>
      <p:pic>
        <p:nvPicPr>
          <p:cNvPr id="4" name="Picture 3">
            <a:extLst>
              <a:ext uri="{FF2B5EF4-FFF2-40B4-BE49-F238E27FC236}">
                <a16:creationId xmlns:a16="http://schemas.microsoft.com/office/drawing/2014/main" id="{74A1922E-D46F-9947-A42F-8B0A64665F67}"/>
              </a:ext>
            </a:extLst>
          </p:cNvPr>
          <p:cNvPicPr>
            <a:picLocks noChangeAspect="1"/>
          </p:cNvPicPr>
          <p:nvPr/>
        </p:nvPicPr>
        <p:blipFill>
          <a:blip r:embed="rId2"/>
          <a:stretch>
            <a:fillRect/>
          </a:stretch>
        </p:blipFill>
        <p:spPr>
          <a:xfrm>
            <a:off x="465589" y="1714394"/>
            <a:ext cx="8212822" cy="3064930"/>
          </a:xfrm>
          <a:prstGeom prst="rect">
            <a:avLst/>
          </a:prstGeom>
        </p:spPr>
      </p:pic>
      <p:sp>
        <p:nvSpPr>
          <p:cNvPr id="5" name="Rectangle 4">
            <a:extLst>
              <a:ext uri="{FF2B5EF4-FFF2-40B4-BE49-F238E27FC236}">
                <a16:creationId xmlns:a16="http://schemas.microsoft.com/office/drawing/2014/main" id="{ED618FEA-804A-2747-BD5D-778D13ECBC77}"/>
              </a:ext>
            </a:extLst>
          </p:cNvPr>
          <p:cNvSpPr/>
          <p:nvPr/>
        </p:nvSpPr>
        <p:spPr>
          <a:xfrm>
            <a:off x="641756" y="5143606"/>
            <a:ext cx="6488885" cy="1128514"/>
          </a:xfrm>
          <a:prstGeom prst="rect">
            <a:avLst/>
          </a:prstGeom>
        </p:spPr>
        <p:txBody>
          <a:bodyPr wrap="square">
            <a:spAutoFit/>
          </a:bodyPr>
          <a:lstStyle/>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1. </a:t>
            </a:r>
            <a:r>
              <a:rPr lang="en-US" dirty="0">
                <a:latin typeface="Arial" panose="020B0604020202020204" pitchFamily="34" charset="0"/>
                <a:cs typeface="Arial" panose="020B0604020202020204" pitchFamily="34" charset="0"/>
              </a:rPr>
              <a:t>Directed cycles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2. </a:t>
            </a:r>
            <a:r>
              <a:rPr lang="en-US" dirty="0">
                <a:latin typeface="Arial" panose="020B0604020202020204" pitchFamily="34" charset="0"/>
                <a:cs typeface="Arial" panose="020B0604020202020204" pitchFamily="34" charset="0"/>
              </a:rPr>
              <a:t>Negative weights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3. </a:t>
            </a:r>
            <a:r>
              <a:rPr lang="en-US" dirty="0">
                <a:latin typeface="Arial" panose="020B0604020202020204" pitchFamily="34" charset="0"/>
                <a:cs typeface="Arial" panose="020B0604020202020204" pitchFamily="34" charset="0"/>
              </a:rPr>
              <a:t>Negative cycles makes the problem intractable. </a:t>
            </a:r>
            <a:endParaRPr lang="en-US" dirty="0">
              <a:effectLst/>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DA5CC0EB-A000-6E4B-B108-1698F5CFF539}"/>
              </a:ext>
            </a:extLst>
          </p:cNvPr>
          <p:cNvSpPr txBox="1"/>
          <p:nvPr/>
        </p:nvSpPr>
        <p:spPr>
          <a:xfrm>
            <a:off x="2123768" y="4296698"/>
            <a:ext cx="1070165" cy="369332"/>
          </a:xfrm>
          <a:prstGeom prst="rect">
            <a:avLst/>
          </a:prstGeom>
          <a:noFill/>
        </p:spPr>
        <p:txBody>
          <a:bodyPr wrap="none" rtlCol="0">
            <a:spAutoFit/>
          </a:bodyPr>
          <a:lstStyle/>
          <a:p>
            <a:r>
              <a:rPr lang="en-US" altLang="zh-CN" dirty="0"/>
              <a:t>(omitted)</a:t>
            </a:r>
            <a:endParaRPr lang="en-SE" dirty="0"/>
          </a:p>
        </p:txBody>
      </p:sp>
    </p:spTree>
    <p:extLst>
      <p:ext uri="{BB962C8B-B14F-4D97-AF65-F5344CB8AC3E}">
        <p14:creationId xmlns:p14="http://schemas.microsoft.com/office/powerpoint/2010/main" val="31472479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3139-703A-9134-6082-D1F7620DD66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5E747451-D95E-F00B-CE40-E844B850D48F}"/>
              </a:ext>
            </a:extLst>
          </p:cNvPr>
          <p:cNvSpPr>
            <a:spLocks noGrp="1"/>
          </p:cNvSpPr>
          <p:nvPr>
            <p:ph idx="1"/>
          </p:nvPr>
        </p:nvSpPr>
        <p:spPr/>
        <p:txBody>
          <a:bodyPr>
            <a:normAutofit/>
          </a:bodyPr>
          <a:lstStyle/>
          <a:p>
            <a:r>
              <a:rPr lang="en-GB" dirty="0"/>
              <a:t>Which of the following algorithm can be used to efficiently calculate single source shortest paths in a Directed Acyclic Graph?</a:t>
            </a:r>
          </a:p>
          <a:p>
            <a:pPr lvl="1"/>
            <a:r>
              <a:rPr lang="en-GB" dirty="0"/>
              <a:t>Dijkstra</a:t>
            </a:r>
          </a:p>
          <a:p>
            <a:pPr lvl="1"/>
            <a:r>
              <a:rPr lang="en-GB" dirty="0"/>
              <a:t>Bellman-Ford</a:t>
            </a:r>
          </a:p>
          <a:p>
            <a:pPr lvl="1"/>
            <a:r>
              <a:rPr lang="en-GB" dirty="0"/>
              <a:t>Topological Sort</a:t>
            </a:r>
          </a:p>
          <a:p>
            <a:pPr lvl="1"/>
            <a:r>
              <a:rPr lang="en-GB" dirty="0"/>
              <a:t>Strongly Connected Component</a:t>
            </a:r>
          </a:p>
          <a:p>
            <a:r>
              <a:rPr lang="en-GB" dirty="0"/>
              <a:t>ANS: Topological Sort</a:t>
            </a:r>
          </a:p>
          <a:p>
            <a:r>
              <a:rPr lang="en-GB" dirty="0"/>
              <a:t>Using Topological Sort, we can find single source shortest paths in O(V+E) time which is the most efficient algorithm</a:t>
            </a:r>
            <a:endParaRPr lang="en-SE" dirty="0"/>
          </a:p>
        </p:txBody>
      </p:sp>
    </p:spTree>
    <p:extLst>
      <p:ext uri="{BB962C8B-B14F-4D97-AF65-F5344CB8AC3E}">
        <p14:creationId xmlns:p14="http://schemas.microsoft.com/office/powerpoint/2010/main" val="1112395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4DEC-57E6-E463-DD2A-7181E9CC0966}"/>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4C2E6B6D-425E-AC35-B4F9-487C57506C66}"/>
              </a:ext>
            </a:extLst>
          </p:cNvPr>
          <p:cNvSpPr>
            <a:spLocks noGrp="1"/>
          </p:cNvSpPr>
          <p:nvPr>
            <p:ph idx="1"/>
          </p:nvPr>
        </p:nvSpPr>
        <p:spPr/>
        <p:txBody>
          <a:bodyPr/>
          <a:lstStyle/>
          <a:p>
            <a:r>
              <a:rPr lang="en-GB" dirty="0"/>
              <a:t>Given a graph where all edges have positive weights, the shortest paths produced by </a:t>
            </a:r>
            <a:r>
              <a:rPr lang="en-GB" dirty="0" err="1"/>
              <a:t>Dijsktra</a:t>
            </a:r>
            <a:r>
              <a:rPr lang="en-GB" dirty="0"/>
              <a:t> and Bellman Ford algorithm may be different but path weight would always be same.</a:t>
            </a:r>
          </a:p>
          <a:p>
            <a:r>
              <a:rPr lang="en-GB" dirty="0"/>
              <a:t>ANS: True</a:t>
            </a:r>
          </a:p>
          <a:p>
            <a:r>
              <a:rPr lang="en-GB" dirty="0"/>
              <a:t>Dijkstra and Bellman-Ford both work fine for a graph with all positive weights, but they are different algorithms and may pick different edges for shortest paths.</a:t>
            </a:r>
            <a:endParaRPr lang="en-SE" dirty="0"/>
          </a:p>
        </p:txBody>
      </p:sp>
    </p:spTree>
    <p:extLst>
      <p:ext uri="{BB962C8B-B14F-4D97-AF65-F5344CB8AC3E}">
        <p14:creationId xmlns:p14="http://schemas.microsoft.com/office/powerpoint/2010/main" val="35876396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320AB-9F88-EE1F-0F5A-91143F276ED3}"/>
              </a:ext>
            </a:extLst>
          </p:cNvPr>
          <p:cNvSpPr>
            <a:spLocks noGrp="1"/>
          </p:cNvSpPr>
          <p:nvPr>
            <p:ph type="title"/>
          </p:nvPr>
        </p:nvSpPr>
        <p:spPr/>
        <p:txBody>
          <a:bodyPr/>
          <a:lstStyle/>
          <a:p>
            <a:r>
              <a:rPr lang="en-GB" dirty="0"/>
              <a:t>Floyd </a:t>
            </a:r>
            <a:r>
              <a:rPr lang="en-GB" dirty="0" err="1"/>
              <a:t>Warshall</a:t>
            </a:r>
            <a:r>
              <a:rPr lang="en-GB" dirty="0"/>
              <a:t> Algorithm </a:t>
            </a:r>
            <a:endParaRPr lang="en-SE" dirty="0"/>
          </a:p>
        </p:txBody>
      </p:sp>
      <p:sp>
        <p:nvSpPr>
          <p:cNvPr id="3" name="Content Placeholder 2">
            <a:extLst>
              <a:ext uri="{FF2B5EF4-FFF2-40B4-BE49-F238E27FC236}">
                <a16:creationId xmlns:a16="http://schemas.microsoft.com/office/drawing/2014/main" id="{31FEBDA6-B34A-1C5B-3387-5742DBBD06C5}"/>
              </a:ext>
            </a:extLst>
          </p:cNvPr>
          <p:cNvSpPr>
            <a:spLocks noGrp="1"/>
          </p:cNvSpPr>
          <p:nvPr>
            <p:ph idx="1"/>
          </p:nvPr>
        </p:nvSpPr>
        <p:spPr>
          <a:xfrm>
            <a:off x="457200" y="1219200"/>
            <a:ext cx="8229600" cy="5442857"/>
          </a:xfrm>
        </p:spPr>
        <p:txBody>
          <a:bodyPr>
            <a:normAutofit fontScale="92500" lnSpcReduction="20000"/>
          </a:bodyPr>
          <a:lstStyle/>
          <a:p>
            <a:r>
              <a:rPr lang="en-GB" dirty="0"/>
              <a:t>The Floyd </a:t>
            </a:r>
            <a:r>
              <a:rPr lang="en-GB" dirty="0" err="1"/>
              <a:t>Warshall</a:t>
            </a:r>
            <a:r>
              <a:rPr lang="en-GB" dirty="0"/>
              <a:t> Algorithm is an all pair shortest path algorithm unlike Dijkstra and Bellman Ford which are single source shortest path algorithms. </a:t>
            </a:r>
          </a:p>
          <a:p>
            <a:r>
              <a:rPr lang="en-GB" dirty="0"/>
              <a:t>It works for both the directed and undirected weighted graphs. But, it does not work for the graphs with negative cycles</a:t>
            </a:r>
          </a:p>
          <a:p>
            <a:r>
              <a:rPr lang="en-GB" dirty="0"/>
              <a:t>It follows Dynamic Programming approach to check every possible path going via every possible node in order to calculate shortest distance between every pair of nodes.</a:t>
            </a:r>
          </a:p>
          <a:p>
            <a:pPr algn="l" rtl="0" fontAlgn="base"/>
            <a:r>
              <a:rPr lang="en-GB" b="0" i="1" dirty="0">
                <a:solidFill>
                  <a:srgbClr val="273239"/>
                </a:solidFill>
                <a:effectLst/>
                <a:latin typeface="Nunito" pitchFamily="2" charset="0"/>
              </a:rPr>
              <a:t>For k = 0 to n – 1 </a:t>
            </a:r>
            <a:br>
              <a:rPr lang="en-GB" b="0" i="1" dirty="0">
                <a:solidFill>
                  <a:srgbClr val="273239"/>
                </a:solidFill>
                <a:effectLst/>
                <a:latin typeface="Nunito" pitchFamily="2" charset="0"/>
              </a:rPr>
            </a:br>
            <a:r>
              <a:rPr lang="en-GB" b="0" i="1" dirty="0">
                <a:solidFill>
                  <a:srgbClr val="273239"/>
                </a:solidFill>
                <a:effectLst/>
                <a:latin typeface="Nunito" pitchFamily="2" charset="0"/>
              </a:rPr>
              <a:t>		For </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 0 to n – 1 </a:t>
            </a:r>
            <a:br>
              <a:rPr lang="en-GB" b="0" i="1" dirty="0">
                <a:solidFill>
                  <a:srgbClr val="273239"/>
                </a:solidFill>
                <a:effectLst/>
                <a:latin typeface="Nunito" pitchFamily="2" charset="0"/>
              </a:rPr>
            </a:br>
            <a:r>
              <a:rPr lang="en-GB" b="0" i="1" dirty="0">
                <a:solidFill>
                  <a:srgbClr val="273239"/>
                </a:solidFill>
                <a:effectLst/>
                <a:latin typeface="Nunito" pitchFamily="2" charset="0"/>
              </a:rPr>
              <a:t>			For j = 0 to n – 1 </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j] = min(Distance[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k] + Distance[k, j])</a:t>
            </a:r>
          </a:p>
          <a:p>
            <a:pPr algn="l" rtl="0" fontAlgn="base"/>
            <a:r>
              <a:rPr lang="en-GB" b="0" i="1" dirty="0">
                <a:solidFill>
                  <a:srgbClr val="273239"/>
                </a:solidFill>
                <a:effectLst/>
                <a:latin typeface="Nunito" pitchFamily="2" charset="0"/>
              </a:rPr>
              <a:t>where </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 source Node, j = Destination Node, k = Intermediate Node</a:t>
            </a:r>
          </a:p>
          <a:p>
            <a:pPr algn="l" rtl="0" fontAlgn="base"/>
            <a:r>
              <a:rPr lang="en-GB" dirty="0"/>
              <a:t>Time Complexity: O(V3), where V is the number of vertices in the graph and we run three nested loops each of size V</a:t>
            </a:r>
          </a:p>
          <a:p>
            <a:endParaRPr lang="en-SE" dirty="0"/>
          </a:p>
        </p:txBody>
      </p:sp>
    </p:spTree>
    <p:extLst>
      <p:ext uri="{BB962C8B-B14F-4D97-AF65-F5344CB8AC3E}">
        <p14:creationId xmlns:p14="http://schemas.microsoft.com/office/powerpoint/2010/main" val="35970823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B18DC-CA0A-D6E3-F041-DC707ADACFAE}"/>
              </a:ext>
            </a:extLst>
          </p:cNvPr>
          <p:cNvSpPr>
            <a:spLocks noGrp="1"/>
          </p:cNvSpPr>
          <p:nvPr>
            <p:ph type="title"/>
          </p:nvPr>
        </p:nvSpPr>
        <p:spPr/>
        <p:txBody>
          <a:bodyPr>
            <a:normAutofit fontScale="90000"/>
          </a:bodyPr>
          <a:lstStyle/>
          <a:p>
            <a:r>
              <a:rPr lang="en-GB" dirty="0"/>
              <a:t>Floyd </a:t>
            </a:r>
            <a:r>
              <a:rPr lang="en-GB" dirty="0" err="1"/>
              <a:t>Warshall</a:t>
            </a:r>
            <a:r>
              <a:rPr lang="en-GB" dirty="0"/>
              <a:t> Algorithm is Dynamic Programming </a:t>
            </a:r>
            <a:endParaRPr lang="en-SE" dirty="0"/>
          </a:p>
        </p:txBody>
      </p:sp>
      <p:sp>
        <p:nvSpPr>
          <p:cNvPr id="3" name="Content Placeholder 2">
            <a:extLst>
              <a:ext uri="{FF2B5EF4-FFF2-40B4-BE49-F238E27FC236}">
                <a16:creationId xmlns:a16="http://schemas.microsoft.com/office/drawing/2014/main" id="{FFBD784B-C24C-BC28-099E-5A3DA91AAB02}"/>
              </a:ext>
            </a:extLst>
          </p:cNvPr>
          <p:cNvSpPr>
            <a:spLocks noGrp="1"/>
          </p:cNvSpPr>
          <p:nvPr>
            <p:ph idx="1"/>
          </p:nvPr>
        </p:nvSpPr>
        <p:spPr>
          <a:xfrm>
            <a:off x="457200" y="1420133"/>
            <a:ext cx="8229600" cy="2564038"/>
          </a:xfrm>
        </p:spPr>
        <p:txBody>
          <a:bodyPr>
            <a:normAutofit fontScale="77500" lnSpcReduction="20000"/>
          </a:bodyPr>
          <a:lstStyle/>
          <a:p>
            <a:r>
              <a:rPr lang="en-GB" dirty="0"/>
              <a:t>Floyd </a:t>
            </a:r>
            <a:r>
              <a:rPr lang="en-GB" dirty="0" err="1"/>
              <a:t>Warshall</a:t>
            </a:r>
            <a:r>
              <a:rPr lang="en-GB" dirty="0"/>
              <a:t> Algorithm is a Dynamic Programming based algorithm. It finds all pairs shortest paths using following recursive nature of problem. For every pair (</a:t>
            </a:r>
            <a:r>
              <a:rPr lang="en-GB" dirty="0" err="1"/>
              <a:t>i</a:t>
            </a:r>
            <a:r>
              <a:rPr lang="en-GB" dirty="0"/>
              <a:t>, j) of source and destination vertices respectively, there are two possible cases. 1) k is not an intermediate vertex in shortest path from </a:t>
            </a:r>
            <a:r>
              <a:rPr lang="en-GB" dirty="0" err="1"/>
              <a:t>i</a:t>
            </a:r>
            <a:r>
              <a:rPr lang="en-GB" dirty="0"/>
              <a:t> to j. We keep the value of </a:t>
            </a:r>
            <a:r>
              <a:rPr lang="en-GB" dirty="0" err="1"/>
              <a:t>dist</a:t>
            </a:r>
            <a:r>
              <a:rPr lang="en-GB" dirty="0"/>
              <a:t>[</a:t>
            </a:r>
            <a:r>
              <a:rPr lang="en-GB" dirty="0" err="1"/>
              <a:t>i</a:t>
            </a:r>
            <a:r>
              <a:rPr lang="en-GB" dirty="0"/>
              <a:t>][j] as it is. 2) k is an intermediate vertex in shortest path from </a:t>
            </a:r>
            <a:r>
              <a:rPr lang="en-GB" dirty="0" err="1"/>
              <a:t>i</a:t>
            </a:r>
            <a:r>
              <a:rPr lang="en-GB" dirty="0"/>
              <a:t> to j. We update the value of </a:t>
            </a:r>
            <a:r>
              <a:rPr lang="en-GB" dirty="0" err="1"/>
              <a:t>dist</a:t>
            </a:r>
            <a:r>
              <a:rPr lang="en-GB" dirty="0"/>
              <a:t>[</a:t>
            </a:r>
            <a:r>
              <a:rPr lang="en-GB" dirty="0" err="1"/>
              <a:t>i</a:t>
            </a:r>
            <a:r>
              <a:rPr lang="en-GB" dirty="0"/>
              <a:t>][j] as </a:t>
            </a:r>
            <a:r>
              <a:rPr lang="en-GB" dirty="0" err="1"/>
              <a:t>dist</a:t>
            </a:r>
            <a:r>
              <a:rPr lang="en-GB" dirty="0"/>
              <a:t>[</a:t>
            </a:r>
            <a:r>
              <a:rPr lang="en-GB" dirty="0" err="1"/>
              <a:t>i</a:t>
            </a:r>
            <a:r>
              <a:rPr lang="en-GB" dirty="0"/>
              <a:t>][k] + </a:t>
            </a:r>
            <a:r>
              <a:rPr lang="en-GB" dirty="0" err="1"/>
              <a:t>dist</a:t>
            </a:r>
            <a:r>
              <a:rPr lang="en-GB" dirty="0"/>
              <a:t>[k][j]. The following figure is taken from the </a:t>
            </a:r>
            <a:r>
              <a:rPr lang="en-GB" dirty="0" err="1"/>
              <a:t>Cormen</a:t>
            </a:r>
            <a:r>
              <a:rPr lang="en-GB" dirty="0"/>
              <a:t> book. It shows the above optimal substructure property in the all-pairs shortest path problem.</a:t>
            </a:r>
          </a:p>
          <a:p>
            <a:r>
              <a:rPr lang="en-GB" dirty="0"/>
              <a:t>Since there are overlapping subproblems in recursion, it uses dynamic programming</a:t>
            </a:r>
            <a:endParaRPr lang="en-SE" dirty="0"/>
          </a:p>
        </p:txBody>
      </p:sp>
      <p:pic>
        <p:nvPicPr>
          <p:cNvPr id="4" name="Picture 3">
            <a:extLst>
              <a:ext uri="{FF2B5EF4-FFF2-40B4-BE49-F238E27FC236}">
                <a16:creationId xmlns:a16="http://schemas.microsoft.com/office/drawing/2014/main" id="{CF86743D-CD45-0715-CCB8-12BB3C8E8A3A}"/>
              </a:ext>
            </a:extLst>
          </p:cNvPr>
          <p:cNvPicPr>
            <a:picLocks noChangeAspect="1"/>
          </p:cNvPicPr>
          <p:nvPr/>
        </p:nvPicPr>
        <p:blipFill>
          <a:blip r:embed="rId2"/>
          <a:stretch>
            <a:fillRect/>
          </a:stretch>
        </p:blipFill>
        <p:spPr>
          <a:xfrm>
            <a:off x="1948542" y="3864429"/>
            <a:ext cx="5442856" cy="2993571"/>
          </a:xfrm>
          <a:prstGeom prst="rect">
            <a:avLst/>
          </a:prstGeom>
        </p:spPr>
      </p:pic>
    </p:spTree>
    <p:extLst>
      <p:ext uri="{BB962C8B-B14F-4D97-AF65-F5344CB8AC3E}">
        <p14:creationId xmlns:p14="http://schemas.microsoft.com/office/powerpoint/2010/main" val="2033725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E54C-DA8B-B67D-A6BF-75464C88FEB4}"/>
              </a:ext>
            </a:extLst>
          </p:cNvPr>
          <p:cNvSpPr>
            <a:spLocks noGrp="1"/>
          </p:cNvSpPr>
          <p:nvPr>
            <p:ph type="title"/>
          </p:nvPr>
        </p:nvSpPr>
        <p:spPr/>
        <p:txBody>
          <a:bodyPr/>
          <a:lstStyle/>
          <a:p>
            <a:r>
              <a:rPr lang="en-GB" dirty="0"/>
              <a:t>Floyd </a:t>
            </a:r>
            <a:r>
              <a:rPr lang="en-GB" dirty="0" err="1"/>
              <a:t>Warshall</a:t>
            </a:r>
            <a:r>
              <a:rPr lang="en-GB" dirty="0"/>
              <a:t> Algorithm Example</a:t>
            </a:r>
            <a:endParaRPr lang="en-SE" dirty="0"/>
          </a:p>
        </p:txBody>
      </p:sp>
      <p:sp>
        <p:nvSpPr>
          <p:cNvPr id="3" name="Content Placeholder 2">
            <a:extLst>
              <a:ext uri="{FF2B5EF4-FFF2-40B4-BE49-F238E27FC236}">
                <a16:creationId xmlns:a16="http://schemas.microsoft.com/office/drawing/2014/main" id="{1393817F-37BA-5EE3-C0C9-6ABDFB77D559}"/>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6E6B6C8-4107-C022-A33C-7BD7A85BC739}"/>
              </a:ext>
            </a:extLst>
          </p:cNvPr>
          <p:cNvPicPr>
            <a:picLocks noChangeAspect="1"/>
          </p:cNvPicPr>
          <p:nvPr/>
        </p:nvPicPr>
        <p:blipFill>
          <a:blip r:embed="rId2"/>
          <a:stretch>
            <a:fillRect/>
          </a:stretch>
        </p:blipFill>
        <p:spPr>
          <a:xfrm>
            <a:off x="1778631" y="1600200"/>
            <a:ext cx="5586737" cy="5094514"/>
          </a:xfrm>
          <a:prstGeom prst="rect">
            <a:avLst/>
          </a:prstGeom>
        </p:spPr>
      </p:pic>
    </p:spTree>
    <p:extLst>
      <p:ext uri="{BB962C8B-B14F-4D97-AF65-F5344CB8AC3E}">
        <p14:creationId xmlns:p14="http://schemas.microsoft.com/office/powerpoint/2010/main" val="1091798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B5BB9-EB53-0ED4-9FC7-71E1AF59E89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D16387D2-C41E-37C5-CA9F-B8CECE06169B}"/>
              </a:ext>
            </a:extLst>
          </p:cNvPr>
          <p:cNvSpPr>
            <a:spLocks noGrp="1"/>
          </p:cNvSpPr>
          <p:nvPr>
            <p:ph idx="1"/>
          </p:nvPr>
        </p:nvSpPr>
        <p:spPr>
          <a:xfrm>
            <a:off x="457200" y="109537"/>
            <a:ext cx="8229600" cy="1632857"/>
          </a:xfrm>
        </p:spPr>
        <p:txBody>
          <a:bodyPr/>
          <a:lstStyle/>
          <a:p>
            <a:r>
              <a:rPr lang="en-GB" b="1" i="1" u="sng" dirty="0">
                <a:solidFill>
                  <a:srgbClr val="273239"/>
                </a:solidFill>
                <a:effectLst/>
                <a:latin typeface="Nunito" pitchFamily="2" charset="0"/>
              </a:rPr>
              <a:t>Step 1</a:t>
            </a:r>
            <a:r>
              <a:rPr lang="en-GB" b="1" i="1" dirty="0">
                <a:solidFill>
                  <a:srgbClr val="273239"/>
                </a:solidFill>
                <a:effectLst/>
                <a:latin typeface="Nunito" pitchFamily="2" charset="0"/>
              </a:rPr>
              <a:t>:</a:t>
            </a:r>
            <a:r>
              <a:rPr lang="en-GB" b="0" i="1" dirty="0">
                <a:solidFill>
                  <a:srgbClr val="273239"/>
                </a:solidFill>
                <a:effectLst/>
                <a:latin typeface="Nunito" pitchFamily="2" charset="0"/>
              </a:rPr>
              <a:t> Initialize the Distance[][] matrix using the input graph such that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weight of edge from</a:t>
            </a:r>
            <a:r>
              <a:rPr lang="en-GB" b="1" i="1" dirty="0">
                <a:solidFill>
                  <a:srgbClr val="273239"/>
                </a:solidFill>
                <a:effectLst/>
                <a:latin typeface="Nunito" pitchFamily="2" charset="0"/>
              </a:rPr>
              <a:t> </a:t>
            </a:r>
            <a:r>
              <a:rPr lang="en-GB" b="1" i="1" dirty="0" err="1">
                <a:solidFill>
                  <a:srgbClr val="273239"/>
                </a:solidFill>
                <a:effectLst/>
                <a:latin typeface="Nunito" pitchFamily="2" charset="0"/>
              </a:rPr>
              <a:t>i</a:t>
            </a:r>
            <a:r>
              <a:rPr lang="en-GB" b="1" i="1" dirty="0">
                <a:solidFill>
                  <a:srgbClr val="273239"/>
                </a:solidFill>
                <a:effectLst/>
                <a:latin typeface="Nunito" pitchFamily="2" charset="0"/>
              </a:rPr>
              <a:t> </a:t>
            </a:r>
            <a:r>
              <a:rPr lang="en-GB" b="0" i="1" dirty="0">
                <a:solidFill>
                  <a:srgbClr val="273239"/>
                </a:solidFill>
                <a:effectLst/>
                <a:latin typeface="Nunito" pitchFamily="2" charset="0"/>
              </a:rPr>
              <a:t>to </a:t>
            </a:r>
            <a:r>
              <a:rPr lang="en-GB" b="1" i="1" dirty="0">
                <a:solidFill>
                  <a:srgbClr val="273239"/>
                </a:solidFill>
                <a:effectLst/>
                <a:latin typeface="Nunito" pitchFamily="2" charset="0"/>
              </a:rPr>
              <a:t>j</a:t>
            </a:r>
            <a:r>
              <a:rPr lang="en-GB" b="0" i="1" dirty="0">
                <a:solidFill>
                  <a:srgbClr val="273239"/>
                </a:solidFill>
                <a:effectLst/>
                <a:latin typeface="Nunito" pitchFamily="2" charset="0"/>
              </a:rPr>
              <a:t>, also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Infinity if there is no edge from </a:t>
            </a:r>
            <a:r>
              <a:rPr lang="en-GB" b="1" i="1" dirty="0" err="1">
                <a:solidFill>
                  <a:srgbClr val="273239"/>
                </a:solidFill>
                <a:effectLst/>
                <a:latin typeface="Nunito" pitchFamily="2" charset="0"/>
              </a:rPr>
              <a:t>i</a:t>
            </a:r>
            <a:r>
              <a:rPr lang="en-GB" b="0" i="1" dirty="0">
                <a:solidFill>
                  <a:srgbClr val="273239"/>
                </a:solidFill>
                <a:effectLst/>
                <a:latin typeface="Nunito" pitchFamily="2" charset="0"/>
              </a:rPr>
              <a:t> to </a:t>
            </a:r>
            <a:r>
              <a:rPr lang="en-GB" b="1" i="1" dirty="0">
                <a:solidFill>
                  <a:srgbClr val="273239"/>
                </a:solidFill>
                <a:effectLst/>
                <a:latin typeface="Nunito" pitchFamily="2" charset="0"/>
              </a:rPr>
              <a:t>j.</a:t>
            </a:r>
            <a:endParaRPr lang="en-SE" dirty="0"/>
          </a:p>
        </p:txBody>
      </p:sp>
      <p:pic>
        <p:nvPicPr>
          <p:cNvPr id="4" name="Picture 3">
            <a:extLst>
              <a:ext uri="{FF2B5EF4-FFF2-40B4-BE49-F238E27FC236}">
                <a16:creationId xmlns:a16="http://schemas.microsoft.com/office/drawing/2014/main" id="{4698B389-391E-3333-9DA0-8D3AA782FE8A}"/>
              </a:ext>
            </a:extLst>
          </p:cNvPr>
          <p:cNvPicPr>
            <a:picLocks noChangeAspect="1"/>
          </p:cNvPicPr>
          <p:nvPr/>
        </p:nvPicPr>
        <p:blipFill>
          <a:blip r:embed="rId2"/>
          <a:stretch>
            <a:fillRect/>
          </a:stretch>
        </p:blipFill>
        <p:spPr>
          <a:xfrm>
            <a:off x="594261" y="1582739"/>
            <a:ext cx="7033680" cy="4873625"/>
          </a:xfrm>
          <a:prstGeom prst="rect">
            <a:avLst/>
          </a:prstGeom>
        </p:spPr>
      </p:pic>
      <p:pic>
        <p:nvPicPr>
          <p:cNvPr id="5" name="Picture 4">
            <a:extLst>
              <a:ext uri="{FF2B5EF4-FFF2-40B4-BE49-F238E27FC236}">
                <a16:creationId xmlns:a16="http://schemas.microsoft.com/office/drawing/2014/main" id="{3D80B631-821D-129B-8455-27A3539DBC9E}"/>
              </a:ext>
            </a:extLst>
          </p:cNvPr>
          <p:cNvPicPr>
            <a:picLocks noChangeAspect="1"/>
          </p:cNvPicPr>
          <p:nvPr/>
        </p:nvPicPr>
        <p:blipFill>
          <a:blip r:embed="rId3"/>
          <a:stretch>
            <a:fillRect/>
          </a:stretch>
        </p:blipFill>
        <p:spPr>
          <a:xfrm>
            <a:off x="6111882" y="4093029"/>
            <a:ext cx="3032118" cy="2764971"/>
          </a:xfrm>
          <a:prstGeom prst="rect">
            <a:avLst/>
          </a:prstGeom>
        </p:spPr>
      </p:pic>
    </p:spTree>
    <p:extLst>
      <p:ext uri="{BB962C8B-B14F-4D97-AF65-F5344CB8AC3E}">
        <p14:creationId xmlns:p14="http://schemas.microsoft.com/office/powerpoint/2010/main" val="2612486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05F02-39E1-6B4D-B362-9AA6601DB2E3}"/>
              </a:ext>
            </a:extLst>
          </p:cNvPr>
          <p:cNvSpPr>
            <a:spLocks noGrp="1"/>
          </p:cNvSpPr>
          <p:nvPr>
            <p:ph type="title"/>
          </p:nvPr>
        </p:nvSpPr>
        <p:spPr/>
        <p:txBody>
          <a:bodyPr/>
          <a:lstStyle/>
          <a:p>
            <a:r>
              <a:rPr lang="en-US" dirty="0">
                <a:latin typeface="Arial"/>
                <a:cs typeface="Arial"/>
              </a:rPr>
              <a:t>Edge-</a:t>
            </a:r>
            <a:r>
              <a:rPr lang="en-US" altLang="zh-CN" dirty="0">
                <a:latin typeface="Arial"/>
                <a:cs typeface="Arial"/>
              </a:rPr>
              <a:t>W</a:t>
            </a:r>
            <a:r>
              <a:rPr lang="en-US" dirty="0">
                <a:latin typeface="Arial"/>
                <a:cs typeface="Arial"/>
              </a:rPr>
              <a:t>eighted </a:t>
            </a:r>
            <a:r>
              <a:rPr lang="en-US" altLang="zh-CN" spc="57" dirty="0">
                <a:latin typeface="Arial"/>
                <a:cs typeface="Arial"/>
              </a:rPr>
              <a:t>G</a:t>
            </a:r>
            <a:r>
              <a:rPr lang="en-US" spc="57" dirty="0">
                <a:latin typeface="Arial"/>
                <a:cs typeface="Arial"/>
              </a:rPr>
              <a:t>raph</a:t>
            </a:r>
            <a:r>
              <a:rPr lang="en-US" spc="49" dirty="0">
                <a:latin typeface="Arial"/>
                <a:cs typeface="Arial"/>
              </a:rPr>
              <a:t> </a:t>
            </a:r>
            <a:r>
              <a:rPr lang="en-US" spc="-26" dirty="0">
                <a:latin typeface="Arial"/>
                <a:cs typeface="Arial"/>
              </a:rPr>
              <a:t>API</a:t>
            </a:r>
            <a:endParaRPr lang="en-US" dirty="0"/>
          </a:p>
        </p:txBody>
      </p:sp>
      <p:sp>
        <p:nvSpPr>
          <p:cNvPr id="4" name="TextBox 3">
            <a:extLst>
              <a:ext uri="{FF2B5EF4-FFF2-40B4-BE49-F238E27FC236}">
                <a16:creationId xmlns:a16="http://schemas.microsoft.com/office/drawing/2014/main" id="{9716C746-26E5-9149-AC8F-B8969A65BD06}"/>
              </a:ext>
            </a:extLst>
          </p:cNvPr>
          <p:cNvSpPr txBox="1"/>
          <p:nvPr/>
        </p:nvSpPr>
        <p:spPr>
          <a:xfrm>
            <a:off x="566257" y="1381858"/>
            <a:ext cx="8485464" cy="2862322"/>
          </a:xfrm>
          <a:prstGeom prst="rect">
            <a:avLst/>
          </a:prstGeom>
          <a:solidFill>
            <a:schemeClr val="bg1">
              <a:lumMod val="95000"/>
            </a:schemeClr>
          </a:solidFill>
          <a:ln>
            <a:noFill/>
          </a:ln>
        </p:spPr>
        <p:txBody>
          <a:bodyPr wrap="square" rtlCol="0">
            <a:spAutoFit/>
          </a:bodyPr>
          <a:lstStyle/>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public class </a:t>
            </a:r>
            <a:r>
              <a:rPr lang="en-US" sz="1200" dirty="0" err="1">
                <a:solidFill>
                  <a:srgbClr val="FF0000"/>
                </a:solidFill>
                <a:latin typeface="Menlo" panose="020B0609030804020204" pitchFamily="49" charset="0"/>
                <a:ea typeface="Menlo" panose="020B0609030804020204" pitchFamily="49" charset="0"/>
                <a:cs typeface="Menlo" panose="020B0609030804020204" pitchFamily="49" charset="0"/>
              </a:rPr>
              <a:t>EdgeWeightedDigraph</a:t>
            </a:r>
            <a:endParaRPr lang="en-US" sz="1200" dirty="0">
              <a:solidFill>
                <a:srgbClr val="FF0000"/>
              </a:solidFill>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EdgeWeightedDigraph</a:t>
            </a:r>
            <a:r>
              <a:rPr lang="en-US" sz="1200" dirty="0">
                <a:latin typeface="Menlo" panose="020B0609030804020204" pitchFamily="49" charset="0"/>
                <a:ea typeface="Menlo" panose="020B0609030804020204" pitchFamily="49" charset="0"/>
                <a:cs typeface="Menlo" panose="020B0609030804020204" pitchFamily="49" charset="0"/>
              </a:rPr>
              <a:t>(int V)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edge-weighted digraph with V vertices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void </a:t>
            </a:r>
            <a:r>
              <a:rPr lang="en-US" sz="1200" dirty="0" err="1">
                <a:latin typeface="Menlo" panose="020B0609030804020204" pitchFamily="49" charset="0"/>
                <a:ea typeface="Menlo" panose="020B0609030804020204" pitchFamily="49" charset="0"/>
                <a:cs typeface="Menlo" panose="020B0609030804020204" pitchFamily="49" charset="0"/>
              </a:rPr>
              <a:t>addEdge</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DirectedEdge</a:t>
            </a:r>
            <a:r>
              <a:rPr lang="en-US" sz="1200" dirty="0">
                <a:latin typeface="Menlo" panose="020B0609030804020204" pitchFamily="49" charset="0"/>
                <a:ea typeface="Menlo" panose="020B0609030804020204" pitchFamily="49" charset="0"/>
                <a:cs typeface="Menlo" panose="020B0609030804020204" pitchFamily="49" charset="0"/>
              </a:rPr>
              <a:t> e)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add weighted directed edge e</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Iterable</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&lt;</a:t>
            </a:r>
            <a:r>
              <a:rPr lang="en-US" sz="1200" dirty="0" err="1">
                <a:latin typeface="Menlo" panose="020B0609030804020204" pitchFamily="49" charset="0"/>
                <a:ea typeface="Menlo" panose="020B0609030804020204" pitchFamily="49" charset="0"/>
                <a:cs typeface="Menlo" panose="020B0609030804020204" pitchFamily="49" charset="0"/>
              </a:rPr>
              <a:t>DirectedEdge</a:t>
            </a:r>
            <a:r>
              <a:rPr lang="en-US" sz="1200" dirty="0">
                <a:latin typeface="Menlo" panose="020B0609030804020204" pitchFamily="49" charset="0"/>
                <a:ea typeface="Menlo" panose="020B0609030804020204" pitchFamily="49" charset="0"/>
                <a:cs typeface="Menlo" panose="020B0609030804020204" pitchFamily="49" charset="0"/>
              </a:rPr>
              <a:t>&gt; </a:t>
            </a:r>
            <a:r>
              <a:rPr lang="en-US" sz="1200" dirty="0" err="1">
                <a:latin typeface="Menlo" panose="020B0609030804020204" pitchFamily="49" charset="0"/>
                <a:ea typeface="Menlo" panose="020B0609030804020204" pitchFamily="49" charset="0"/>
                <a:cs typeface="Menlo" panose="020B0609030804020204" pitchFamily="49" charset="0"/>
              </a:rPr>
              <a:t>adj</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int</a:t>
            </a:r>
            <a:r>
              <a:rPr lang="en-US" sz="1200" dirty="0">
                <a:latin typeface="Menlo" panose="020B0609030804020204" pitchFamily="49" charset="0"/>
                <a:ea typeface="Menlo" panose="020B0609030804020204" pitchFamily="49" charset="0"/>
                <a:cs typeface="Menlo" panose="020B0609030804020204" pitchFamily="49" charset="0"/>
              </a:rPr>
              <a:t> v)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edges pointing from v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Iterable</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&lt;</a:t>
            </a:r>
            <a:r>
              <a:rPr lang="en-US" sz="1200" dirty="0" err="1">
                <a:latin typeface="Menlo" panose="020B0609030804020204" pitchFamily="49" charset="0"/>
                <a:ea typeface="Menlo" panose="020B0609030804020204" pitchFamily="49" charset="0"/>
                <a:cs typeface="Menlo" panose="020B0609030804020204" pitchFamily="49" charset="0"/>
              </a:rPr>
              <a:t>DirectedEdge</a:t>
            </a:r>
            <a:r>
              <a:rPr lang="en-US" sz="1200" dirty="0">
                <a:latin typeface="Menlo" panose="020B0609030804020204" pitchFamily="49" charset="0"/>
                <a:ea typeface="Menlo" panose="020B0609030804020204" pitchFamily="49" charset="0"/>
                <a:cs typeface="Menlo" panose="020B0609030804020204" pitchFamily="49" charset="0"/>
              </a:rPr>
              <a:t>&gt; edges()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all edges in this graph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int V()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number of vertices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int</a:t>
            </a:r>
            <a:r>
              <a:rPr lang="en-US" sz="1200" dirty="0">
                <a:latin typeface="Menlo" panose="020B0609030804020204" pitchFamily="49" charset="0"/>
                <a:ea typeface="Menlo" panose="020B0609030804020204" pitchFamily="49" charset="0"/>
                <a:cs typeface="Menlo" panose="020B0609030804020204" pitchFamily="49" charset="0"/>
              </a:rPr>
              <a:t> E()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number of edges</a:t>
            </a:r>
            <a:r>
              <a:rPr lang="zh-CN" altLang="en-US" sz="1200" i="1" dirty="0">
                <a:solidFill>
                  <a:srgbClr val="1B8E1D"/>
                </a:solidFill>
                <a:latin typeface="Menlo" panose="020B0609030804020204" pitchFamily="49" charset="0"/>
                <a:cs typeface="Menlo" panose="020B0609030804020204" pitchFamily="49" charset="0"/>
              </a:rPr>
              <a:t>   </a:t>
            </a:r>
            <a:endPar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endParaRPr lang="en-US" altLang="zh-CN" sz="1200" dirty="0">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String </a:t>
            </a:r>
            <a:r>
              <a:rPr lang="en-US" sz="1200" dirty="0" err="1">
                <a:latin typeface="Menlo" panose="020B0609030804020204" pitchFamily="49" charset="0"/>
                <a:ea typeface="Menlo" panose="020B0609030804020204" pitchFamily="49" charset="0"/>
                <a:cs typeface="Menlo" panose="020B0609030804020204" pitchFamily="49" charset="0"/>
              </a:rPr>
              <a:t>toString</a:t>
            </a:r>
            <a:r>
              <a:rPr lang="en-US" sz="1200" dirty="0">
                <a:latin typeface="Menlo" panose="020B0609030804020204" pitchFamily="49" charset="0"/>
                <a:ea typeface="Menlo" panose="020B0609030804020204" pitchFamily="49" charset="0"/>
                <a:cs typeface="Menlo" panose="020B0609030804020204" pitchFamily="49" charset="0"/>
              </a:rPr>
              <a:t>()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string representation</a:t>
            </a:r>
          </a:p>
        </p:txBody>
      </p:sp>
      <p:sp>
        <p:nvSpPr>
          <p:cNvPr id="5" name="object 10">
            <a:extLst>
              <a:ext uri="{FF2B5EF4-FFF2-40B4-BE49-F238E27FC236}">
                <a16:creationId xmlns:a16="http://schemas.microsoft.com/office/drawing/2014/main" id="{A47B7744-2D02-BF4E-AFF9-2D1A7BA89DCE}"/>
              </a:ext>
            </a:extLst>
          </p:cNvPr>
          <p:cNvSpPr/>
          <p:nvPr/>
        </p:nvSpPr>
        <p:spPr>
          <a:xfrm flipV="1">
            <a:off x="566257" y="1668831"/>
            <a:ext cx="832187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209" name="object 3">
            <a:extLst>
              <a:ext uri="{FF2B5EF4-FFF2-40B4-BE49-F238E27FC236}">
                <a16:creationId xmlns:a16="http://schemas.microsoft.com/office/drawing/2014/main" id="{01DF85C7-6121-C745-B267-3DAC78DE13B7}"/>
              </a:ext>
            </a:extLst>
          </p:cNvPr>
          <p:cNvSpPr txBox="1"/>
          <p:nvPr/>
        </p:nvSpPr>
        <p:spPr>
          <a:xfrm>
            <a:off x="2459680" y="4639151"/>
            <a:ext cx="282178" cy="197290"/>
          </a:xfrm>
          <a:prstGeom prst="rect">
            <a:avLst/>
          </a:prstGeom>
        </p:spPr>
        <p:txBody>
          <a:bodyPr vert="horz" wrap="square" lIns="0" tIns="12502" rIns="0" bIns="0" rtlCol="0">
            <a:spAutoFit/>
          </a:bodyPr>
          <a:lstStyle/>
          <a:p>
            <a:pPr marL="8929" algn="ctr">
              <a:spcBef>
                <a:spcPts val="98"/>
              </a:spcBef>
            </a:pPr>
            <a:r>
              <a:rPr sz="1200" kern="0" dirty="0">
                <a:solidFill>
                  <a:srgbClr val="BF311A"/>
                </a:solidFill>
                <a:latin typeface="Arial" panose="020B0604020202020204" pitchFamily="34" charset="0"/>
                <a:cs typeface="Arial" panose="020B0604020202020204" pitchFamily="34" charset="0"/>
              </a:rPr>
              <a:t>adj</a:t>
            </a:r>
            <a:endParaRPr sz="1125" kern="0" dirty="0">
              <a:latin typeface="Arial" panose="020B0604020202020204" pitchFamily="34" charset="0"/>
              <a:cs typeface="Arial" panose="020B0604020202020204" pitchFamily="34" charset="0"/>
            </a:endParaRPr>
          </a:p>
        </p:txBody>
      </p:sp>
      <p:sp>
        <p:nvSpPr>
          <p:cNvPr id="210" name="object 4">
            <a:extLst>
              <a:ext uri="{FF2B5EF4-FFF2-40B4-BE49-F238E27FC236}">
                <a16:creationId xmlns:a16="http://schemas.microsoft.com/office/drawing/2014/main" id="{C0BED6DF-D209-4D41-B45D-1A4E2278090C}"/>
              </a:ext>
            </a:extLst>
          </p:cNvPr>
          <p:cNvSpPr txBox="1"/>
          <p:nvPr/>
        </p:nvSpPr>
        <p:spPr>
          <a:xfrm>
            <a:off x="2314783" y="4849897"/>
            <a:ext cx="106263" cy="1511832"/>
          </a:xfrm>
          <a:prstGeom prst="rect">
            <a:avLst/>
          </a:prstGeom>
        </p:spPr>
        <p:txBody>
          <a:bodyPr vert="horz" wrap="square" lIns="0" tIns="87511" rIns="0" bIns="0" rtlCol="0">
            <a:spAutoFit/>
          </a:bodyPr>
          <a:lstStyle/>
          <a:p>
            <a:pPr marL="8929">
              <a:spcBef>
                <a:spcPts val="689"/>
              </a:spcBef>
            </a:pPr>
            <a:r>
              <a:rPr sz="1125" spc="14" dirty="0">
                <a:solidFill>
                  <a:srgbClr val="BF311A"/>
                </a:solidFill>
                <a:latin typeface="Arial" panose="020B0604020202020204" pitchFamily="34" charset="0"/>
                <a:cs typeface="Arial" panose="020B0604020202020204" pitchFamily="34" charset="0"/>
              </a:rPr>
              <a:t>0</a:t>
            </a:r>
            <a:endParaRPr sz="1125" dirty="0">
              <a:latin typeface="Arial" panose="020B0604020202020204" pitchFamily="34" charset="0"/>
              <a:cs typeface="Arial" panose="020B0604020202020204" pitchFamily="34" charset="0"/>
            </a:endParaRPr>
          </a:p>
          <a:p>
            <a:pPr marL="8929">
              <a:spcBef>
                <a:spcPts val="626"/>
              </a:spcBef>
            </a:pPr>
            <a:r>
              <a:rPr sz="1125" spc="14" dirty="0">
                <a:solidFill>
                  <a:srgbClr val="BF311A"/>
                </a:solidFill>
                <a:latin typeface="Arial" panose="020B0604020202020204" pitchFamily="34" charset="0"/>
                <a:cs typeface="Arial" panose="020B0604020202020204" pitchFamily="34" charset="0"/>
              </a:rPr>
              <a:t>1</a:t>
            </a:r>
            <a:endParaRPr sz="1125" dirty="0">
              <a:latin typeface="Arial" panose="020B0604020202020204" pitchFamily="34" charset="0"/>
              <a:cs typeface="Arial" panose="020B0604020202020204" pitchFamily="34" charset="0"/>
            </a:endParaRPr>
          </a:p>
          <a:p>
            <a:pPr marL="8929">
              <a:spcBef>
                <a:spcPts val="629"/>
              </a:spcBef>
            </a:pPr>
            <a:r>
              <a:rPr sz="1125" spc="14" dirty="0">
                <a:solidFill>
                  <a:srgbClr val="BF311A"/>
                </a:solidFill>
                <a:latin typeface="Arial" panose="020B0604020202020204" pitchFamily="34" charset="0"/>
                <a:cs typeface="Arial" panose="020B0604020202020204" pitchFamily="34" charset="0"/>
              </a:rPr>
              <a:t>2</a:t>
            </a:r>
            <a:endParaRPr sz="1125" dirty="0">
              <a:latin typeface="Arial" panose="020B0604020202020204" pitchFamily="34" charset="0"/>
              <a:cs typeface="Arial" panose="020B0604020202020204" pitchFamily="34" charset="0"/>
            </a:endParaRPr>
          </a:p>
          <a:p>
            <a:pPr marL="8929">
              <a:spcBef>
                <a:spcPts val="626"/>
              </a:spcBef>
            </a:pPr>
            <a:r>
              <a:rPr sz="1125" spc="14" dirty="0">
                <a:solidFill>
                  <a:srgbClr val="BF311A"/>
                </a:solidFill>
                <a:latin typeface="Arial" panose="020B0604020202020204" pitchFamily="34" charset="0"/>
                <a:cs typeface="Arial" panose="020B0604020202020204" pitchFamily="34" charset="0"/>
              </a:rPr>
              <a:t>3</a:t>
            </a:r>
            <a:endParaRPr sz="1125" dirty="0">
              <a:latin typeface="Arial" panose="020B0604020202020204" pitchFamily="34" charset="0"/>
              <a:cs typeface="Arial" panose="020B0604020202020204" pitchFamily="34" charset="0"/>
            </a:endParaRPr>
          </a:p>
          <a:p>
            <a:pPr marL="8929">
              <a:spcBef>
                <a:spcPts val="626"/>
              </a:spcBef>
            </a:pPr>
            <a:r>
              <a:rPr sz="1125" spc="14" dirty="0">
                <a:solidFill>
                  <a:srgbClr val="BF311A"/>
                </a:solidFill>
                <a:latin typeface="Arial" panose="020B0604020202020204" pitchFamily="34" charset="0"/>
                <a:cs typeface="Arial" panose="020B0604020202020204" pitchFamily="34" charset="0"/>
              </a:rPr>
              <a:t>4</a:t>
            </a:r>
            <a:endParaRPr sz="1125" dirty="0">
              <a:latin typeface="Arial" panose="020B0604020202020204" pitchFamily="34" charset="0"/>
              <a:cs typeface="Arial" panose="020B0604020202020204" pitchFamily="34" charset="0"/>
            </a:endParaRPr>
          </a:p>
          <a:p>
            <a:pPr marL="8929">
              <a:spcBef>
                <a:spcPts val="626"/>
              </a:spcBef>
            </a:pPr>
            <a:endParaRPr sz="1125" dirty="0">
              <a:latin typeface="Arial" panose="020B0604020202020204" pitchFamily="34" charset="0"/>
              <a:cs typeface="Arial" panose="020B0604020202020204" pitchFamily="34" charset="0"/>
            </a:endParaRPr>
          </a:p>
        </p:txBody>
      </p:sp>
      <p:sp>
        <p:nvSpPr>
          <p:cNvPr id="211" name="object 8">
            <a:extLst>
              <a:ext uri="{FF2B5EF4-FFF2-40B4-BE49-F238E27FC236}">
                <a16:creationId xmlns:a16="http://schemas.microsoft.com/office/drawing/2014/main" id="{3B6DD902-CFA7-864A-909C-7F4062CD2ACD}"/>
              </a:ext>
            </a:extLst>
          </p:cNvPr>
          <p:cNvSpPr/>
          <p:nvPr/>
        </p:nvSpPr>
        <p:spPr>
          <a:xfrm>
            <a:off x="3712322" y="4432421"/>
            <a:ext cx="178883" cy="85639"/>
          </a:xfrm>
          <a:prstGeom prst="rect">
            <a:avLst/>
          </a:prstGeom>
          <a:blipFill>
            <a:blip r:embed="rId2"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graphicFrame>
        <p:nvGraphicFramePr>
          <p:cNvPr id="212" name="object 30">
            <a:extLst>
              <a:ext uri="{FF2B5EF4-FFF2-40B4-BE49-F238E27FC236}">
                <a16:creationId xmlns:a16="http://schemas.microsoft.com/office/drawing/2014/main" id="{D91629AF-8E7E-CD46-A75B-261D031342A9}"/>
              </a:ext>
            </a:extLst>
          </p:cNvPr>
          <p:cNvGraphicFramePr>
            <a:graphicFrameLocks noGrp="1"/>
          </p:cNvGraphicFramePr>
          <p:nvPr>
            <p:extLst>
              <p:ext uri="{D42A27DB-BD31-4B8C-83A1-F6EECF244321}">
                <p14:modId xmlns:p14="http://schemas.microsoft.com/office/powerpoint/2010/main" val="4232247944"/>
              </p:ext>
            </p:extLst>
          </p:nvPr>
        </p:nvGraphicFramePr>
        <p:xfrm>
          <a:off x="2474573" y="4900920"/>
          <a:ext cx="252710" cy="1254620"/>
        </p:xfrm>
        <a:graphic>
          <a:graphicData uri="http://schemas.openxmlformats.org/drawingml/2006/table">
            <a:tbl>
              <a:tblPr firstRow="1" bandRow="1">
                <a:tableStyleId>{2D5ABB26-0587-4C30-8999-92F81FD0307C}</a:tableStyleId>
              </a:tblPr>
              <a:tblGrid>
                <a:gridCol w="252710">
                  <a:extLst>
                    <a:ext uri="{9D8B030D-6E8A-4147-A177-3AD203B41FA5}">
                      <a16:colId xmlns:a16="http://schemas.microsoft.com/office/drawing/2014/main" val="20000"/>
                    </a:ext>
                  </a:extLst>
                </a:gridCol>
              </a:tblGrid>
              <a:tr h="250924">
                <a:tc>
                  <a:txBody>
                    <a:bodyPr/>
                    <a:lstStyle/>
                    <a:p>
                      <a:pPr>
                        <a:lnSpc>
                          <a:spcPct val="100000"/>
                        </a:lnSpc>
                      </a:pPr>
                      <a:endParaRPr sz="1300">
                        <a:latin typeface="Times New Roman"/>
                        <a:cs typeface="Times New Roman"/>
                      </a:endParaRPr>
                    </a:p>
                  </a:txBody>
                  <a:tcPr marL="0" marR="0" marT="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0"/>
                  </a:ext>
                </a:extLst>
              </a:tr>
              <a:tr h="250924">
                <a:tc>
                  <a:txBody>
                    <a:bodyPr/>
                    <a:lstStyle/>
                    <a:p>
                      <a:pPr>
                        <a:lnSpc>
                          <a:spcPct val="100000"/>
                        </a:lnSpc>
                      </a:pPr>
                      <a:endParaRPr sz="1300">
                        <a:latin typeface="Times New Roman"/>
                        <a:cs typeface="Times New Roman"/>
                      </a:endParaRPr>
                    </a:p>
                  </a:txBody>
                  <a:tcPr marL="0" marR="0" marT="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1"/>
                  </a:ext>
                </a:extLst>
              </a:tr>
              <a:tr h="250924">
                <a:tc>
                  <a:txBody>
                    <a:bodyPr/>
                    <a:lstStyle/>
                    <a:p>
                      <a:pPr>
                        <a:lnSpc>
                          <a:spcPct val="100000"/>
                        </a:lnSpc>
                      </a:pPr>
                      <a:endParaRPr sz="1300">
                        <a:latin typeface="Times New Roman"/>
                        <a:cs typeface="Times New Roman"/>
                      </a:endParaRPr>
                    </a:p>
                  </a:txBody>
                  <a:tcPr marL="0" marR="0" marT="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2"/>
                  </a:ext>
                </a:extLst>
              </a:tr>
              <a:tr h="250924">
                <a:tc>
                  <a:txBody>
                    <a:bodyPr/>
                    <a:lstStyle/>
                    <a:p>
                      <a:pPr>
                        <a:lnSpc>
                          <a:spcPct val="100000"/>
                        </a:lnSpc>
                      </a:pPr>
                      <a:endParaRPr sz="1300">
                        <a:latin typeface="Times New Roman"/>
                        <a:cs typeface="Times New Roman"/>
                      </a:endParaRPr>
                    </a:p>
                  </a:txBody>
                  <a:tcPr marL="0" marR="0" marT="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3"/>
                  </a:ext>
                </a:extLst>
              </a:tr>
              <a:tr h="250924">
                <a:tc>
                  <a:txBody>
                    <a:bodyPr/>
                    <a:lstStyle/>
                    <a:p>
                      <a:pPr>
                        <a:lnSpc>
                          <a:spcPct val="100000"/>
                        </a:lnSpc>
                      </a:pPr>
                      <a:endParaRPr sz="1300" dirty="0">
                        <a:latin typeface="Times New Roman"/>
                        <a:cs typeface="Times New Roman"/>
                      </a:endParaRPr>
                    </a:p>
                  </a:txBody>
                  <a:tcPr marL="0" marR="0" marT="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4"/>
                  </a:ext>
                </a:extLst>
              </a:tr>
            </a:tbl>
          </a:graphicData>
        </a:graphic>
      </p:graphicFrame>
      <p:sp>
        <p:nvSpPr>
          <p:cNvPr id="213" name="object 31">
            <a:extLst>
              <a:ext uri="{FF2B5EF4-FFF2-40B4-BE49-F238E27FC236}">
                <a16:creationId xmlns:a16="http://schemas.microsoft.com/office/drawing/2014/main" id="{727C2676-21A3-B14E-9887-B919CF76F205}"/>
              </a:ext>
            </a:extLst>
          </p:cNvPr>
          <p:cNvSpPr/>
          <p:nvPr/>
        </p:nvSpPr>
        <p:spPr>
          <a:xfrm>
            <a:off x="4957437" y="4498478"/>
            <a:ext cx="83742" cy="50872"/>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4" name="object 32">
            <a:extLst>
              <a:ext uri="{FF2B5EF4-FFF2-40B4-BE49-F238E27FC236}">
                <a16:creationId xmlns:a16="http://schemas.microsoft.com/office/drawing/2014/main" id="{C54A3D89-7CCA-B54D-8127-1C184D66729E}"/>
              </a:ext>
            </a:extLst>
          </p:cNvPr>
          <p:cNvSpPr/>
          <p:nvPr/>
        </p:nvSpPr>
        <p:spPr>
          <a:xfrm>
            <a:off x="4962983" y="4504835"/>
            <a:ext cx="62954" cy="38398"/>
          </a:xfrm>
          <a:custGeom>
            <a:avLst/>
            <a:gdLst/>
            <a:ahLst/>
            <a:cxnLst/>
            <a:rect l="l" t="t" r="r" b="b"/>
            <a:pathLst>
              <a:path w="89534" h="54610">
                <a:moveTo>
                  <a:pt x="888" y="0"/>
                </a:moveTo>
                <a:lnTo>
                  <a:pt x="0" y="596"/>
                </a:lnTo>
                <a:lnTo>
                  <a:pt x="16116" y="27139"/>
                </a:lnTo>
                <a:lnTo>
                  <a:pt x="0" y="53797"/>
                </a:lnTo>
                <a:lnTo>
                  <a:pt x="888" y="54267"/>
                </a:lnTo>
                <a:lnTo>
                  <a:pt x="44119" y="37071"/>
                </a:lnTo>
                <a:lnTo>
                  <a:pt x="89331" y="27139"/>
                </a:lnTo>
                <a:lnTo>
                  <a:pt x="44119" y="17195"/>
                </a:lnTo>
                <a:lnTo>
                  <a:pt x="888" y="0"/>
                </a:lnTo>
                <a:close/>
              </a:path>
            </a:pathLst>
          </a:custGeom>
          <a:solidFill>
            <a:srgbClr val="231F20"/>
          </a:solidFill>
        </p:spPr>
        <p:txBody>
          <a:bodyPr wrap="square" lIns="0" tIns="0" rIns="0" bIns="0" rtlCol="0"/>
          <a:lstStyle/>
          <a:p>
            <a:endParaRPr sz="1266">
              <a:latin typeface="Arial" panose="020B0604020202020204" pitchFamily="34" charset="0"/>
              <a:cs typeface="Arial" panose="020B0604020202020204" pitchFamily="34" charset="0"/>
            </a:endParaRPr>
          </a:p>
        </p:txBody>
      </p:sp>
      <p:graphicFrame>
        <p:nvGraphicFramePr>
          <p:cNvPr id="215" name="object 33">
            <a:extLst>
              <a:ext uri="{FF2B5EF4-FFF2-40B4-BE49-F238E27FC236}">
                <a16:creationId xmlns:a16="http://schemas.microsoft.com/office/drawing/2014/main" id="{F6DB8FEE-306B-3B4F-9078-8A59FA0FC232}"/>
              </a:ext>
            </a:extLst>
          </p:cNvPr>
          <p:cNvGraphicFramePr>
            <a:graphicFrameLocks noGrp="1"/>
          </p:cNvGraphicFramePr>
          <p:nvPr>
            <p:extLst>
              <p:ext uri="{D42A27DB-BD31-4B8C-83A1-F6EECF244321}">
                <p14:modId xmlns:p14="http://schemas.microsoft.com/office/powerpoint/2010/main" val="1260465968"/>
              </p:ext>
            </p:extLst>
          </p:nvPr>
        </p:nvGraphicFramePr>
        <p:xfrm>
          <a:off x="3910237" y="4398404"/>
          <a:ext cx="1059507" cy="267126"/>
        </p:xfrm>
        <a:graphic>
          <a:graphicData uri="http://schemas.openxmlformats.org/drawingml/2006/table">
            <a:tbl>
              <a:tblPr firstRow="1" bandRow="1">
                <a:tableStyleId>{2D5ABB26-0587-4C30-8999-92F81FD0307C}</a:tableStyleId>
              </a:tblPr>
              <a:tblGrid>
                <a:gridCol w="247352">
                  <a:extLst>
                    <a:ext uri="{9D8B030D-6E8A-4147-A177-3AD203B41FA5}">
                      <a16:colId xmlns:a16="http://schemas.microsoft.com/office/drawing/2014/main" val="20000"/>
                    </a:ext>
                  </a:extLst>
                </a:gridCol>
                <a:gridCol w="250924">
                  <a:extLst>
                    <a:ext uri="{9D8B030D-6E8A-4147-A177-3AD203B41FA5}">
                      <a16:colId xmlns:a16="http://schemas.microsoft.com/office/drawing/2014/main" val="20001"/>
                    </a:ext>
                  </a:extLst>
                </a:gridCol>
                <a:gridCol w="381744">
                  <a:extLst>
                    <a:ext uri="{9D8B030D-6E8A-4147-A177-3AD203B41FA5}">
                      <a16:colId xmlns:a16="http://schemas.microsoft.com/office/drawing/2014/main" val="20002"/>
                    </a:ext>
                  </a:extLst>
                </a:gridCol>
                <a:gridCol w="179487">
                  <a:extLst>
                    <a:ext uri="{9D8B030D-6E8A-4147-A177-3AD203B41FA5}">
                      <a16:colId xmlns:a16="http://schemas.microsoft.com/office/drawing/2014/main" val="20003"/>
                    </a:ext>
                  </a:extLst>
                </a:gridCol>
              </a:tblGrid>
              <a:tr h="267126">
                <a:tc>
                  <a:txBody>
                    <a:bodyPr/>
                    <a:lstStyle/>
                    <a:p>
                      <a:pPr marL="116205">
                        <a:lnSpc>
                          <a:spcPct val="100000"/>
                        </a:lnSpc>
                        <a:spcBef>
                          <a:spcPts val="254"/>
                        </a:spcBef>
                      </a:pPr>
                      <a:r>
                        <a:rPr sz="1300" dirty="0">
                          <a:solidFill>
                            <a:srgbClr val="231F20"/>
                          </a:solidFill>
                          <a:latin typeface="DejaVu Sans Mono"/>
                          <a:cs typeface="DejaVu Sans Mono"/>
                        </a:rPr>
                        <a:t>0</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121285">
                        <a:lnSpc>
                          <a:spcPct val="100000"/>
                        </a:lnSpc>
                        <a:spcBef>
                          <a:spcPts val="254"/>
                        </a:spcBef>
                      </a:pPr>
                      <a:r>
                        <a:rPr sz="1300" dirty="0">
                          <a:solidFill>
                            <a:srgbClr val="231F20"/>
                          </a:solidFill>
                          <a:latin typeface="DejaVu Sans Mono"/>
                          <a:cs typeface="DejaVu Sans Mono"/>
                        </a:rPr>
                        <a:t>2</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38100">
                        <a:lnSpc>
                          <a:spcPct val="100000"/>
                        </a:lnSpc>
                        <a:spcBef>
                          <a:spcPts val="254"/>
                        </a:spcBef>
                      </a:pPr>
                      <a:r>
                        <a:rPr sz="1300" spc="-25" dirty="0">
                          <a:solidFill>
                            <a:srgbClr val="231F20"/>
                          </a:solidFill>
                          <a:latin typeface="DejaVu Sans Mono"/>
                          <a:cs typeface="DejaVu Sans Mono"/>
                        </a:rPr>
                        <a:t>.26</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a:lnSpc>
                          <a:spcPct val="100000"/>
                        </a:lnSpc>
                      </a:pPr>
                      <a:r>
                        <a:rPr lang="en-US" sz="1400" baseline="0" dirty="0">
                          <a:latin typeface="Times New Roman"/>
                          <a:cs typeface="Times New Roman"/>
                        </a:rPr>
                        <a:t>→</a:t>
                      </a:r>
                      <a:endParaRPr sz="1400" baseline="0" dirty="0">
                        <a:latin typeface="Times New Roman"/>
                        <a:cs typeface="Times New Roman"/>
                      </a:endParaRPr>
                    </a:p>
                  </a:txBody>
                  <a:tcPr marL="0" marR="0" marT="0" marB="0">
                    <a:lnL w="19050">
                      <a:solidFill>
                        <a:srgbClr val="231F20"/>
                      </a:solidFill>
                      <a:prstDash val="solid"/>
                    </a:lnL>
                    <a:solidFill>
                      <a:srgbClr val="F2F2F2"/>
                    </a:solidFill>
                  </a:tcPr>
                </a:tc>
                <a:extLst>
                  <a:ext uri="{0D108BD9-81ED-4DB2-BD59-A6C34878D82A}">
                    <a16:rowId xmlns:a16="http://schemas.microsoft.com/office/drawing/2014/main" val="10000"/>
                  </a:ext>
                </a:extLst>
              </a:tr>
            </a:tbl>
          </a:graphicData>
        </a:graphic>
      </p:graphicFrame>
      <p:graphicFrame>
        <p:nvGraphicFramePr>
          <p:cNvPr id="216" name="object 34">
            <a:extLst>
              <a:ext uri="{FF2B5EF4-FFF2-40B4-BE49-F238E27FC236}">
                <a16:creationId xmlns:a16="http://schemas.microsoft.com/office/drawing/2014/main" id="{0F881080-8517-3046-A9AF-52ECF3AA5F1E}"/>
              </a:ext>
            </a:extLst>
          </p:cNvPr>
          <p:cNvGraphicFramePr>
            <a:graphicFrameLocks noGrp="1"/>
          </p:cNvGraphicFramePr>
          <p:nvPr>
            <p:extLst>
              <p:ext uri="{D42A27DB-BD31-4B8C-83A1-F6EECF244321}">
                <p14:modId xmlns:p14="http://schemas.microsoft.com/office/powerpoint/2010/main" val="72914955"/>
              </p:ext>
            </p:extLst>
          </p:nvPr>
        </p:nvGraphicFramePr>
        <p:xfrm>
          <a:off x="4980428" y="4393169"/>
          <a:ext cx="880020" cy="250924"/>
        </p:xfrm>
        <a:graphic>
          <a:graphicData uri="http://schemas.openxmlformats.org/drawingml/2006/table">
            <a:tbl>
              <a:tblPr firstRow="1" bandRow="1">
                <a:tableStyleId>{2D5ABB26-0587-4C30-8999-92F81FD0307C}</a:tableStyleId>
              </a:tblPr>
              <a:tblGrid>
                <a:gridCol w="247352">
                  <a:extLst>
                    <a:ext uri="{9D8B030D-6E8A-4147-A177-3AD203B41FA5}">
                      <a16:colId xmlns:a16="http://schemas.microsoft.com/office/drawing/2014/main" val="20000"/>
                    </a:ext>
                  </a:extLst>
                </a:gridCol>
                <a:gridCol w="250924">
                  <a:extLst>
                    <a:ext uri="{9D8B030D-6E8A-4147-A177-3AD203B41FA5}">
                      <a16:colId xmlns:a16="http://schemas.microsoft.com/office/drawing/2014/main" val="20001"/>
                    </a:ext>
                  </a:extLst>
                </a:gridCol>
                <a:gridCol w="381744">
                  <a:extLst>
                    <a:ext uri="{9D8B030D-6E8A-4147-A177-3AD203B41FA5}">
                      <a16:colId xmlns:a16="http://schemas.microsoft.com/office/drawing/2014/main" val="20002"/>
                    </a:ext>
                  </a:extLst>
                </a:gridCol>
              </a:tblGrid>
              <a:tr h="250924">
                <a:tc>
                  <a:txBody>
                    <a:bodyPr/>
                    <a:lstStyle/>
                    <a:p>
                      <a:pPr marL="116205">
                        <a:lnSpc>
                          <a:spcPct val="100000"/>
                        </a:lnSpc>
                        <a:spcBef>
                          <a:spcPts val="254"/>
                        </a:spcBef>
                      </a:pPr>
                      <a:r>
                        <a:rPr sz="1300" dirty="0">
                          <a:solidFill>
                            <a:srgbClr val="231F20"/>
                          </a:solidFill>
                          <a:latin typeface="DejaVu Sans Mono"/>
                          <a:cs typeface="DejaVu Sans Mono"/>
                        </a:rPr>
                        <a:t>0</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121285">
                        <a:lnSpc>
                          <a:spcPct val="100000"/>
                        </a:lnSpc>
                        <a:spcBef>
                          <a:spcPts val="254"/>
                        </a:spcBef>
                      </a:pPr>
                      <a:r>
                        <a:rPr lang="en-US" sz="1300" dirty="0">
                          <a:solidFill>
                            <a:srgbClr val="231F20"/>
                          </a:solidFill>
                          <a:latin typeface="DejaVu Sans Mono"/>
                          <a:cs typeface="DejaVu Sans Mono"/>
                        </a:rPr>
                        <a:t>1</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38100">
                        <a:lnSpc>
                          <a:spcPct val="100000"/>
                        </a:lnSpc>
                        <a:spcBef>
                          <a:spcPts val="254"/>
                        </a:spcBef>
                      </a:pPr>
                      <a:r>
                        <a:rPr sz="1300" spc="-25" dirty="0">
                          <a:solidFill>
                            <a:srgbClr val="231F20"/>
                          </a:solidFill>
                          <a:latin typeface="DejaVu Sans Mono"/>
                          <a:cs typeface="DejaVu Sans Mono"/>
                        </a:rPr>
                        <a:t>.38</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0"/>
                  </a:ext>
                </a:extLst>
              </a:tr>
            </a:tbl>
          </a:graphicData>
        </a:graphic>
      </p:graphicFrame>
      <p:sp>
        <p:nvSpPr>
          <p:cNvPr id="217" name="object 45">
            <a:extLst>
              <a:ext uri="{FF2B5EF4-FFF2-40B4-BE49-F238E27FC236}">
                <a16:creationId xmlns:a16="http://schemas.microsoft.com/office/drawing/2014/main" id="{88226FD1-53AC-FA4A-84F9-5146AE97981E}"/>
              </a:ext>
            </a:extLst>
          </p:cNvPr>
          <p:cNvSpPr txBox="1"/>
          <p:nvPr/>
        </p:nvSpPr>
        <p:spPr>
          <a:xfrm>
            <a:off x="5755078" y="5516813"/>
            <a:ext cx="1075134" cy="549880"/>
          </a:xfrm>
          <a:prstGeom prst="rect">
            <a:avLst/>
          </a:prstGeom>
        </p:spPr>
        <p:txBody>
          <a:bodyPr vert="horz" wrap="square" lIns="0" tIns="11162" rIns="0" bIns="0" rtlCol="0">
            <a:spAutoFit/>
          </a:bodyPr>
          <a:lstStyle/>
          <a:p>
            <a:pPr algn="ctr">
              <a:lnSpc>
                <a:spcPts val="1561"/>
              </a:lnSpc>
              <a:spcBef>
                <a:spcPts val="88"/>
              </a:spcBef>
            </a:pPr>
            <a:r>
              <a:rPr sz="1200" dirty="0">
                <a:solidFill>
                  <a:srgbClr val="BF311A"/>
                </a:solidFill>
                <a:latin typeface="Arial" panose="020B0604020202020204" pitchFamily="34" charset="0"/>
                <a:cs typeface="Arial" panose="020B0604020202020204" pitchFamily="34" charset="0"/>
              </a:rPr>
              <a:t>reference to a</a:t>
            </a:r>
          </a:p>
          <a:p>
            <a:pPr algn="ctr">
              <a:lnSpc>
                <a:spcPts val="1164"/>
              </a:lnSpc>
            </a:pPr>
            <a:r>
              <a:rPr sz="1200" dirty="0">
                <a:solidFill>
                  <a:srgbClr val="BF311A"/>
                </a:solidFill>
                <a:latin typeface="Arial" panose="020B0604020202020204" pitchFamily="34" charset="0"/>
                <a:cs typeface="Arial" panose="020B0604020202020204" pitchFamily="34" charset="0"/>
              </a:rPr>
              <a:t>DirectedEdge</a:t>
            </a:r>
          </a:p>
          <a:p>
            <a:pPr algn="ctr">
              <a:lnSpc>
                <a:spcPts val="1375"/>
              </a:lnSpc>
            </a:pPr>
            <a:r>
              <a:rPr sz="1200" dirty="0">
                <a:solidFill>
                  <a:srgbClr val="BF311A"/>
                </a:solidFill>
                <a:latin typeface="Arial" panose="020B0604020202020204" pitchFamily="34" charset="0"/>
                <a:cs typeface="Arial" panose="020B0604020202020204" pitchFamily="34" charset="0"/>
              </a:rPr>
              <a:t>object</a:t>
            </a:r>
          </a:p>
        </p:txBody>
      </p:sp>
      <p:sp>
        <p:nvSpPr>
          <p:cNvPr id="218" name="object 52">
            <a:extLst>
              <a:ext uri="{FF2B5EF4-FFF2-40B4-BE49-F238E27FC236}">
                <a16:creationId xmlns:a16="http://schemas.microsoft.com/office/drawing/2014/main" id="{1B09CDA3-014B-3C43-A117-7A558660EEF9}"/>
              </a:ext>
            </a:extLst>
          </p:cNvPr>
          <p:cNvSpPr/>
          <p:nvPr/>
        </p:nvSpPr>
        <p:spPr>
          <a:xfrm>
            <a:off x="3615655" y="4342624"/>
            <a:ext cx="2311905" cy="355848"/>
          </a:xfrm>
          <a:custGeom>
            <a:avLst/>
            <a:gdLst/>
            <a:ahLst/>
            <a:cxnLst/>
            <a:rect l="l" t="t" r="r" b="b"/>
            <a:pathLst>
              <a:path w="3384550" h="506094">
                <a:moveTo>
                  <a:pt x="3384233" y="505816"/>
                </a:moveTo>
                <a:lnTo>
                  <a:pt x="0" y="505816"/>
                </a:lnTo>
                <a:lnTo>
                  <a:pt x="0" y="0"/>
                </a:lnTo>
                <a:lnTo>
                  <a:pt x="3384233" y="0"/>
                </a:lnTo>
                <a:lnTo>
                  <a:pt x="3384233" y="505816"/>
                </a:lnTo>
                <a:close/>
              </a:path>
            </a:pathLst>
          </a:custGeom>
          <a:ln w="14876">
            <a:solidFill>
              <a:srgbClr val="231F2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9" name="object 53">
            <a:extLst>
              <a:ext uri="{FF2B5EF4-FFF2-40B4-BE49-F238E27FC236}">
                <a16:creationId xmlns:a16="http://schemas.microsoft.com/office/drawing/2014/main" id="{8EA364B3-8716-064B-B404-6B01192C5FBD}"/>
              </a:ext>
            </a:extLst>
          </p:cNvPr>
          <p:cNvSpPr/>
          <p:nvPr/>
        </p:nvSpPr>
        <p:spPr>
          <a:xfrm>
            <a:off x="3712322" y="4914151"/>
            <a:ext cx="178883" cy="85639"/>
          </a:xfrm>
          <a:prstGeom prst="rect">
            <a:avLst/>
          </a:prstGeom>
          <a:blipFill>
            <a:blip r:embed="rId2"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graphicFrame>
        <p:nvGraphicFramePr>
          <p:cNvPr id="220" name="object 54">
            <a:extLst>
              <a:ext uri="{FF2B5EF4-FFF2-40B4-BE49-F238E27FC236}">
                <a16:creationId xmlns:a16="http://schemas.microsoft.com/office/drawing/2014/main" id="{C2A18C46-69D6-D54A-A8F7-85EA66868EAF}"/>
              </a:ext>
            </a:extLst>
          </p:cNvPr>
          <p:cNvGraphicFramePr>
            <a:graphicFrameLocks noGrp="1"/>
          </p:cNvGraphicFramePr>
          <p:nvPr>
            <p:extLst>
              <p:ext uri="{D42A27DB-BD31-4B8C-83A1-F6EECF244321}">
                <p14:modId xmlns:p14="http://schemas.microsoft.com/office/powerpoint/2010/main" val="1723234226"/>
              </p:ext>
            </p:extLst>
          </p:nvPr>
        </p:nvGraphicFramePr>
        <p:xfrm>
          <a:off x="3913531" y="4874890"/>
          <a:ext cx="880020" cy="250924"/>
        </p:xfrm>
        <a:graphic>
          <a:graphicData uri="http://schemas.openxmlformats.org/drawingml/2006/table">
            <a:tbl>
              <a:tblPr firstRow="1" bandRow="1">
                <a:tableStyleId>{2D5ABB26-0587-4C30-8999-92F81FD0307C}</a:tableStyleId>
              </a:tblPr>
              <a:tblGrid>
                <a:gridCol w="247352">
                  <a:extLst>
                    <a:ext uri="{9D8B030D-6E8A-4147-A177-3AD203B41FA5}">
                      <a16:colId xmlns:a16="http://schemas.microsoft.com/office/drawing/2014/main" val="20000"/>
                    </a:ext>
                  </a:extLst>
                </a:gridCol>
                <a:gridCol w="250924">
                  <a:extLst>
                    <a:ext uri="{9D8B030D-6E8A-4147-A177-3AD203B41FA5}">
                      <a16:colId xmlns:a16="http://schemas.microsoft.com/office/drawing/2014/main" val="20001"/>
                    </a:ext>
                  </a:extLst>
                </a:gridCol>
                <a:gridCol w="381744">
                  <a:extLst>
                    <a:ext uri="{9D8B030D-6E8A-4147-A177-3AD203B41FA5}">
                      <a16:colId xmlns:a16="http://schemas.microsoft.com/office/drawing/2014/main" val="20002"/>
                    </a:ext>
                  </a:extLst>
                </a:gridCol>
              </a:tblGrid>
              <a:tr h="250924">
                <a:tc>
                  <a:txBody>
                    <a:bodyPr/>
                    <a:lstStyle/>
                    <a:p>
                      <a:pPr marL="116205">
                        <a:lnSpc>
                          <a:spcPct val="100000"/>
                        </a:lnSpc>
                        <a:spcBef>
                          <a:spcPts val="254"/>
                        </a:spcBef>
                      </a:pPr>
                      <a:r>
                        <a:rPr sz="1300" dirty="0">
                          <a:solidFill>
                            <a:srgbClr val="231F20"/>
                          </a:solidFill>
                          <a:latin typeface="DejaVu Sans Mono"/>
                          <a:cs typeface="DejaVu Sans Mono"/>
                        </a:rPr>
                        <a:t>1</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121285">
                        <a:lnSpc>
                          <a:spcPct val="100000"/>
                        </a:lnSpc>
                        <a:spcBef>
                          <a:spcPts val="254"/>
                        </a:spcBef>
                      </a:pPr>
                      <a:r>
                        <a:rPr sz="1300" dirty="0">
                          <a:solidFill>
                            <a:srgbClr val="231F20"/>
                          </a:solidFill>
                          <a:latin typeface="DejaVu Sans Mono"/>
                          <a:cs typeface="DejaVu Sans Mono"/>
                        </a:rPr>
                        <a:t>3</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38100">
                        <a:lnSpc>
                          <a:spcPct val="100000"/>
                        </a:lnSpc>
                        <a:spcBef>
                          <a:spcPts val="254"/>
                        </a:spcBef>
                      </a:pPr>
                      <a:r>
                        <a:rPr sz="1300" spc="-25" dirty="0">
                          <a:solidFill>
                            <a:srgbClr val="231F20"/>
                          </a:solidFill>
                          <a:latin typeface="DejaVu Sans Mono"/>
                          <a:cs typeface="DejaVu Sans Mono"/>
                        </a:rPr>
                        <a:t>.29</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0"/>
                  </a:ext>
                </a:extLst>
              </a:tr>
            </a:tbl>
          </a:graphicData>
        </a:graphic>
      </p:graphicFrame>
      <p:sp>
        <p:nvSpPr>
          <p:cNvPr id="221" name="object 55">
            <a:extLst>
              <a:ext uri="{FF2B5EF4-FFF2-40B4-BE49-F238E27FC236}">
                <a16:creationId xmlns:a16="http://schemas.microsoft.com/office/drawing/2014/main" id="{55A492A3-05B8-974C-A0E6-5FE26593BEC5}"/>
              </a:ext>
            </a:extLst>
          </p:cNvPr>
          <p:cNvSpPr/>
          <p:nvPr/>
        </p:nvSpPr>
        <p:spPr>
          <a:xfrm>
            <a:off x="3615656" y="4824365"/>
            <a:ext cx="1251049" cy="355848"/>
          </a:xfrm>
          <a:custGeom>
            <a:avLst/>
            <a:gdLst/>
            <a:ahLst/>
            <a:cxnLst/>
            <a:rect l="l" t="t" r="r" b="b"/>
            <a:pathLst>
              <a:path w="1779270" h="506095">
                <a:moveTo>
                  <a:pt x="1778823" y="505816"/>
                </a:moveTo>
                <a:lnTo>
                  <a:pt x="0" y="505816"/>
                </a:lnTo>
                <a:lnTo>
                  <a:pt x="0" y="0"/>
                </a:lnTo>
                <a:lnTo>
                  <a:pt x="1778823" y="0"/>
                </a:lnTo>
                <a:lnTo>
                  <a:pt x="1778823" y="505816"/>
                </a:lnTo>
                <a:close/>
              </a:path>
            </a:pathLst>
          </a:custGeom>
          <a:ln w="14876">
            <a:solidFill>
              <a:srgbClr val="231F2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2" name="object 56">
            <a:extLst>
              <a:ext uri="{FF2B5EF4-FFF2-40B4-BE49-F238E27FC236}">
                <a16:creationId xmlns:a16="http://schemas.microsoft.com/office/drawing/2014/main" id="{6A0271D5-935F-C04A-9FEF-DBF58087CC60}"/>
              </a:ext>
            </a:extLst>
          </p:cNvPr>
          <p:cNvSpPr/>
          <p:nvPr/>
        </p:nvSpPr>
        <p:spPr>
          <a:xfrm>
            <a:off x="3712322" y="5395872"/>
            <a:ext cx="178883" cy="85648"/>
          </a:xfrm>
          <a:prstGeom prst="rect">
            <a:avLst/>
          </a:prstGeom>
          <a:blipFill>
            <a:blip r:embed="rId4"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graphicFrame>
        <p:nvGraphicFramePr>
          <p:cNvPr id="223" name="object 57">
            <a:extLst>
              <a:ext uri="{FF2B5EF4-FFF2-40B4-BE49-F238E27FC236}">
                <a16:creationId xmlns:a16="http://schemas.microsoft.com/office/drawing/2014/main" id="{6D4E0A04-D958-F341-861A-92FF427EC3C8}"/>
              </a:ext>
            </a:extLst>
          </p:cNvPr>
          <p:cNvGraphicFramePr>
            <a:graphicFrameLocks noGrp="1"/>
          </p:cNvGraphicFramePr>
          <p:nvPr>
            <p:extLst>
              <p:ext uri="{D42A27DB-BD31-4B8C-83A1-F6EECF244321}">
                <p14:modId xmlns:p14="http://schemas.microsoft.com/office/powerpoint/2010/main" val="2946819189"/>
              </p:ext>
            </p:extLst>
          </p:nvPr>
        </p:nvGraphicFramePr>
        <p:xfrm>
          <a:off x="3915266" y="5356611"/>
          <a:ext cx="880020" cy="250924"/>
        </p:xfrm>
        <a:graphic>
          <a:graphicData uri="http://schemas.openxmlformats.org/drawingml/2006/table">
            <a:tbl>
              <a:tblPr firstRow="1" bandRow="1">
                <a:tableStyleId>{2D5ABB26-0587-4C30-8999-92F81FD0307C}</a:tableStyleId>
              </a:tblPr>
              <a:tblGrid>
                <a:gridCol w="247352">
                  <a:extLst>
                    <a:ext uri="{9D8B030D-6E8A-4147-A177-3AD203B41FA5}">
                      <a16:colId xmlns:a16="http://schemas.microsoft.com/office/drawing/2014/main" val="20000"/>
                    </a:ext>
                  </a:extLst>
                </a:gridCol>
                <a:gridCol w="250924">
                  <a:extLst>
                    <a:ext uri="{9D8B030D-6E8A-4147-A177-3AD203B41FA5}">
                      <a16:colId xmlns:a16="http://schemas.microsoft.com/office/drawing/2014/main" val="20001"/>
                    </a:ext>
                  </a:extLst>
                </a:gridCol>
                <a:gridCol w="381744">
                  <a:extLst>
                    <a:ext uri="{9D8B030D-6E8A-4147-A177-3AD203B41FA5}">
                      <a16:colId xmlns:a16="http://schemas.microsoft.com/office/drawing/2014/main" val="20002"/>
                    </a:ext>
                  </a:extLst>
                </a:gridCol>
              </a:tblGrid>
              <a:tr h="250924">
                <a:tc>
                  <a:txBody>
                    <a:bodyPr/>
                    <a:lstStyle/>
                    <a:p>
                      <a:pPr marL="116205">
                        <a:lnSpc>
                          <a:spcPct val="100000"/>
                        </a:lnSpc>
                        <a:spcBef>
                          <a:spcPts val="254"/>
                        </a:spcBef>
                      </a:pPr>
                      <a:r>
                        <a:rPr sz="1300" dirty="0">
                          <a:solidFill>
                            <a:srgbClr val="231F20"/>
                          </a:solidFill>
                          <a:latin typeface="DejaVu Sans Mono"/>
                          <a:cs typeface="DejaVu Sans Mono"/>
                        </a:rPr>
                        <a:t>2</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121285">
                        <a:lnSpc>
                          <a:spcPct val="100000"/>
                        </a:lnSpc>
                        <a:spcBef>
                          <a:spcPts val="254"/>
                        </a:spcBef>
                      </a:pPr>
                      <a:r>
                        <a:rPr lang="en-US" sz="1300" dirty="0">
                          <a:solidFill>
                            <a:srgbClr val="231F20"/>
                          </a:solidFill>
                          <a:latin typeface="DejaVu Sans Mono"/>
                          <a:cs typeface="DejaVu Sans Mono"/>
                        </a:rPr>
                        <a:t>4</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38100">
                        <a:lnSpc>
                          <a:spcPct val="100000"/>
                        </a:lnSpc>
                        <a:spcBef>
                          <a:spcPts val="254"/>
                        </a:spcBef>
                      </a:pPr>
                      <a:r>
                        <a:rPr sz="1300" spc="-25" dirty="0">
                          <a:solidFill>
                            <a:srgbClr val="231F20"/>
                          </a:solidFill>
                          <a:latin typeface="DejaVu Sans Mono"/>
                          <a:cs typeface="DejaVu Sans Mono"/>
                        </a:rPr>
                        <a:t>.34</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0"/>
                  </a:ext>
                </a:extLst>
              </a:tr>
            </a:tbl>
          </a:graphicData>
        </a:graphic>
      </p:graphicFrame>
      <p:sp>
        <p:nvSpPr>
          <p:cNvPr id="224" name="object 58">
            <a:extLst>
              <a:ext uri="{FF2B5EF4-FFF2-40B4-BE49-F238E27FC236}">
                <a16:creationId xmlns:a16="http://schemas.microsoft.com/office/drawing/2014/main" id="{06DB8D1A-0EB1-5540-9805-1CE6F614E4AE}"/>
              </a:ext>
            </a:extLst>
          </p:cNvPr>
          <p:cNvSpPr/>
          <p:nvPr/>
        </p:nvSpPr>
        <p:spPr>
          <a:xfrm>
            <a:off x="3615656" y="5306086"/>
            <a:ext cx="1251049" cy="355848"/>
          </a:xfrm>
          <a:custGeom>
            <a:avLst/>
            <a:gdLst/>
            <a:ahLst/>
            <a:cxnLst/>
            <a:rect l="l" t="t" r="r" b="b"/>
            <a:pathLst>
              <a:path w="1779270" h="506095">
                <a:moveTo>
                  <a:pt x="1778823" y="505816"/>
                </a:moveTo>
                <a:lnTo>
                  <a:pt x="0" y="505816"/>
                </a:lnTo>
                <a:lnTo>
                  <a:pt x="0" y="0"/>
                </a:lnTo>
                <a:lnTo>
                  <a:pt x="1778823" y="0"/>
                </a:lnTo>
                <a:lnTo>
                  <a:pt x="1778823" y="505816"/>
                </a:lnTo>
                <a:close/>
              </a:path>
            </a:pathLst>
          </a:custGeom>
          <a:ln w="14876">
            <a:solidFill>
              <a:srgbClr val="231F2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5" name="object 59">
            <a:extLst>
              <a:ext uri="{FF2B5EF4-FFF2-40B4-BE49-F238E27FC236}">
                <a16:creationId xmlns:a16="http://schemas.microsoft.com/office/drawing/2014/main" id="{76AF4382-ED72-5B44-85AB-E3D41C2D8E44}"/>
              </a:ext>
            </a:extLst>
          </p:cNvPr>
          <p:cNvSpPr/>
          <p:nvPr/>
        </p:nvSpPr>
        <p:spPr>
          <a:xfrm>
            <a:off x="3712322" y="5877602"/>
            <a:ext cx="178883" cy="85648"/>
          </a:xfrm>
          <a:prstGeom prst="rect">
            <a:avLst/>
          </a:prstGeom>
          <a:blipFill>
            <a:blip r:embed="rId5"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graphicFrame>
        <p:nvGraphicFramePr>
          <p:cNvPr id="226" name="object 60">
            <a:extLst>
              <a:ext uri="{FF2B5EF4-FFF2-40B4-BE49-F238E27FC236}">
                <a16:creationId xmlns:a16="http://schemas.microsoft.com/office/drawing/2014/main" id="{3C9689D4-7FCE-A042-92A2-9842665EE456}"/>
              </a:ext>
            </a:extLst>
          </p:cNvPr>
          <p:cNvGraphicFramePr>
            <a:graphicFrameLocks noGrp="1"/>
          </p:cNvGraphicFramePr>
          <p:nvPr>
            <p:extLst>
              <p:ext uri="{D42A27DB-BD31-4B8C-83A1-F6EECF244321}">
                <p14:modId xmlns:p14="http://schemas.microsoft.com/office/powerpoint/2010/main" val="3752364581"/>
              </p:ext>
            </p:extLst>
          </p:nvPr>
        </p:nvGraphicFramePr>
        <p:xfrm>
          <a:off x="3913531" y="5838352"/>
          <a:ext cx="880020" cy="250924"/>
        </p:xfrm>
        <a:graphic>
          <a:graphicData uri="http://schemas.openxmlformats.org/drawingml/2006/table">
            <a:tbl>
              <a:tblPr firstRow="1" bandRow="1">
                <a:tableStyleId>{2D5ABB26-0587-4C30-8999-92F81FD0307C}</a:tableStyleId>
              </a:tblPr>
              <a:tblGrid>
                <a:gridCol w="247352">
                  <a:extLst>
                    <a:ext uri="{9D8B030D-6E8A-4147-A177-3AD203B41FA5}">
                      <a16:colId xmlns:a16="http://schemas.microsoft.com/office/drawing/2014/main" val="20000"/>
                    </a:ext>
                  </a:extLst>
                </a:gridCol>
                <a:gridCol w="250924">
                  <a:extLst>
                    <a:ext uri="{9D8B030D-6E8A-4147-A177-3AD203B41FA5}">
                      <a16:colId xmlns:a16="http://schemas.microsoft.com/office/drawing/2014/main" val="20001"/>
                    </a:ext>
                  </a:extLst>
                </a:gridCol>
                <a:gridCol w="381744">
                  <a:extLst>
                    <a:ext uri="{9D8B030D-6E8A-4147-A177-3AD203B41FA5}">
                      <a16:colId xmlns:a16="http://schemas.microsoft.com/office/drawing/2014/main" val="20002"/>
                    </a:ext>
                  </a:extLst>
                </a:gridCol>
              </a:tblGrid>
              <a:tr h="250924">
                <a:tc>
                  <a:txBody>
                    <a:bodyPr/>
                    <a:lstStyle/>
                    <a:p>
                      <a:pPr marL="116205">
                        <a:lnSpc>
                          <a:spcPct val="100000"/>
                        </a:lnSpc>
                        <a:spcBef>
                          <a:spcPts val="254"/>
                        </a:spcBef>
                      </a:pPr>
                      <a:r>
                        <a:rPr sz="1300" dirty="0">
                          <a:solidFill>
                            <a:srgbClr val="231F20"/>
                          </a:solidFill>
                          <a:latin typeface="DejaVu Sans Mono"/>
                          <a:cs typeface="DejaVu Sans Mono"/>
                        </a:rPr>
                        <a:t>3</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121285">
                        <a:lnSpc>
                          <a:spcPct val="100000"/>
                        </a:lnSpc>
                        <a:spcBef>
                          <a:spcPts val="254"/>
                        </a:spcBef>
                      </a:pPr>
                      <a:r>
                        <a:rPr lang="en-US" sz="1300" dirty="0">
                          <a:solidFill>
                            <a:srgbClr val="231F20"/>
                          </a:solidFill>
                          <a:latin typeface="DejaVu Sans Mono"/>
                          <a:cs typeface="DejaVu Sans Mono"/>
                        </a:rPr>
                        <a:t>2</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38100">
                        <a:lnSpc>
                          <a:spcPct val="100000"/>
                        </a:lnSpc>
                        <a:spcBef>
                          <a:spcPts val="254"/>
                        </a:spcBef>
                      </a:pPr>
                      <a:r>
                        <a:rPr sz="1300" spc="-25" dirty="0">
                          <a:solidFill>
                            <a:srgbClr val="231F20"/>
                          </a:solidFill>
                          <a:latin typeface="DejaVu Sans Mono"/>
                          <a:cs typeface="DejaVu Sans Mono"/>
                        </a:rPr>
                        <a:t>.52</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0"/>
                  </a:ext>
                </a:extLst>
              </a:tr>
            </a:tbl>
          </a:graphicData>
        </a:graphic>
      </p:graphicFrame>
      <p:sp>
        <p:nvSpPr>
          <p:cNvPr id="227" name="object 61">
            <a:extLst>
              <a:ext uri="{FF2B5EF4-FFF2-40B4-BE49-F238E27FC236}">
                <a16:creationId xmlns:a16="http://schemas.microsoft.com/office/drawing/2014/main" id="{2C9CFD19-3217-2040-9246-40CCC4F0E77A}"/>
              </a:ext>
            </a:extLst>
          </p:cNvPr>
          <p:cNvSpPr/>
          <p:nvPr/>
        </p:nvSpPr>
        <p:spPr>
          <a:xfrm>
            <a:off x="3615656" y="5787808"/>
            <a:ext cx="1251049" cy="355848"/>
          </a:xfrm>
          <a:custGeom>
            <a:avLst/>
            <a:gdLst/>
            <a:ahLst/>
            <a:cxnLst/>
            <a:rect l="l" t="t" r="r" b="b"/>
            <a:pathLst>
              <a:path w="1779270" h="506095">
                <a:moveTo>
                  <a:pt x="1778823" y="505816"/>
                </a:moveTo>
                <a:lnTo>
                  <a:pt x="0" y="505816"/>
                </a:lnTo>
                <a:lnTo>
                  <a:pt x="0" y="0"/>
                </a:lnTo>
                <a:lnTo>
                  <a:pt x="1778823" y="0"/>
                </a:lnTo>
                <a:lnTo>
                  <a:pt x="1778823" y="505816"/>
                </a:lnTo>
                <a:close/>
              </a:path>
            </a:pathLst>
          </a:custGeom>
          <a:ln w="14876">
            <a:solidFill>
              <a:srgbClr val="231F2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8" name="object 62">
            <a:extLst>
              <a:ext uri="{FF2B5EF4-FFF2-40B4-BE49-F238E27FC236}">
                <a16:creationId xmlns:a16="http://schemas.microsoft.com/office/drawing/2014/main" id="{A219CB04-E3A5-3D42-A6D0-42A5542E66EF}"/>
              </a:ext>
            </a:extLst>
          </p:cNvPr>
          <p:cNvSpPr/>
          <p:nvPr/>
        </p:nvSpPr>
        <p:spPr>
          <a:xfrm>
            <a:off x="3712322" y="6359331"/>
            <a:ext cx="178883" cy="85639"/>
          </a:xfrm>
          <a:prstGeom prst="rect">
            <a:avLst/>
          </a:prstGeom>
          <a:blipFill>
            <a:blip r:embed="rId6"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graphicFrame>
        <p:nvGraphicFramePr>
          <p:cNvPr id="229" name="object 66">
            <a:extLst>
              <a:ext uri="{FF2B5EF4-FFF2-40B4-BE49-F238E27FC236}">
                <a16:creationId xmlns:a16="http://schemas.microsoft.com/office/drawing/2014/main" id="{C5C8CD87-6F5D-5547-840E-C75509931C76}"/>
              </a:ext>
            </a:extLst>
          </p:cNvPr>
          <p:cNvGraphicFramePr>
            <a:graphicFrameLocks noGrp="1"/>
          </p:cNvGraphicFramePr>
          <p:nvPr>
            <p:extLst>
              <p:ext uri="{D42A27DB-BD31-4B8C-83A1-F6EECF244321}">
                <p14:modId xmlns:p14="http://schemas.microsoft.com/office/powerpoint/2010/main" val="2936085971"/>
              </p:ext>
            </p:extLst>
          </p:nvPr>
        </p:nvGraphicFramePr>
        <p:xfrm>
          <a:off x="4980428" y="6327897"/>
          <a:ext cx="880020" cy="250924"/>
        </p:xfrm>
        <a:graphic>
          <a:graphicData uri="http://schemas.openxmlformats.org/drawingml/2006/table">
            <a:tbl>
              <a:tblPr firstRow="1" bandRow="1">
                <a:tableStyleId>{2D5ABB26-0587-4C30-8999-92F81FD0307C}</a:tableStyleId>
              </a:tblPr>
              <a:tblGrid>
                <a:gridCol w="247352">
                  <a:extLst>
                    <a:ext uri="{9D8B030D-6E8A-4147-A177-3AD203B41FA5}">
                      <a16:colId xmlns:a16="http://schemas.microsoft.com/office/drawing/2014/main" val="20000"/>
                    </a:ext>
                  </a:extLst>
                </a:gridCol>
                <a:gridCol w="250924">
                  <a:extLst>
                    <a:ext uri="{9D8B030D-6E8A-4147-A177-3AD203B41FA5}">
                      <a16:colId xmlns:a16="http://schemas.microsoft.com/office/drawing/2014/main" val="20001"/>
                    </a:ext>
                  </a:extLst>
                </a:gridCol>
                <a:gridCol w="381744">
                  <a:extLst>
                    <a:ext uri="{9D8B030D-6E8A-4147-A177-3AD203B41FA5}">
                      <a16:colId xmlns:a16="http://schemas.microsoft.com/office/drawing/2014/main" val="20002"/>
                    </a:ext>
                  </a:extLst>
                </a:gridCol>
              </a:tblGrid>
              <a:tr h="250924">
                <a:tc>
                  <a:txBody>
                    <a:bodyPr/>
                    <a:lstStyle/>
                    <a:p>
                      <a:pPr marL="116205">
                        <a:lnSpc>
                          <a:spcPct val="100000"/>
                        </a:lnSpc>
                        <a:spcBef>
                          <a:spcPts val="254"/>
                        </a:spcBef>
                      </a:pPr>
                      <a:r>
                        <a:rPr sz="1300" dirty="0">
                          <a:solidFill>
                            <a:srgbClr val="231F20"/>
                          </a:solidFill>
                          <a:latin typeface="DejaVu Sans Mono"/>
                          <a:cs typeface="DejaVu Sans Mono"/>
                        </a:rPr>
                        <a:t>4</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121285">
                        <a:lnSpc>
                          <a:spcPct val="100000"/>
                        </a:lnSpc>
                        <a:spcBef>
                          <a:spcPts val="254"/>
                        </a:spcBef>
                      </a:pPr>
                      <a:r>
                        <a:rPr lang="en-US" sz="1300" dirty="0">
                          <a:solidFill>
                            <a:srgbClr val="231F20"/>
                          </a:solidFill>
                          <a:latin typeface="DejaVu Sans Mono"/>
                          <a:cs typeface="DejaVu Sans Mono"/>
                        </a:rPr>
                        <a:t>0</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38100">
                        <a:lnSpc>
                          <a:spcPct val="100000"/>
                        </a:lnSpc>
                        <a:spcBef>
                          <a:spcPts val="254"/>
                        </a:spcBef>
                      </a:pPr>
                      <a:r>
                        <a:rPr sz="1300" spc="-25" dirty="0">
                          <a:solidFill>
                            <a:srgbClr val="231F20"/>
                          </a:solidFill>
                          <a:latin typeface="DejaVu Sans Mono"/>
                          <a:cs typeface="DejaVu Sans Mono"/>
                        </a:rPr>
                        <a:t>.35</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0"/>
                  </a:ext>
                </a:extLst>
              </a:tr>
            </a:tbl>
          </a:graphicData>
        </a:graphic>
      </p:graphicFrame>
      <p:sp>
        <p:nvSpPr>
          <p:cNvPr id="230" name="object 67">
            <a:extLst>
              <a:ext uri="{FF2B5EF4-FFF2-40B4-BE49-F238E27FC236}">
                <a16:creationId xmlns:a16="http://schemas.microsoft.com/office/drawing/2014/main" id="{1EFEE6D3-53D9-AB48-B2EC-BD47F1769F7B}"/>
              </a:ext>
            </a:extLst>
          </p:cNvPr>
          <p:cNvSpPr/>
          <p:nvPr/>
        </p:nvSpPr>
        <p:spPr>
          <a:xfrm>
            <a:off x="3615643" y="6269551"/>
            <a:ext cx="2311905" cy="362098"/>
          </a:xfrm>
          <a:custGeom>
            <a:avLst/>
            <a:gdLst/>
            <a:ahLst/>
            <a:cxnLst/>
            <a:rect l="l" t="t" r="r" b="b"/>
            <a:pathLst>
              <a:path w="3387090" h="514985">
                <a:moveTo>
                  <a:pt x="3386939" y="514802"/>
                </a:moveTo>
                <a:lnTo>
                  <a:pt x="0" y="505787"/>
                </a:lnTo>
                <a:lnTo>
                  <a:pt x="0" y="0"/>
                </a:lnTo>
                <a:lnTo>
                  <a:pt x="3386939" y="9015"/>
                </a:lnTo>
                <a:lnTo>
                  <a:pt x="3386939" y="514802"/>
                </a:lnTo>
                <a:close/>
              </a:path>
            </a:pathLst>
          </a:custGeom>
          <a:ln w="14876">
            <a:solidFill>
              <a:srgbClr val="231F2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cxnSp>
        <p:nvCxnSpPr>
          <p:cNvPr id="231" name="Straight Arrow Connector 230">
            <a:extLst>
              <a:ext uri="{FF2B5EF4-FFF2-40B4-BE49-F238E27FC236}">
                <a16:creationId xmlns:a16="http://schemas.microsoft.com/office/drawing/2014/main" id="{773C6F8A-C794-1843-AC26-D86F83171E48}"/>
              </a:ext>
            </a:extLst>
          </p:cNvPr>
          <p:cNvCxnSpPr/>
          <p:nvPr/>
        </p:nvCxnSpPr>
        <p:spPr>
          <a:xfrm flipV="1">
            <a:off x="2727283" y="4543233"/>
            <a:ext cx="888360" cy="45655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32" name="Straight Arrow Connector 231">
            <a:extLst>
              <a:ext uri="{FF2B5EF4-FFF2-40B4-BE49-F238E27FC236}">
                <a16:creationId xmlns:a16="http://schemas.microsoft.com/office/drawing/2014/main" id="{C392A44F-BE5F-6B40-85DF-E641B1288549}"/>
              </a:ext>
            </a:extLst>
          </p:cNvPr>
          <p:cNvCxnSpPr>
            <a:cxnSpLocks/>
          </p:cNvCxnSpPr>
          <p:nvPr/>
        </p:nvCxnSpPr>
        <p:spPr>
          <a:xfrm flipV="1">
            <a:off x="2725846" y="4999616"/>
            <a:ext cx="889797" cy="28194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33" name="Straight Arrow Connector 232">
            <a:extLst>
              <a:ext uri="{FF2B5EF4-FFF2-40B4-BE49-F238E27FC236}">
                <a16:creationId xmlns:a16="http://schemas.microsoft.com/office/drawing/2014/main" id="{49102FE0-1BF2-2E4B-BEDD-B99896DA1896}"/>
              </a:ext>
            </a:extLst>
          </p:cNvPr>
          <p:cNvCxnSpPr>
            <a:cxnSpLocks/>
            <a:stCxn id="212" idx="3"/>
          </p:cNvCxnSpPr>
          <p:nvPr/>
        </p:nvCxnSpPr>
        <p:spPr>
          <a:xfrm flipV="1">
            <a:off x="2727283" y="5528229"/>
            <a:ext cx="888360" cy="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34" name="Straight Arrow Connector 233">
            <a:extLst>
              <a:ext uri="{FF2B5EF4-FFF2-40B4-BE49-F238E27FC236}">
                <a16:creationId xmlns:a16="http://schemas.microsoft.com/office/drawing/2014/main" id="{09AECE0F-A85C-8541-994F-A956F56A4764}"/>
              </a:ext>
            </a:extLst>
          </p:cNvPr>
          <p:cNvCxnSpPr>
            <a:cxnSpLocks/>
          </p:cNvCxnSpPr>
          <p:nvPr/>
        </p:nvCxnSpPr>
        <p:spPr>
          <a:xfrm>
            <a:off x="2718921" y="5785976"/>
            <a:ext cx="896722" cy="20059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A4034F3D-8F2C-1A42-BB9D-96A241B79145}"/>
              </a:ext>
            </a:extLst>
          </p:cNvPr>
          <p:cNvCxnSpPr>
            <a:cxnSpLocks/>
          </p:cNvCxnSpPr>
          <p:nvPr/>
        </p:nvCxnSpPr>
        <p:spPr>
          <a:xfrm>
            <a:off x="2718921" y="6022878"/>
            <a:ext cx="896722" cy="42209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36" name="Straight Arrow Connector 235">
            <a:extLst>
              <a:ext uri="{FF2B5EF4-FFF2-40B4-BE49-F238E27FC236}">
                <a16:creationId xmlns:a16="http://schemas.microsoft.com/office/drawing/2014/main" id="{4DCFC13C-0D9C-4F42-A228-ADBAAB897DA4}"/>
              </a:ext>
            </a:extLst>
          </p:cNvPr>
          <p:cNvCxnSpPr>
            <a:cxnSpLocks/>
          </p:cNvCxnSpPr>
          <p:nvPr/>
        </p:nvCxnSpPr>
        <p:spPr>
          <a:xfrm flipH="1">
            <a:off x="5763427" y="6022878"/>
            <a:ext cx="164133" cy="246673"/>
          </a:xfrm>
          <a:prstGeom prst="straightConnector1">
            <a:avLst/>
          </a:prstGeom>
          <a:ln>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237" name="object 33">
            <a:extLst>
              <a:ext uri="{FF2B5EF4-FFF2-40B4-BE49-F238E27FC236}">
                <a16:creationId xmlns:a16="http://schemas.microsoft.com/office/drawing/2014/main" id="{501892D0-6E5A-C646-A14C-77DE1A379E97}"/>
              </a:ext>
            </a:extLst>
          </p:cNvPr>
          <p:cNvGraphicFramePr>
            <a:graphicFrameLocks noGrp="1"/>
          </p:cNvGraphicFramePr>
          <p:nvPr>
            <p:extLst>
              <p:ext uri="{D42A27DB-BD31-4B8C-83A1-F6EECF244321}">
                <p14:modId xmlns:p14="http://schemas.microsoft.com/office/powerpoint/2010/main" val="2705157337"/>
              </p:ext>
            </p:extLst>
          </p:nvPr>
        </p:nvGraphicFramePr>
        <p:xfrm>
          <a:off x="3920921" y="6311407"/>
          <a:ext cx="1059507" cy="267126"/>
        </p:xfrm>
        <a:graphic>
          <a:graphicData uri="http://schemas.openxmlformats.org/drawingml/2006/table">
            <a:tbl>
              <a:tblPr firstRow="1" bandRow="1">
                <a:tableStyleId>{2D5ABB26-0587-4C30-8999-92F81FD0307C}</a:tableStyleId>
              </a:tblPr>
              <a:tblGrid>
                <a:gridCol w="247352">
                  <a:extLst>
                    <a:ext uri="{9D8B030D-6E8A-4147-A177-3AD203B41FA5}">
                      <a16:colId xmlns:a16="http://schemas.microsoft.com/office/drawing/2014/main" val="20000"/>
                    </a:ext>
                  </a:extLst>
                </a:gridCol>
                <a:gridCol w="250924">
                  <a:extLst>
                    <a:ext uri="{9D8B030D-6E8A-4147-A177-3AD203B41FA5}">
                      <a16:colId xmlns:a16="http://schemas.microsoft.com/office/drawing/2014/main" val="20001"/>
                    </a:ext>
                  </a:extLst>
                </a:gridCol>
                <a:gridCol w="381744">
                  <a:extLst>
                    <a:ext uri="{9D8B030D-6E8A-4147-A177-3AD203B41FA5}">
                      <a16:colId xmlns:a16="http://schemas.microsoft.com/office/drawing/2014/main" val="20002"/>
                    </a:ext>
                  </a:extLst>
                </a:gridCol>
                <a:gridCol w="179487">
                  <a:extLst>
                    <a:ext uri="{9D8B030D-6E8A-4147-A177-3AD203B41FA5}">
                      <a16:colId xmlns:a16="http://schemas.microsoft.com/office/drawing/2014/main" val="20003"/>
                    </a:ext>
                  </a:extLst>
                </a:gridCol>
              </a:tblGrid>
              <a:tr h="267126">
                <a:tc>
                  <a:txBody>
                    <a:bodyPr/>
                    <a:lstStyle/>
                    <a:p>
                      <a:pPr marL="116205">
                        <a:lnSpc>
                          <a:spcPct val="100000"/>
                        </a:lnSpc>
                        <a:spcBef>
                          <a:spcPts val="254"/>
                        </a:spcBef>
                      </a:pPr>
                      <a:r>
                        <a:rPr lang="en-US" sz="1300" dirty="0">
                          <a:solidFill>
                            <a:srgbClr val="231F20"/>
                          </a:solidFill>
                          <a:latin typeface="DejaVu Sans Mono"/>
                          <a:cs typeface="DejaVu Sans Mono"/>
                        </a:rPr>
                        <a:t>4</a:t>
                      </a: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121285">
                        <a:lnSpc>
                          <a:spcPct val="100000"/>
                        </a:lnSpc>
                        <a:spcBef>
                          <a:spcPts val="254"/>
                        </a:spcBef>
                      </a:pPr>
                      <a:r>
                        <a:rPr sz="1300" dirty="0">
                          <a:solidFill>
                            <a:srgbClr val="231F20"/>
                          </a:solidFill>
                          <a:latin typeface="DejaVu Sans Mono"/>
                          <a:cs typeface="DejaVu Sans Mono"/>
                        </a:rPr>
                        <a:t>2</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38100">
                        <a:lnSpc>
                          <a:spcPct val="100000"/>
                        </a:lnSpc>
                        <a:spcBef>
                          <a:spcPts val="254"/>
                        </a:spcBef>
                      </a:pPr>
                      <a:r>
                        <a:rPr sz="1300" spc="-25" dirty="0">
                          <a:solidFill>
                            <a:srgbClr val="231F20"/>
                          </a:solidFill>
                          <a:latin typeface="DejaVu Sans Mono"/>
                          <a:cs typeface="DejaVu Sans Mono"/>
                        </a:rPr>
                        <a:t>.26</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a:lnSpc>
                          <a:spcPct val="100000"/>
                        </a:lnSpc>
                      </a:pPr>
                      <a:r>
                        <a:rPr lang="en-US" sz="1400" baseline="0" dirty="0">
                          <a:latin typeface="Times New Roman"/>
                          <a:cs typeface="Times New Roman"/>
                        </a:rPr>
                        <a:t>→</a:t>
                      </a:r>
                      <a:endParaRPr sz="1400" baseline="0" dirty="0">
                        <a:latin typeface="Times New Roman"/>
                        <a:cs typeface="Times New Roman"/>
                      </a:endParaRPr>
                    </a:p>
                  </a:txBody>
                  <a:tcPr marL="0" marR="0" marT="0" marB="0">
                    <a:lnL w="19050">
                      <a:solidFill>
                        <a:srgbClr val="231F20"/>
                      </a:solidFill>
                      <a:prstDash val="solid"/>
                    </a:lnL>
                    <a:solidFill>
                      <a:srgbClr val="F2F2F2"/>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6511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09"/>
                                        </p:tgtEl>
                                        <p:attrNameLst>
                                          <p:attrName>style.visibility</p:attrName>
                                        </p:attrNameLst>
                                      </p:cBhvr>
                                      <p:to>
                                        <p:strVal val="visible"/>
                                      </p:to>
                                    </p:set>
                                    <p:animEffect transition="in" filter="dissolve">
                                      <p:cBhvr>
                                        <p:cTn id="15" dur="500"/>
                                        <p:tgtEl>
                                          <p:spTgt spid="20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10"/>
                                        </p:tgtEl>
                                        <p:attrNameLst>
                                          <p:attrName>style.visibility</p:attrName>
                                        </p:attrNameLst>
                                      </p:cBhvr>
                                      <p:to>
                                        <p:strVal val="visible"/>
                                      </p:to>
                                    </p:set>
                                    <p:animEffect transition="in" filter="dissolve">
                                      <p:cBhvr>
                                        <p:cTn id="18" dur="500"/>
                                        <p:tgtEl>
                                          <p:spTgt spid="21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11"/>
                                        </p:tgtEl>
                                        <p:attrNameLst>
                                          <p:attrName>style.visibility</p:attrName>
                                        </p:attrNameLst>
                                      </p:cBhvr>
                                      <p:to>
                                        <p:strVal val="visible"/>
                                      </p:to>
                                    </p:set>
                                    <p:animEffect transition="in" filter="dissolve">
                                      <p:cBhvr>
                                        <p:cTn id="21" dur="500"/>
                                        <p:tgtEl>
                                          <p:spTgt spid="211"/>
                                        </p:tgtEl>
                                      </p:cBhvr>
                                    </p:animEffect>
                                  </p:childTnLst>
                                </p:cTn>
                              </p:par>
                              <p:par>
                                <p:cTn id="22" presetID="9" presetClass="entr" presetSubtype="0" fill="hold" nodeType="withEffect">
                                  <p:stCondLst>
                                    <p:cond delay="0"/>
                                  </p:stCondLst>
                                  <p:childTnLst>
                                    <p:set>
                                      <p:cBhvr>
                                        <p:cTn id="23" dur="1" fill="hold">
                                          <p:stCondLst>
                                            <p:cond delay="0"/>
                                          </p:stCondLst>
                                        </p:cTn>
                                        <p:tgtEl>
                                          <p:spTgt spid="212"/>
                                        </p:tgtEl>
                                        <p:attrNameLst>
                                          <p:attrName>style.visibility</p:attrName>
                                        </p:attrNameLst>
                                      </p:cBhvr>
                                      <p:to>
                                        <p:strVal val="visible"/>
                                      </p:to>
                                    </p:set>
                                    <p:animEffect transition="in" filter="dissolve">
                                      <p:cBhvr>
                                        <p:cTn id="24" dur="500"/>
                                        <p:tgtEl>
                                          <p:spTgt spid="212"/>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13"/>
                                        </p:tgtEl>
                                        <p:attrNameLst>
                                          <p:attrName>style.visibility</p:attrName>
                                        </p:attrNameLst>
                                      </p:cBhvr>
                                      <p:to>
                                        <p:strVal val="visible"/>
                                      </p:to>
                                    </p:set>
                                    <p:animEffect transition="in" filter="dissolve">
                                      <p:cBhvr>
                                        <p:cTn id="27" dur="500"/>
                                        <p:tgtEl>
                                          <p:spTgt spid="213"/>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14"/>
                                        </p:tgtEl>
                                        <p:attrNameLst>
                                          <p:attrName>style.visibility</p:attrName>
                                        </p:attrNameLst>
                                      </p:cBhvr>
                                      <p:to>
                                        <p:strVal val="visible"/>
                                      </p:to>
                                    </p:set>
                                    <p:animEffect transition="in" filter="dissolve">
                                      <p:cBhvr>
                                        <p:cTn id="30" dur="500"/>
                                        <p:tgtEl>
                                          <p:spTgt spid="214"/>
                                        </p:tgtEl>
                                      </p:cBhvr>
                                    </p:animEffect>
                                  </p:childTnLst>
                                </p:cTn>
                              </p:par>
                              <p:par>
                                <p:cTn id="31" presetID="9" presetClass="entr" presetSubtype="0" fill="hold" nodeType="withEffect">
                                  <p:stCondLst>
                                    <p:cond delay="0"/>
                                  </p:stCondLst>
                                  <p:childTnLst>
                                    <p:set>
                                      <p:cBhvr>
                                        <p:cTn id="32" dur="1" fill="hold">
                                          <p:stCondLst>
                                            <p:cond delay="0"/>
                                          </p:stCondLst>
                                        </p:cTn>
                                        <p:tgtEl>
                                          <p:spTgt spid="215"/>
                                        </p:tgtEl>
                                        <p:attrNameLst>
                                          <p:attrName>style.visibility</p:attrName>
                                        </p:attrNameLst>
                                      </p:cBhvr>
                                      <p:to>
                                        <p:strVal val="visible"/>
                                      </p:to>
                                    </p:set>
                                    <p:animEffect transition="in" filter="dissolve">
                                      <p:cBhvr>
                                        <p:cTn id="33" dur="500"/>
                                        <p:tgtEl>
                                          <p:spTgt spid="215"/>
                                        </p:tgtEl>
                                      </p:cBhvr>
                                    </p:animEffect>
                                  </p:childTnLst>
                                </p:cTn>
                              </p:par>
                              <p:par>
                                <p:cTn id="34" presetID="9" presetClass="entr" presetSubtype="0" fill="hold" nodeType="withEffect">
                                  <p:stCondLst>
                                    <p:cond delay="0"/>
                                  </p:stCondLst>
                                  <p:childTnLst>
                                    <p:set>
                                      <p:cBhvr>
                                        <p:cTn id="35" dur="1" fill="hold">
                                          <p:stCondLst>
                                            <p:cond delay="0"/>
                                          </p:stCondLst>
                                        </p:cTn>
                                        <p:tgtEl>
                                          <p:spTgt spid="216"/>
                                        </p:tgtEl>
                                        <p:attrNameLst>
                                          <p:attrName>style.visibility</p:attrName>
                                        </p:attrNameLst>
                                      </p:cBhvr>
                                      <p:to>
                                        <p:strVal val="visible"/>
                                      </p:to>
                                    </p:set>
                                    <p:animEffect transition="in" filter="dissolve">
                                      <p:cBhvr>
                                        <p:cTn id="36" dur="500"/>
                                        <p:tgtEl>
                                          <p:spTgt spid="216"/>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17"/>
                                        </p:tgtEl>
                                        <p:attrNameLst>
                                          <p:attrName>style.visibility</p:attrName>
                                        </p:attrNameLst>
                                      </p:cBhvr>
                                      <p:to>
                                        <p:strVal val="visible"/>
                                      </p:to>
                                    </p:set>
                                    <p:animEffect transition="in" filter="dissolve">
                                      <p:cBhvr>
                                        <p:cTn id="39" dur="500"/>
                                        <p:tgtEl>
                                          <p:spTgt spid="217"/>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18"/>
                                        </p:tgtEl>
                                        <p:attrNameLst>
                                          <p:attrName>style.visibility</p:attrName>
                                        </p:attrNameLst>
                                      </p:cBhvr>
                                      <p:to>
                                        <p:strVal val="visible"/>
                                      </p:to>
                                    </p:set>
                                    <p:animEffect transition="in" filter="dissolve">
                                      <p:cBhvr>
                                        <p:cTn id="42" dur="500"/>
                                        <p:tgtEl>
                                          <p:spTgt spid="218"/>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dissolve">
                                      <p:cBhvr>
                                        <p:cTn id="45" dur="500"/>
                                        <p:tgtEl>
                                          <p:spTgt spid="219"/>
                                        </p:tgtEl>
                                      </p:cBhvr>
                                    </p:animEffect>
                                  </p:childTnLst>
                                </p:cTn>
                              </p:par>
                              <p:par>
                                <p:cTn id="46" presetID="9" presetClass="entr" presetSubtype="0" fill="hold" nodeType="withEffect">
                                  <p:stCondLst>
                                    <p:cond delay="0"/>
                                  </p:stCondLst>
                                  <p:childTnLst>
                                    <p:set>
                                      <p:cBhvr>
                                        <p:cTn id="47" dur="1" fill="hold">
                                          <p:stCondLst>
                                            <p:cond delay="0"/>
                                          </p:stCondLst>
                                        </p:cTn>
                                        <p:tgtEl>
                                          <p:spTgt spid="220"/>
                                        </p:tgtEl>
                                        <p:attrNameLst>
                                          <p:attrName>style.visibility</p:attrName>
                                        </p:attrNameLst>
                                      </p:cBhvr>
                                      <p:to>
                                        <p:strVal val="visible"/>
                                      </p:to>
                                    </p:set>
                                    <p:animEffect transition="in" filter="dissolve">
                                      <p:cBhvr>
                                        <p:cTn id="48" dur="500"/>
                                        <p:tgtEl>
                                          <p:spTgt spid="220"/>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21"/>
                                        </p:tgtEl>
                                        <p:attrNameLst>
                                          <p:attrName>style.visibility</p:attrName>
                                        </p:attrNameLst>
                                      </p:cBhvr>
                                      <p:to>
                                        <p:strVal val="visible"/>
                                      </p:to>
                                    </p:set>
                                    <p:animEffect transition="in" filter="dissolve">
                                      <p:cBhvr>
                                        <p:cTn id="51" dur="500"/>
                                        <p:tgtEl>
                                          <p:spTgt spid="221"/>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22"/>
                                        </p:tgtEl>
                                        <p:attrNameLst>
                                          <p:attrName>style.visibility</p:attrName>
                                        </p:attrNameLst>
                                      </p:cBhvr>
                                      <p:to>
                                        <p:strVal val="visible"/>
                                      </p:to>
                                    </p:set>
                                    <p:animEffect transition="in" filter="dissolve">
                                      <p:cBhvr>
                                        <p:cTn id="54" dur="500"/>
                                        <p:tgtEl>
                                          <p:spTgt spid="222"/>
                                        </p:tgtEl>
                                      </p:cBhvr>
                                    </p:animEffect>
                                  </p:childTnLst>
                                </p:cTn>
                              </p:par>
                              <p:par>
                                <p:cTn id="55" presetID="9" presetClass="entr" presetSubtype="0" fill="hold" nodeType="withEffect">
                                  <p:stCondLst>
                                    <p:cond delay="0"/>
                                  </p:stCondLst>
                                  <p:childTnLst>
                                    <p:set>
                                      <p:cBhvr>
                                        <p:cTn id="56" dur="1" fill="hold">
                                          <p:stCondLst>
                                            <p:cond delay="0"/>
                                          </p:stCondLst>
                                        </p:cTn>
                                        <p:tgtEl>
                                          <p:spTgt spid="223"/>
                                        </p:tgtEl>
                                        <p:attrNameLst>
                                          <p:attrName>style.visibility</p:attrName>
                                        </p:attrNameLst>
                                      </p:cBhvr>
                                      <p:to>
                                        <p:strVal val="visible"/>
                                      </p:to>
                                    </p:set>
                                    <p:animEffect transition="in" filter="dissolve">
                                      <p:cBhvr>
                                        <p:cTn id="57" dur="500"/>
                                        <p:tgtEl>
                                          <p:spTgt spid="223"/>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24"/>
                                        </p:tgtEl>
                                        <p:attrNameLst>
                                          <p:attrName>style.visibility</p:attrName>
                                        </p:attrNameLst>
                                      </p:cBhvr>
                                      <p:to>
                                        <p:strVal val="visible"/>
                                      </p:to>
                                    </p:set>
                                    <p:animEffect transition="in" filter="dissolve">
                                      <p:cBhvr>
                                        <p:cTn id="60" dur="500"/>
                                        <p:tgtEl>
                                          <p:spTgt spid="224"/>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5"/>
                                        </p:tgtEl>
                                        <p:attrNameLst>
                                          <p:attrName>style.visibility</p:attrName>
                                        </p:attrNameLst>
                                      </p:cBhvr>
                                      <p:to>
                                        <p:strVal val="visible"/>
                                      </p:to>
                                    </p:set>
                                    <p:animEffect transition="in" filter="dissolve">
                                      <p:cBhvr>
                                        <p:cTn id="63" dur="500"/>
                                        <p:tgtEl>
                                          <p:spTgt spid="225"/>
                                        </p:tgtEl>
                                      </p:cBhvr>
                                    </p:animEffect>
                                  </p:childTnLst>
                                </p:cTn>
                              </p:par>
                              <p:par>
                                <p:cTn id="64" presetID="9" presetClass="entr" presetSubtype="0" fill="hold" nodeType="withEffect">
                                  <p:stCondLst>
                                    <p:cond delay="0"/>
                                  </p:stCondLst>
                                  <p:childTnLst>
                                    <p:set>
                                      <p:cBhvr>
                                        <p:cTn id="65" dur="1" fill="hold">
                                          <p:stCondLst>
                                            <p:cond delay="0"/>
                                          </p:stCondLst>
                                        </p:cTn>
                                        <p:tgtEl>
                                          <p:spTgt spid="226"/>
                                        </p:tgtEl>
                                        <p:attrNameLst>
                                          <p:attrName>style.visibility</p:attrName>
                                        </p:attrNameLst>
                                      </p:cBhvr>
                                      <p:to>
                                        <p:strVal val="visible"/>
                                      </p:to>
                                    </p:set>
                                    <p:animEffect transition="in" filter="dissolve">
                                      <p:cBhvr>
                                        <p:cTn id="66" dur="500"/>
                                        <p:tgtEl>
                                          <p:spTgt spid="226"/>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27"/>
                                        </p:tgtEl>
                                        <p:attrNameLst>
                                          <p:attrName>style.visibility</p:attrName>
                                        </p:attrNameLst>
                                      </p:cBhvr>
                                      <p:to>
                                        <p:strVal val="visible"/>
                                      </p:to>
                                    </p:set>
                                    <p:animEffect transition="in" filter="dissolve">
                                      <p:cBhvr>
                                        <p:cTn id="69" dur="500"/>
                                        <p:tgtEl>
                                          <p:spTgt spid="227"/>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28"/>
                                        </p:tgtEl>
                                        <p:attrNameLst>
                                          <p:attrName>style.visibility</p:attrName>
                                        </p:attrNameLst>
                                      </p:cBhvr>
                                      <p:to>
                                        <p:strVal val="visible"/>
                                      </p:to>
                                    </p:set>
                                    <p:animEffect transition="in" filter="dissolve">
                                      <p:cBhvr>
                                        <p:cTn id="72" dur="500"/>
                                        <p:tgtEl>
                                          <p:spTgt spid="228"/>
                                        </p:tgtEl>
                                      </p:cBhvr>
                                    </p:animEffect>
                                  </p:childTnLst>
                                </p:cTn>
                              </p:par>
                              <p:par>
                                <p:cTn id="73" presetID="9" presetClass="entr" presetSubtype="0" fill="hold" nodeType="withEffect">
                                  <p:stCondLst>
                                    <p:cond delay="0"/>
                                  </p:stCondLst>
                                  <p:childTnLst>
                                    <p:set>
                                      <p:cBhvr>
                                        <p:cTn id="74" dur="1" fill="hold">
                                          <p:stCondLst>
                                            <p:cond delay="0"/>
                                          </p:stCondLst>
                                        </p:cTn>
                                        <p:tgtEl>
                                          <p:spTgt spid="229"/>
                                        </p:tgtEl>
                                        <p:attrNameLst>
                                          <p:attrName>style.visibility</p:attrName>
                                        </p:attrNameLst>
                                      </p:cBhvr>
                                      <p:to>
                                        <p:strVal val="visible"/>
                                      </p:to>
                                    </p:set>
                                    <p:animEffect transition="in" filter="dissolve">
                                      <p:cBhvr>
                                        <p:cTn id="75" dur="500"/>
                                        <p:tgtEl>
                                          <p:spTgt spid="229"/>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30"/>
                                        </p:tgtEl>
                                        <p:attrNameLst>
                                          <p:attrName>style.visibility</p:attrName>
                                        </p:attrNameLst>
                                      </p:cBhvr>
                                      <p:to>
                                        <p:strVal val="visible"/>
                                      </p:to>
                                    </p:set>
                                    <p:animEffect transition="in" filter="dissolve">
                                      <p:cBhvr>
                                        <p:cTn id="78" dur="500"/>
                                        <p:tgtEl>
                                          <p:spTgt spid="230"/>
                                        </p:tgtEl>
                                      </p:cBhvr>
                                    </p:animEffect>
                                  </p:childTnLst>
                                </p:cTn>
                              </p:par>
                              <p:par>
                                <p:cTn id="79" presetID="9" presetClass="entr" presetSubtype="0" fill="hold" nodeType="withEffect">
                                  <p:stCondLst>
                                    <p:cond delay="0"/>
                                  </p:stCondLst>
                                  <p:childTnLst>
                                    <p:set>
                                      <p:cBhvr>
                                        <p:cTn id="80" dur="1" fill="hold">
                                          <p:stCondLst>
                                            <p:cond delay="0"/>
                                          </p:stCondLst>
                                        </p:cTn>
                                        <p:tgtEl>
                                          <p:spTgt spid="231"/>
                                        </p:tgtEl>
                                        <p:attrNameLst>
                                          <p:attrName>style.visibility</p:attrName>
                                        </p:attrNameLst>
                                      </p:cBhvr>
                                      <p:to>
                                        <p:strVal val="visible"/>
                                      </p:to>
                                    </p:set>
                                    <p:animEffect transition="in" filter="dissolve">
                                      <p:cBhvr>
                                        <p:cTn id="81" dur="500"/>
                                        <p:tgtEl>
                                          <p:spTgt spid="231"/>
                                        </p:tgtEl>
                                      </p:cBhvr>
                                    </p:animEffect>
                                  </p:childTnLst>
                                </p:cTn>
                              </p:par>
                              <p:par>
                                <p:cTn id="82" presetID="9" presetClass="entr" presetSubtype="0" fill="hold" nodeType="withEffect">
                                  <p:stCondLst>
                                    <p:cond delay="0"/>
                                  </p:stCondLst>
                                  <p:childTnLst>
                                    <p:set>
                                      <p:cBhvr>
                                        <p:cTn id="83" dur="1" fill="hold">
                                          <p:stCondLst>
                                            <p:cond delay="0"/>
                                          </p:stCondLst>
                                        </p:cTn>
                                        <p:tgtEl>
                                          <p:spTgt spid="232"/>
                                        </p:tgtEl>
                                        <p:attrNameLst>
                                          <p:attrName>style.visibility</p:attrName>
                                        </p:attrNameLst>
                                      </p:cBhvr>
                                      <p:to>
                                        <p:strVal val="visible"/>
                                      </p:to>
                                    </p:set>
                                    <p:animEffect transition="in" filter="dissolve">
                                      <p:cBhvr>
                                        <p:cTn id="84" dur="500"/>
                                        <p:tgtEl>
                                          <p:spTgt spid="232"/>
                                        </p:tgtEl>
                                      </p:cBhvr>
                                    </p:animEffect>
                                  </p:childTnLst>
                                </p:cTn>
                              </p:par>
                              <p:par>
                                <p:cTn id="85" presetID="9" presetClass="entr" presetSubtype="0" fill="hold" nodeType="withEffect">
                                  <p:stCondLst>
                                    <p:cond delay="0"/>
                                  </p:stCondLst>
                                  <p:childTnLst>
                                    <p:set>
                                      <p:cBhvr>
                                        <p:cTn id="86" dur="1" fill="hold">
                                          <p:stCondLst>
                                            <p:cond delay="0"/>
                                          </p:stCondLst>
                                        </p:cTn>
                                        <p:tgtEl>
                                          <p:spTgt spid="233"/>
                                        </p:tgtEl>
                                        <p:attrNameLst>
                                          <p:attrName>style.visibility</p:attrName>
                                        </p:attrNameLst>
                                      </p:cBhvr>
                                      <p:to>
                                        <p:strVal val="visible"/>
                                      </p:to>
                                    </p:set>
                                    <p:animEffect transition="in" filter="dissolve">
                                      <p:cBhvr>
                                        <p:cTn id="87" dur="500"/>
                                        <p:tgtEl>
                                          <p:spTgt spid="233"/>
                                        </p:tgtEl>
                                      </p:cBhvr>
                                    </p:animEffect>
                                  </p:childTnLst>
                                </p:cTn>
                              </p:par>
                              <p:par>
                                <p:cTn id="88" presetID="9" presetClass="entr" presetSubtype="0" fill="hold" nodeType="withEffect">
                                  <p:stCondLst>
                                    <p:cond delay="0"/>
                                  </p:stCondLst>
                                  <p:childTnLst>
                                    <p:set>
                                      <p:cBhvr>
                                        <p:cTn id="89" dur="1" fill="hold">
                                          <p:stCondLst>
                                            <p:cond delay="0"/>
                                          </p:stCondLst>
                                        </p:cTn>
                                        <p:tgtEl>
                                          <p:spTgt spid="234"/>
                                        </p:tgtEl>
                                        <p:attrNameLst>
                                          <p:attrName>style.visibility</p:attrName>
                                        </p:attrNameLst>
                                      </p:cBhvr>
                                      <p:to>
                                        <p:strVal val="visible"/>
                                      </p:to>
                                    </p:set>
                                    <p:animEffect transition="in" filter="dissolve">
                                      <p:cBhvr>
                                        <p:cTn id="90" dur="500"/>
                                        <p:tgtEl>
                                          <p:spTgt spid="234"/>
                                        </p:tgtEl>
                                      </p:cBhvr>
                                    </p:animEffect>
                                  </p:childTnLst>
                                </p:cTn>
                              </p:par>
                              <p:par>
                                <p:cTn id="91" presetID="9" presetClass="entr" presetSubtype="0" fill="hold" nodeType="withEffect">
                                  <p:stCondLst>
                                    <p:cond delay="0"/>
                                  </p:stCondLst>
                                  <p:childTnLst>
                                    <p:set>
                                      <p:cBhvr>
                                        <p:cTn id="92" dur="1" fill="hold">
                                          <p:stCondLst>
                                            <p:cond delay="0"/>
                                          </p:stCondLst>
                                        </p:cTn>
                                        <p:tgtEl>
                                          <p:spTgt spid="235"/>
                                        </p:tgtEl>
                                        <p:attrNameLst>
                                          <p:attrName>style.visibility</p:attrName>
                                        </p:attrNameLst>
                                      </p:cBhvr>
                                      <p:to>
                                        <p:strVal val="visible"/>
                                      </p:to>
                                    </p:set>
                                    <p:animEffect transition="in" filter="dissolve">
                                      <p:cBhvr>
                                        <p:cTn id="93" dur="500"/>
                                        <p:tgtEl>
                                          <p:spTgt spid="235"/>
                                        </p:tgtEl>
                                      </p:cBhvr>
                                    </p:animEffect>
                                  </p:childTnLst>
                                </p:cTn>
                              </p:par>
                              <p:par>
                                <p:cTn id="94" presetID="9" presetClass="entr" presetSubtype="0" fill="hold" nodeType="withEffect">
                                  <p:stCondLst>
                                    <p:cond delay="0"/>
                                  </p:stCondLst>
                                  <p:childTnLst>
                                    <p:set>
                                      <p:cBhvr>
                                        <p:cTn id="95" dur="1" fill="hold">
                                          <p:stCondLst>
                                            <p:cond delay="0"/>
                                          </p:stCondLst>
                                        </p:cTn>
                                        <p:tgtEl>
                                          <p:spTgt spid="236"/>
                                        </p:tgtEl>
                                        <p:attrNameLst>
                                          <p:attrName>style.visibility</p:attrName>
                                        </p:attrNameLst>
                                      </p:cBhvr>
                                      <p:to>
                                        <p:strVal val="visible"/>
                                      </p:to>
                                    </p:set>
                                    <p:animEffect transition="in" filter="dissolve">
                                      <p:cBhvr>
                                        <p:cTn id="96" dur="500"/>
                                        <p:tgtEl>
                                          <p:spTgt spid="236"/>
                                        </p:tgtEl>
                                      </p:cBhvr>
                                    </p:animEffect>
                                  </p:childTnLst>
                                </p:cTn>
                              </p:par>
                              <p:par>
                                <p:cTn id="97" presetID="9" presetClass="entr" presetSubtype="0" fill="hold" nodeType="withEffect">
                                  <p:stCondLst>
                                    <p:cond delay="0"/>
                                  </p:stCondLst>
                                  <p:childTnLst>
                                    <p:set>
                                      <p:cBhvr>
                                        <p:cTn id="98" dur="1" fill="hold">
                                          <p:stCondLst>
                                            <p:cond delay="0"/>
                                          </p:stCondLst>
                                        </p:cTn>
                                        <p:tgtEl>
                                          <p:spTgt spid="237"/>
                                        </p:tgtEl>
                                        <p:attrNameLst>
                                          <p:attrName>style.visibility</p:attrName>
                                        </p:attrNameLst>
                                      </p:cBhvr>
                                      <p:to>
                                        <p:strVal val="visible"/>
                                      </p:to>
                                    </p:set>
                                    <p:animEffect transition="in" filter="dissolve">
                                      <p:cBhvr>
                                        <p:cTn id="99"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9" grpId="0"/>
      <p:bldP spid="210" grpId="0"/>
      <p:bldP spid="211" grpId="0" animBg="1"/>
      <p:bldP spid="213" grpId="0" animBg="1"/>
      <p:bldP spid="214" grpId="0" animBg="1"/>
      <p:bldP spid="217" grpId="0"/>
      <p:bldP spid="218" grpId="0" animBg="1"/>
      <p:bldP spid="219" grpId="0" animBg="1"/>
      <p:bldP spid="221" grpId="0" animBg="1"/>
      <p:bldP spid="222" grpId="0" animBg="1"/>
      <p:bldP spid="224" grpId="0" animBg="1"/>
      <p:bldP spid="225" grpId="0" animBg="1"/>
      <p:bldP spid="227" grpId="0" animBg="1"/>
      <p:bldP spid="228" grpId="0" animBg="1"/>
      <p:bldP spid="23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ED0394-B6CF-EA57-0A26-4A59B4C1A1A5}"/>
              </a:ext>
            </a:extLst>
          </p:cNvPr>
          <p:cNvSpPr>
            <a:spLocks noGrp="1"/>
          </p:cNvSpPr>
          <p:nvPr>
            <p:ph idx="1"/>
          </p:nvPr>
        </p:nvSpPr>
        <p:spPr>
          <a:xfrm>
            <a:off x="348343" y="195942"/>
            <a:ext cx="8240001" cy="1698173"/>
          </a:xfrm>
        </p:spPr>
        <p:txBody>
          <a:bodyPr>
            <a:normAutofit fontScale="92500"/>
          </a:bodyPr>
          <a:lstStyle/>
          <a:p>
            <a:pPr algn="l" rtl="0" fontAlgn="base"/>
            <a:r>
              <a:rPr lang="en-GB" b="1" i="1" u="sng" dirty="0">
                <a:solidFill>
                  <a:srgbClr val="273239"/>
                </a:solidFill>
                <a:effectLst/>
                <a:latin typeface="Nunito" pitchFamily="2" charset="0"/>
              </a:rPr>
              <a:t>Step 2</a:t>
            </a:r>
            <a:r>
              <a:rPr lang="en-GB" b="0" i="1" dirty="0">
                <a:solidFill>
                  <a:srgbClr val="273239"/>
                </a:solidFill>
                <a:effectLst/>
                <a:latin typeface="Nunito" pitchFamily="2" charset="0"/>
              </a:rPr>
              <a:t>: Treat node </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as an intermediate node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node pair using the formula:</a:t>
            </a:r>
          </a:p>
          <a:p>
            <a:pPr algn="l" rtl="0" fontAlgn="base"/>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A</a:t>
            </a:r>
            <a:r>
              <a:rPr lang="en-GB" b="0" i="1" dirty="0">
                <a:solidFill>
                  <a:srgbClr val="273239"/>
                </a:solidFill>
                <a:effectLst/>
                <a:latin typeface="Nunito" pitchFamily="2" charset="0"/>
              </a:rPr>
              <a:t>][j])</a:t>
            </a:r>
          </a:p>
          <a:p>
            <a:endParaRPr lang="en-SE" dirty="0"/>
          </a:p>
        </p:txBody>
      </p:sp>
      <p:pic>
        <p:nvPicPr>
          <p:cNvPr id="4" name="Picture 3">
            <a:extLst>
              <a:ext uri="{FF2B5EF4-FFF2-40B4-BE49-F238E27FC236}">
                <a16:creationId xmlns:a16="http://schemas.microsoft.com/office/drawing/2014/main" id="{82FB5B71-9F25-22A2-88E1-D2B475960FF8}"/>
              </a:ext>
            </a:extLst>
          </p:cNvPr>
          <p:cNvPicPr>
            <a:picLocks noChangeAspect="1"/>
          </p:cNvPicPr>
          <p:nvPr/>
        </p:nvPicPr>
        <p:blipFill>
          <a:blip r:embed="rId2"/>
          <a:stretch>
            <a:fillRect/>
          </a:stretch>
        </p:blipFill>
        <p:spPr>
          <a:xfrm>
            <a:off x="0" y="1872344"/>
            <a:ext cx="6736197" cy="3559627"/>
          </a:xfrm>
          <a:prstGeom prst="rect">
            <a:avLst/>
          </a:prstGeom>
        </p:spPr>
      </p:pic>
      <p:pic>
        <p:nvPicPr>
          <p:cNvPr id="6" name="Picture 5">
            <a:extLst>
              <a:ext uri="{FF2B5EF4-FFF2-40B4-BE49-F238E27FC236}">
                <a16:creationId xmlns:a16="http://schemas.microsoft.com/office/drawing/2014/main" id="{D5703FDA-1244-AF44-0E49-D693D418DAB9}"/>
              </a:ext>
            </a:extLst>
          </p:cNvPr>
          <p:cNvPicPr>
            <a:picLocks noChangeAspect="1"/>
          </p:cNvPicPr>
          <p:nvPr/>
        </p:nvPicPr>
        <p:blipFill>
          <a:blip r:embed="rId3"/>
          <a:stretch>
            <a:fillRect/>
          </a:stretch>
        </p:blipFill>
        <p:spPr>
          <a:xfrm>
            <a:off x="6338693" y="4299857"/>
            <a:ext cx="2805307" cy="2558143"/>
          </a:xfrm>
          <a:prstGeom prst="rect">
            <a:avLst/>
          </a:prstGeom>
        </p:spPr>
      </p:pic>
    </p:spTree>
    <p:extLst>
      <p:ext uri="{BB962C8B-B14F-4D97-AF65-F5344CB8AC3E}">
        <p14:creationId xmlns:p14="http://schemas.microsoft.com/office/powerpoint/2010/main" val="21623883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8F49C-1510-E484-98AA-ED3009520AAF}"/>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DDB5B2-9CE2-C3D0-3039-0E0BF8F439E5}"/>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11AB803-FF7D-FE19-F068-C39E1ED96F40}"/>
              </a:ext>
            </a:extLst>
          </p:cNvPr>
          <p:cNvPicPr>
            <a:picLocks noChangeAspect="1"/>
          </p:cNvPicPr>
          <p:nvPr/>
        </p:nvPicPr>
        <p:blipFill>
          <a:blip r:embed="rId2"/>
          <a:stretch>
            <a:fillRect/>
          </a:stretch>
        </p:blipFill>
        <p:spPr>
          <a:xfrm>
            <a:off x="-35816" y="2302782"/>
            <a:ext cx="6867525" cy="3629025"/>
          </a:xfrm>
          <a:prstGeom prst="rect">
            <a:avLst/>
          </a:prstGeom>
        </p:spPr>
      </p:pic>
      <p:pic>
        <p:nvPicPr>
          <p:cNvPr id="5" name="Picture 4">
            <a:extLst>
              <a:ext uri="{FF2B5EF4-FFF2-40B4-BE49-F238E27FC236}">
                <a16:creationId xmlns:a16="http://schemas.microsoft.com/office/drawing/2014/main" id="{60545518-D1FD-1E3B-D498-546BD23463BC}"/>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6" name="Content Placeholder 2">
            <a:extLst>
              <a:ext uri="{FF2B5EF4-FFF2-40B4-BE49-F238E27FC236}">
                <a16:creationId xmlns:a16="http://schemas.microsoft.com/office/drawing/2014/main" id="{E3FDBB4B-E33D-855B-523A-8705E41A89C5}"/>
              </a:ext>
            </a:extLst>
          </p:cNvPr>
          <p:cNvSpPr txBox="1">
            <a:spLocks/>
          </p:cNvSpPr>
          <p:nvPr/>
        </p:nvSpPr>
        <p:spPr>
          <a:xfrm>
            <a:off x="348343" y="195942"/>
            <a:ext cx="8240001" cy="20029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3</a:t>
            </a:r>
            <a:r>
              <a:rPr lang="en-GB" b="0" i="1" dirty="0">
                <a:solidFill>
                  <a:srgbClr val="273239"/>
                </a:solidFill>
                <a:effectLst/>
                <a:latin typeface="Nunito" pitchFamily="2" charset="0"/>
              </a:rPr>
              <a:t>: Treat node </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as an intermediate node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node pair using the formula:</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B</a:t>
            </a:r>
            <a:r>
              <a:rPr lang="en-GB" b="0" i="1" dirty="0">
                <a:solidFill>
                  <a:srgbClr val="273239"/>
                </a:solidFill>
                <a:effectLst/>
                <a:latin typeface="Nunito" pitchFamily="2" charset="0"/>
              </a:rPr>
              <a:t>][j])</a:t>
            </a:r>
          </a:p>
        </p:txBody>
      </p:sp>
    </p:spTree>
    <p:extLst>
      <p:ext uri="{BB962C8B-B14F-4D97-AF65-F5344CB8AC3E}">
        <p14:creationId xmlns:p14="http://schemas.microsoft.com/office/powerpoint/2010/main" val="260507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AA47-6922-5036-B363-C766ECA127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D09ED15E-AC35-E98F-99D5-779F81AAF121}"/>
              </a:ext>
            </a:extLst>
          </p:cNvPr>
          <p:cNvSpPr>
            <a:spLocks noGrp="1"/>
          </p:cNvSpPr>
          <p:nvPr>
            <p:ph idx="1"/>
          </p:nvPr>
        </p:nvSpPr>
        <p:spPr/>
        <p:txBody>
          <a:bodyPr/>
          <a:lstStyle/>
          <a:p>
            <a:endParaRPr lang="en-SE"/>
          </a:p>
        </p:txBody>
      </p:sp>
      <p:pic>
        <p:nvPicPr>
          <p:cNvPr id="4098" name="Picture 2" descr="step4drawio">
            <a:extLst>
              <a:ext uri="{FF2B5EF4-FFF2-40B4-BE49-F238E27FC236}">
                <a16:creationId xmlns:a16="http://schemas.microsoft.com/office/drawing/2014/main" id="{16321788-FCB4-0F92-4B3C-93AFFBCC4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0185"/>
            <a:ext cx="6715600" cy="35487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7D7760-4CD7-BB08-922F-EA4AD865C4FB}"/>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5" name="Content Placeholder 2">
            <a:extLst>
              <a:ext uri="{FF2B5EF4-FFF2-40B4-BE49-F238E27FC236}">
                <a16:creationId xmlns:a16="http://schemas.microsoft.com/office/drawing/2014/main" id="{B0F3481F-3829-14E0-159F-7D4744F778B9}"/>
              </a:ext>
            </a:extLst>
          </p:cNvPr>
          <p:cNvSpPr txBox="1">
            <a:spLocks/>
          </p:cNvSpPr>
          <p:nvPr/>
        </p:nvSpPr>
        <p:spPr>
          <a:xfrm>
            <a:off x="348343" y="195942"/>
            <a:ext cx="8240001" cy="1709058"/>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4</a:t>
            </a:r>
            <a:r>
              <a:rPr lang="en-GB" b="0" i="1" dirty="0">
                <a:solidFill>
                  <a:srgbClr val="273239"/>
                </a:solidFill>
                <a:effectLst/>
                <a:latin typeface="Nunito" pitchFamily="2" charset="0"/>
              </a:rPr>
              <a:t>: Treat node </a:t>
            </a:r>
            <a:r>
              <a:rPr lang="en-GB" b="1" i="1" dirty="0">
                <a:solidFill>
                  <a:srgbClr val="273239"/>
                </a:solidFill>
                <a:effectLst/>
                <a:latin typeface="Nunito" pitchFamily="2" charset="0"/>
              </a:rPr>
              <a:t>C </a:t>
            </a:r>
            <a:r>
              <a:rPr lang="en-GB" b="0" i="1" dirty="0">
                <a:solidFill>
                  <a:srgbClr val="273239"/>
                </a:solidFill>
                <a:effectLst/>
                <a:latin typeface="Nunito" pitchFamily="2" charset="0"/>
              </a:rPr>
              <a:t>as an intermediate node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node pair using the formula:</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C</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C</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p:spTree>
    <p:extLst>
      <p:ext uri="{BB962C8B-B14F-4D97-AF65-F5344CB8AC3E}">
        <p14:creationId xmlns:p14="http://schemas.microsoft.com/office/powerpoint/2010/main" val="3770242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2BAD-ED92-258A-BC31-F6582CCDE266}"/>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6112CCEC-0B5B-D6B7-8315-B6F6A122DB6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ED270394-7450-7A21-E9E3-0B19113619A0}"/>
              </a:ext>
            </a:extLst>
          </p:cNvPr>
          <p:cNvPicPr>
            <a:picLocks noChangeAspect="1"/>
          </p:cNvPicPr>
          <p:nvPr/>
        </p:nvPicPr>
        <p:blipFill>
          <a:blip r:embed="rId2"/>
          <a:stretch>
            <a:fillRect/>
          </a:stretch>
        </p:blipFill>
        <p:spPr>
          <a:xfrm>
            <a:off x="-35816" y="1737633"/>
            <a:ext cx="6867525" cy="3629025"/>
          </a:xfrm>
          <a:prstGeom prst="rect">
            <a:avLst/>
          </a:prstGeom>
        </p:spPr>
      </p:pic>
      <p:pic>
        <p:nvPicPr>
          <p:cNvPr id="4" name="Picture 3">
            <a:extLst>
              <a:ext uri="{FF2B5EF4-FFF2-40B4-BE49-F238E27FC236}">
                <a16:creationId xmlns:a16="http://schemas.microsoft.com/office/drawing/2014/main" id="{6CC0CBA5-6C6B-90E8-12D9-09A6FCE8B459}"/>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F113EB92-F627-D5DE-B2A2-48CC5AB2E282}"/>
              </a:ext>
            </a:extLst>
          </p:cNvPr>
          <p:cNvSpPr txBox="1">
            <a:spLocks/>
          </p:cNvSpPr>
          <p:nvPr/>
        </p:nvSpPr>
        <p:spPr>
          <a:xfrm>
            <a:off x="348343" y="195942"/>
            <a:ext cx="8240001" cy="1709058"/>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5</a:t>
            </a:r>
            <a:r>
              <a:rPr lang="en-GB" b="0" i="1" dirty="0">
                <a:solidFill>
                  <a:srgbClr val="273239"/>
                </a:solidFill>
                <a:effectLst/>
                <a:latin typeface="Nunito" pitchFamily="2" charset="0"/>
              </a:rPr>
              <a:t>: Treat node </a:t>
            </a:r>
            <a:r>
              <a:rPr lang="en-GB" b="1" i="1" dirty="0">
                <a:solidFill>
                  <a:srgbClr val="273239"/>
                </a:solidFill>
                <a:effectLst/>
                <a:latin typeface="Nunito" pitchFamily="2" charset="0"/>
              </a:rPr>
              <a:t>D </a:t>
            </a:r>
            <a:r>
              <a:rPr lang="en-GB" b="0" i="1" dirty="0">
                <a:solidFill>
                  <a:srgbClr val="273239"/>
                </a:solidFill>
                <a:effectLst/>
                <a:latin typeface="Nunito" pitchFamily="2" charset="0"/>
              </a:rPr>
              <a:t>as an intermediate node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node pair using the formula:</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D</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D</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p:spTree>
    <p:extLst>
      <p:ext uri="{BB962C8B-B14F-4D97-AF65-F5344CB8AC3E}">
        <p14:creationId xmlns:p14="http://schemas.microsoft.com/office/powerpoint/2010/main" val="38706209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5958-3C22-7B4A-F66B-70A716A57CD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BC5A898-A807-F1CD-D75B-2719C49405A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57E55EE4-25FB-E17E-9ECD-D3F8CA58F5A7}"/>
              </a:ext>
            </a:extLst>
          </p:cNvPr>
          <p:cNvPicPr>
            <a:picLocks noChangeAspect="1"/>
          </p:cNvPicPr>
          <p:nvPr/>
        </p:nvPicPr>
        <p:blipFill>
          <a:blip r:embed="rId2"/>
          <a:stretch>
            <a:fillRect/>
          </a:stretch>
        </p:blipFill>
        <p:spPr>
          <a:xfrm>
            <a:off x="97971" y="1734230"/>
            <a:ext cx="6667963" cy="3523570"/>
          </a:xfrm>
          <a:prstGeom prst="rect">
            <a:avLst/>
          </a:prstGeom>
        </p:spPr>
      </p:pic>
      <p:pic>
        <p:nvPicPr>
          <p:cNvPr id="4" name="Picture 3">
            <a:extLst>
              <a:ext uri="{FF2B5EF4-FFF2-40B4-BE49-F238E27FC236}">
                <a16:creationId xmlns:a16="http://schemas.microsoft.com/office/drawing/2014/main" id="{915014B7-212D-0FB7-EC7C-057A5E17DE75}"/>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28653904-3DB8-B907-84C6-852F385426E3}"/>
              </a:ext>
            </a:extLst>
          </p:cNvPr>
          <p:cNvSpPr txBox="1">
            <a:spLocks/>
          </p:cNvSpPr>
          <p:nvPr/>
        </p:nvSpPr>
        <p:spPr>
          <a:xfrm>
            <a:off x="348343" y="195942"/>
            <a:ext cx="8240001" cy="1709058"/>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6</a:t>
            </a:r>
            <a:r>
              <a:rPr lang="en-GB" b="0" i="1" dirty="0">
                <a:solidFill>
                  <a:srgbClr val="273239"/>
                </a:solidFill>
                <a:effectLst/>
                <a:latin typeface="Nunito" pitchFamily="2" charset="0"/>
              </a:rPr>
              <a:t>: Treat node </a:t>
            </a:r>
            <a:r>
              <a:rPr lang="en-GB" b="1" i="1" dirty="0">
                <a:solidFill>
                  <a:srgbClr val="273239"/>
                </a:solidFill>
                <a:effectLst/>
                <a:latin typeface="Nunito" pitchFamily="2" charset="0"/>
              </a:rPr>
              <a:t>E </a:t>
            </a:r>
            <a:r>
              <a:rPr lang="en-GB" b="0" i="1" dirty="0">
                <a:solidFill>
                  <a:srgbClr val="273239"/>
                </a:solidFill>
                <a:effectLst/>
                <a:latin typeface="Nunito" pitchFamily="2" charset="0"/>
              </a:rPr>
              <a:t>as an intermediate node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node pair using the formula:</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E</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E</a:t>
            </a:r>
            <a:r>
              <a:rPr lang="en-GB" b="0" i="1" dirty="0">
                <a:solidFill>
                  <a:srgbClr val="273239"/>
                </a:solidFill>
                <a:effectLst/>
                <a:latin typeface="Nunito" pitchFamily="2" charset="0"/>
              </a:rPr>
              <a:t>][j])</a:t>
            </a:r>
          </a:p>
        </p:txBody>
      </p:sp>
    </p:spTree>
    <p:extLst>
      <p:ext uri="{BB962C8B-B14F-4D97-AF65-F5344CB8AC3E}">
        <p14:creationId xmlns:p14="http://schemas.microsoft.com/office/powerpoint/2010/main" val="24518695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E180-0BBC-4140-8940-0C732520DBBE}"/>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AD5916BC-56B1-D9C5-2BCD-89367B126C78}"/>
              </a:ext>
            </a:extLst>
          </p:cNvPr>
          <p:cNvSpPr>
            <a:spLocks noGrp="1"/>
          </p:cNvSpPr>
          <p:nvPr>
            <p:ph idx="1"/>
          </p:nvPr>
        </p:nvSpPr>
        <p:spPr/>
        <p:txBody>
          <a:bodyPr/>
          <a:lstStyle/>
          <a:p>
            <a:endParaRPr lang="en-SE"/>
          </a:p>
        </p:txBody>
      </p:sp>
      <p:pic>
        <p:nvPicPr>
          <p:cNvPr id="5122" name="Picture 2" descr="step7drawio">
            <a:extLst>
              <a:ext uri="{FF2B5EF4-FFF2-40B4-BE49-F238E27FC236}">
                <a16:creationId xmlns:a16="http://schemas.microsoft.com/office/drawing/2014/main" id="{74B6D5A7-8B6B-8B12-784D-720C4CD0C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62113"/>
            <a:ext cx="8028243" cy="46466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E3D686-557B-E49F-AB9A-79FA2BF74163}"/>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5" name="Content Placeholder 2">
            <a:extLst>
              <a:ext uri="{FF2B5EF4-FFF2-40B4-BE49-F238E27FC236}">
                <a16:creationId xmlns:a16="http://schemas.microsoft.com/office/drawing/2014/main" id="{40C24796-B35A-528B-7542-2064BA0D656F}"/>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7</a:t>
            </a:r>
            <a:r>
              <a:rPr lang="en-GB" b="0" i="1" dirty="0">
                <a:solidFill>
                  <a:srgbClr val="273239"/>
                </a:solidFill>
                <a:effectLst/>
                <a:latin typeface="Nunito" pitchFamily="2" charset="0"/>
              </a:rPr>
              <a:t>: Since all the nodes have been treated as an intermediate node, we can now return the updated Distance[][] matrix as our answer matrix.</a:t>
            </a:r>
          </a:p>
        </p:txBody>
      </p:sp>
    </p:spTree>
    <p:extLst>
      <p:ext uri="{BB962C8B-B14F-4D97-AF65-F5344CB8AC3E}">
        <p14:creationId xmlns:p14="http://schemas.microsoft.com/office/powerpoint/2010/main" val="16889105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8504-5745-A5BD-55BA-E2AE8FC381E9}"/>
              </a:ext>
            </a:extLst>
          </p:cNvPr>
          <p:cNvSpPr>
            <a:spLocks noGrp="1"/>
          </p:cNvSpPr>
          <p:nvPr>
            <p:ph type="title"/>
          </p:nvPr>
        </p:nvSpPr>
        <p:spPr/>
        <p:txBody>
          <a:bodyPr>
            <a:normAutofit fontScale="90000"/>
          </a:bodyPr>
          <a:lstStyle/>
          <a:p>
            <a:r>
              <a:rPr lang="en-GB" dirty="0"/>
              <a:t>Johnson’s algorithm for All-pairs shortest paths</a:t>
            </a:r>
            <a:endParaRPr lang="en-SE" dirty="0"/>
          </a:p>
        </p:txBody>
      </p:sp>
      <p:sp>
        <p:nvSpPr>
          <p:cNvPr id="3" name="Content Placeholder 2">
            <a:extLst>
              <a:ext uri="{FF2B5EF4-FFF2-40B4-BE49-F238E27FC236}">
                <a16:creationId xmlns:a16="http://schemas.microsoft.com/office/drawing/2014/main" id="{8DDBBDE6-5E8E-18C9-97B6-FA7F713D51B1}"/>
              </a:ext>
            </a:extLst>
          </p:cNvPr>
          <p:cNvSpPr>
            <a:spLocks noGrp="1"/>
          </p:cNvSpPr>
          <p:nvPr>
            <p:ph idx="1"/>
          </p:nvPr>
        </p:nvSpPr>
        <p:spPr/>
        <p:txBody>
          <a:bodyPr/>
          <a:lstStyle/>
          <a:p>
            <a:r>
              <a:rPr lang="en-GB" dirty="0"/>
              <a:t>Johnson’s algorithm uses both Dijkstra and Bellman-Ford as subroutines. If we apply Dijkstra’s Single Source shortest path algorithm for every vertex, considering every vertex as the source, we can find all pair shortest paths in O(V*</a:t>
            </a:r>
            <a:r>
              <a:rPr lang="en-GB" dirty="0" err="1"/>
              <a:t>VLogV</a:t>
            </a:r>
            <a:r>
              <a:rPr lang="en-GB" dirty="0"/>
              <a:t>) time. </a:t>
            </a:r>
          </a:p>
          <a:p>
            <a:r>
              <a:rPr lang="en-GB" dirty="0"/>
              <a:t>Dijkstra’s algorithm doesn’t work for negative weight edge. The idea of Johnson’s algorithm is to re-weight all edges and make them all positive, then apply Dijkstra’s algorithm for every vertex. </a:t>
            </a:r>
          </a:p>
          <a:p>
            <a:r>
              <a:rPr lang="en-GB" dirty="0"/>
              <a:t>How to transform a given graph into a graph with all non-negative weight edges? </a:t>
            </a:r>
            <a:endParaRPr lang="en-SE" dirty="0"/>
          </a:p>
        </p:txBody>
      </p:sp>
      <p:sp>
        <p:nvSpPr>
          <p:cNvPr id="5" name="TextBox 4">
            <a:extLst>
              <a:ext uri="{FF2B5EF4-FFF2-40B4-BE49-F238E27FC236}">
                <a16:creationId xmlns:a16="http://schemas.microsoft.com/office/drawing/2014/main" id="{98E2A410-E8BE-739F-B443-56A00D48ED73}"/>
              </a:ext>
            </a:extLst>
          </p:cNvPr>
          <p:cNvSpPr txBox="1"/>
          <p:nvPr/>
        </p:nvSpPr>
        <p:spPr>
          <a:xfrm>
            <a:off x="2362200" y="6494880"/>
            <a:ext cx="4572000" cy="338554"/>
          </a:xfrm>
          <a:prstGeom prst="rect">
            <a:avLst/>
          </a:prstGeom>
          <a:noFill/>
        </p:spPr>
        <p:txBody>
          <a:bodyPr wrap="square">
            <a:spAutoFit/>
          </a:bodyPr>
          <a:lstStyle/>
          <a:p>
            <a:r>
              <a:rPr lang="en-SE" sz="1600" dirty="0"/>
              <a:t>https://www.geeksforgeeks.org/johnsons-algorithm/</a:t>
            </a:r>
          </a:p>
        </p:txBody>
      </p:sp>
    </p:spTree>
    <p:extLst>
      <p:ext uri="{BB962C8B-B14F-4D97-AF65-F5344CB8AC3E}">
        <p14:creationId xmlns:p14="http://schemas.microsoft.com/office/powerpoint/2010/main" val="31321782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BC66-97A0-2F63-D8D7-2297C0DF161F}"/>
              </a:ext>
            </a:extLst>
          </p:cNvPr>
          <p:cNvSpPr>
            <a:spLocks noGrp="1"/>
          </p:cNvSpPr>
          <p:nvPr>
            <p:ph type="title"/>
          </p:nvPr>
        </p:nvSpPr>
        <p:spPr/>
        <p:txBody>
          <a:bodyPr>
            <a:normAutofit fontScale="90000"/>
          </a:bodyPr>
          <a:lstStyle/>
          <a:p>
            <a:r>
              <a:rPr lang="en-GB" dirty="0"/>
              <a:t>Quiz: increase weight of every edge by 1</a:t>
            </a:r>
            <a:endParaRPr lang="en-SE" dirty="0"/>
          </a:p>
        </p:txBody>
      </p:sp>
      <p:sp>
        <p:nvSpPr>
          <p:cNvPr id="3" name="Content Placeholder 2">
            <a:extLst>
              <a:ext uri="{FF2B5EF4-FFF2-40B4-BE49-F238E27FC236}">
                <a16:creationId xmlns:a16="http://schemas.microsoft.com/office/drawing/2014/main" id="{CE13DDB0-2A4B-0AB0-AC2D-BC6FFEFAA6E8}"/>
              </a:ext>
            </a:extLst>
          </p:cNvPr>
          <p:cNvSpPr>
            <a:spLocks noGrp="1"/>
          </p:cNvSpPr>
          <p:nvPr>
            <p:ph idx="1"/>
          </p:nvPr>
        </p:nvSpPr>
        <p:spPr>
          <a:xfrm>
            <a:off x="457200" y="1600201"/>
            <a:ext cx="8229600" cy="2401202"/>
          </a:xfrm>
        </p:spPr>
        <p:txBody>
          <a:bodyPr>
            <a:normAutofit fontScale="92500" lnSpcReduction="20000"/>
          </a:bodyPr>
          <a:lstStyle/>
          <a:p>
            <a:r>
              <a:rPr lang="en-GB" dirty="0"/>
              <a:t>In a weighted graph, assume that the shortest path from a source 's' to a destination 't' is correctly calculated using a shortest path algorithm. Is the following statement true? If we increase weight of every edge by 1, the shortest path always remains same.</a:t>
            </a:r>
          </a:p>
          <a:p>
            <a:r>
              <a:rPr lang="en-GB" dirty="0"/>
              <a:t>See the following counterexample. There are 4 edges s-a, a-b, b-t and s-t of wights 1, 1, 1 and 4 respectively. The shortest path from s to t is s-a, a-b, b-t=3. IF we increase weight of every edge by 1, the shortest path changes to s-t = 5.</a:t>
            </a:r>
          </a:p>
          <a:p>
            <a:endParaRPr lang="en-SE" dirty="0"/>
          </a:p>
        </p:txBody>
      </p:sp>
      <p:sp>
        <p:nvSpPr>
          <p:cNvPr id="4" name="Oval 3">
            <a:extLst>
              <a:ext uri="{FF2B5EF4-FFF2-40B4-BE49-F238E27FC236}">
                <a16:creationId xmlns:a16="http://schemas.microsoft.com/office/drawing/2014/main" id="{4748B5DD-B425-9969-F9BB-BF101A51AE1C}"/>
              </a:ext>
            </a:extLst>
          </p:cNvPr>
          <p:cNvSpPr/>
          <p:nvPr/>
        </p:nvSpPr>
        <p:spPr>
          <a:xfrm>
            <a:off x="3879439" y="412318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E9C0D80F-787D-1A29-4674-755083144546}"/>
              </a:ext>
            </a:extLst>
          </p:cNvPr>
          <p:cNvCxnSpPr>
            <a:cxnSpLocks/>
            <a:stCxn id="4" idx="2"/>
          </p:cNvCxnSpPr>
          <p:nvPr/>
        </p:nvCxnSpPr>
        <p:spPr>
          <a:xfrm flipH="1">
            <a:off x="3298473" y="436656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9B64988-D932-88D8-CFC1-DAE47BB7CC3E}"/>
              </a:ext>
            </a:extLst>
          </p:cNvPr>
          <p:cNvSpPr/>
          <p:nvPr/>
        </p:nvSpPr>
        <p:spPr>
          <a:xfrm>
            <a:off x="2832165" y="411847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C29A8380-77B8-098E-C451-DE1A7B549B23}"/>
              </a:ext>
            </a:extLst>
          </p:cNvPr>
          <p:cNvSpPr/>
          <p:nvPr/>
        </p:nvSpPr>
        <p:spPr>
          <a:xfrm>
            <a:off x="4926713" y="412318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BA46C9CE-AF00-4C2E-F16B-89D7A64AF93D}"/>
              </a:ext>
            </a:extLst>
          </p:cNvPr>
          <p:cNvSpPr/>
          <p:nvPr/>
        </p:nvSpPr>
        <p:spPr>
          <a:xfrm>
            <a:off x="5987590" y="412318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01ED2BCC-6160-B42E-578B-A2CB601CDE67}"/>
              </a:ext>
            </a:extLst>
          </p:cNvPr>
          <p:cNvCxnSpPr>
            <a:cxnSpLocks/>
          </p:cNvCxnSpPr>
          <p:nvPr/>
        </p:nvCxnSpPr>
        <p:spPr>
          <a:xfrm flipH="1">
            <a:off x="4345747" y="436795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584233D-9397-711F-4551-01CC9647DE96}"/>
              </a:ext>
            </a:extLst>
          </p:cNvPr>
          <p:cNvCxnSpPr>
            <a:cxnSpLocks/>
          </p:cNvCxnSpPr>
          <p:nvPr/>
        </p:nvCxnSpPr>
        <p:spPr>
          <a:xfrm flipH="1">
            <a:off x="5406624" y="437073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3" name="Connector: Curved 32">
            <a:extLst>
              <a:ext uri="{FF2B5EF4-FFF2-40B4-BE49-F238E27FC236}">
                <a16:creationId xmlns:a16="http://schemas.microsoft.com/office/drawing/2014/main" id="{561243BD-3AA5-5C9F-B80F-D90D4E28EA72}"/>
              </a:ext>
            </a:extLst>
          </p:cNvPr>
          <p:cNvCxnSpPr>
            <a:stCxn id="8" idx="4"/>
            <a:endCxn id="28" idx="4"/>
          </p:cNvCxnSpPr>
          <p:nvPr/>
        </p:nvCxnSpPr>
        <p:spPr>
          <a:xfrm rot="16200000" flipH="1">
            <a:off x="4640680" y="3029879"/>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DDD79A3B-0250-01BF-F19F-D1E2F750032B}"/>
              </a:ext>
            </a:extLst>
          </p:cNvPr>
          <p:cNvSpPr txBox="1"/>
          <p:nvPr/>
        </p:nvSpPr>
        <p:spPr>
          <a:xfrm>
            <a:off x="3381064" y="4001403"/>
            <a:ext cx="370114" cy="369332"/>
          </a:xfrm>
          <a:prstGeom prst="rect">
            <a:avLst/>
          </a:prstGeom>
          <a:noFill/>
        </p:spPr>
        <p:txBody>
          <a:bodyPr wrap="square">
            <a:spAutoFit/>
          </a:bodyPr>
          <a:lstStyle/>
          <a:p>
            <a:r>
              <a:rPr lang="en-GB" dirty="0"/>
              <a:t> 1</a:t>
            </a:r>
            <a:endParaRPr lang="en-SE" dirty="0"/>
          </a:p>
        </p:txBody>
      </p:sp>
      <p:sp>
        <p:nvSpPr>
          <p:cNvPr id="37" name="TextBox 36">
            <a:extLst>
              <a:ext uri="{FF2B5EF4-FFF2-40B4-BE49-F238E27FC236}">
                <a16:creationId xmlns:a16="http://schemas.microsoft.com/office/drawing/2014/main" id="{007DB0AE-3B2F-AE9B-E539-2158292D9F84}"/>
              </a:ext>
            </a:extLst>
          </p:cNvPr>
          <p:cNvSpPr txBox="1"/>
          <p:nvPr/>
        </p:nvSpPr>
        <p:spPr>
          <a:xfrm>
            <a:off x="4403890" y="4001403"/>
            <a:ext cx="370114" cy="369332"/>
          </a:xfrm>
          <a:prstGeom prst="rect">
            <a:avLst/>
          </a:prstGeom>
          <a:noFill/>
        </p:spPr>
        <p:txBody>
          <a:bodyPr wrap="square">
            <a:spAutoFit/>
          </a:bodyPr>
          <a:lstStyle/>
          <a:p>
            <a:r>
              <a:rPr lang="en-GB" dirty="0"/>
              <a:t> 1</a:t>
            </a:r>
            <a:endParaRPr lang="en-SE" dirty="0"/>
          </a:p>
        </p:txBody>
      </p:sp>
      <p:sp>
        <p:nvSpPr>
          <p:cNvPr id="38" name="TextBox 37">
            <a:extLst>
              <a:ext uri="{FF2B5EF4-FFF2-40B4-BE49-F238E27FC236}">
                <a16:creationId xmlns:a16="http://schemas.microsoft.com/office/drawing/2014/main" id="{46AC88A5-4995-199A-3647-4FAF36ADBE3F}"/>
              </a:ext>
            </a:extLst>
          </p:cNvPr>
          <p:cNvSpPr txBox="1"/>
          <p:nvPr/>
        </p:nvSpPr>
        <p:spPr>
          <a:xfrm>
            <a:off x="5441118" y="4028862"/>
            <a:ext cx="370114" cy="369332"/>
          </a:xfrm>
          <a:prstGeom prst="rect">
            <a:avLst/>
          </a:prstGeom>
          <a:noFill/>
        </p:spPr>
        <p:txBody>
          <a:bodyPr wrap="square">
            <a:spAutoFit/>
          </a:bodyPr>
          <a:lstStyle/>
          <a:p>
            <a:r>
              <a:rPr lang="en-GB" dirty="0"/>
              <a:t> 1</a:t>
            </a:r>
            <a:endParaRPr lang="en-SE" dirty="0"/>
          </a:p>
        </p:txBody>
      </p:sp>
      <p:sp>
        <p:nvSpPr>
          <p:cNvPr id="39" name="TextBox 38">
            <a:extLst>
              <a:ext uri="{FF2B5EF4-FFF2-40B4-BE49-F238E27FC236}">
                <a16:creationId xmlns:a16="http://schemas.microsoft.com/office/drawing/2014/main" id="{3F27EB7C-335B-74E3-D716-C8100185AB23}"/>
              </a:ext>
            </a:extLst>
          </p:cNvPr>
          <p:cNvSpPr txBox="1"/>
          <p:nvPr/>
        </p:nvSpPr>
        <p:spPr>
          <a:xfrm>
            <a:off x="4451173" y="4632323"/>
            <a:ext cx="370114" cy="369332"/>
          </a:xfrm>
          <a:prstGeom prst="rect">
            <a:avLst/>
          </a:prstGeom>
          <a:noFill/>
        </p:spPr>
        <p:txBody>
          <a:bodyPr wrap="square">
            <a:spAutoFit/>
          </a:bodyPr>
          <a:lstStyle/>
          <a:p>
            <a:r>
              <a:rPr lang="en-GB" dirty="0"/>
              <a:t> 4</a:t>
            </a:r>
            <a:endParaRPr lang="en-SE" dirty="0"/>
          </a:p>
        </p:txBody>
      </p:sp>
    </p:spTree>
    <p:extLst>
      <p:ext uri="{BB962C8B-B14F-4D97-AF65-F5344CB8AC3E}">
        <p14:creationId xmlns:p14="http://schemas.microsoft.com/office/powerpoint/2010/main" val="188965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mph" presetSubtype="2" fill="hold" nodeType="clickEffect">
                                  <p:stCondLst>
                                    <p:cond delay="0"/>
                                  </p:stCondLst>
                                  <p:childTnLst>
                                    <p:animClr clrSpc="rgb" dir="cw">
                                      <p:cBhvr>
                                        <p:cTn id="25" dur="2000" fill="hold"/>
                                        <p:tgtEl>
                                          <p:spTgt spid="8"/>
                                        </p:tgtEl>
                                        <p:attrNameLst>
                                          <p:attrName>fillcolor</p:attrName>
                                        </p:attrNameLst>
                                      </p:cBhvr>
                                      <p:to>
                                        <a:schemeClr val="accent2"/>
                                      </p:to>
                                    </p:animClr>
                                    <p:set>
                                      <p:cBhvr>
                                        <p:cTn id="26" dur="2000" fill="hold"/>
                                        <p:tgtEl>
                                          <p:spTgt spid="8"/>
                                        </p:tgtEl>
                                        <p:attrNameLst>
                                          <p:attrName>fill.type</p:attrName>
                                        </p:attrNameLst>
                                      </p:cBhvr>
                                      <p:to>
                                        <p:strVal val="solid"/>
                                      </p:to>
                                    </p:set>
                                    <p:set>
                                      <p:cBhvr>
                                        <p:cTn id="27" dur="2000" fill="hold"/>
                                        <p:tgtEl>
                                          <p:spTgt spid="8"/>
                                        </p:tgtEl>
                                        <p:attrNameLst>
                                          <p:attrName>fill.on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7" presetClass="emph" presetSubtype="2" fill="hold" nodeType="clickEffect">
                                  <p:stCondLst>
                                    <p:cond delay="0"/>
                                  </p:stCondLst>
                                  <p:childTnLst>
                                    <p:animClr clrSpc="rgb" dir="cw">
                                      <p:cBhvr>
                                        <p:cTn id="31" dur="2000" fill="hold"/>
                                        <p:tgtEl>
                                          <p:spTgt spid="7"/>
                                        </p:tgtEl>
                                        <p:attrNameLst>
                                          <p:attrName>stroke.color</p:attrName>
                                        </p:attrNameLst>
                                      </p:cBhvr>
                                      <p:to>
                                        <a:schemeClr val="accent2"/>
                                      </p:to>
                                    </p:animClr>
                                    <p:set>
                                      <p:cBhvr>
                                        <p:cTn id="32" dur="2000" fill="hold"/>
                                        <p:tgtEl>
                                          <p:spTgt spid="7"/>
                                        </p:tgtEl>
                                        <p:attrNameLst>
                                          <p:attrName>stroke.on</p:attrName>
                                        </p:attrNameLst>
                                      </p:cBhvr>
                                      <p:to>
                                        <p:strVal val="true"/>
                                      </p:to>
                                    </p:set>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nodeType="clickEffect">
                                  <p:stCondLst>
                                    <p:cond delay="0"/>
                                  </p:stCondLst>
                                  <p:childTnLst>
                                    <p:animClr clrSpc="rgb" dir="cw">
                                      <p:cBhvr>
                                        <p:cTn id="36" dur="2000" fill="hold"/>
                                        <p:tgtEl>
                                          <p:spTgt spid="4"/>
                                        </p:tgtEl>
                                        <p:attrNameLst>
                                          <p:attrName>fillcolor</p:attrName>
                                        </p:attrNameLst>
                                      </p:cBhvr>
                                      <p:to>
                                        <a:schemeClr val="accent2"/>
                                      </p:to>
                                    </p:animClr>
                                    <p:set>
                                      <p:cBhvr>
                                        <p:cTn id="37" dur="2000" fill="hold"/>
                                        <p:tgtEl>
                                          <p:spTgt spid="4"/>
                                        </p:tgtEl>
                                        <p:attrNameLst>
                                          <p:attrName>fill.type</p:attrName>
                                        </p:attrNameLst>
                                      </p:cBhvr>
                                      <p:to>
                                        <p:strVal val="solid"/>
                                      </p:to>
                                    </p:set>
                                    <p:set>
                                      <p:cBhvr>
                                        <p:cTn id="38" dur="2000" fill="hold"/>
                                        <p:tgtEl>
                                          <p:spTgt spid="4"/>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7" presetClass="emph" presetSubtype="2" fill="hold" nodeType="clickEffect">
                                  <p:stCondLst>
                                    <p:cond delay="0"/>
                                  </p:stCondLst>
                                  <p:childTnLst>
                                    <p:animClr clrSpc="rgb" dir="cw">
                                      <p:cBhvr>
                                        <p:cTn id="42" dur="2000" fill="hold"/>
                                        <p:tgtEl>
                                          <p:spTgt spid="7"/>
                                        </p:tgtEl>
                                        <p:attrNameLst>
                                          <p:attrName>stroke.color</p:attrName>
                                        </p:attrNameLst>
                                      </p:cBhvr>
                                      <p:to>
                                        <a:schemeClr val="tx1"/>
                                      </p:to>
                                    </p:animClr>
                                    <p:set>
                                      <p:cBhvr>
                                        <p:cTn id="43" dur="2000" fill="hold"/>
                                        <p:tgtEl>
                                          <p:spTgt spid="7"/>
                                        </p:tgtEl>
                                        <p:attrNameLst>
                                          <p:attrName>stroke.on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dissolve">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2000" fill="hold"/>
                                        <p:tgtEl>
                                          <p:spTgt spid="27"/>
                                        </p:tgtEl>
                                        <p:attrNameLst>
                                          <p:attrName>fillcolor</p:attrName>
                                        </p:attrNameLst>
                                      </p:cBhvr>
                                      <p:to>
                                        <a:schemeClr val="accent2"/>
                                      </p:to>
                                    </p:animClr>
                                    <p:set>
                                      <p:cBhvr>
                                        <p:cTn id="53" dur="2000" fill="hold"/>
                                        <p:tgtEl>
                                          <p:spTgt spid="27"/>
                                        </p:tgtEl>
                                        <p:attrNameLst>
                                          <p:attrName>fill.type</p:attrName>
                                        </p:attrNameLst>
                                      </p:cBhvr>
                                      <p:to>
                                        <p:strVal val="solid"/>
                                      </p:to>
                                    </p:set>
                                    <p:set>
                                      <p:cBhvr>
                                        <p:cTn id="54" dur="2000" fill="hold"/>
                                        <p:tgtEl>
                                          <p:spTgt spid="27"/>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dissolve">
                                      <p:cBhvr>
                                        <p:cTn id="59" dur="5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mph" presetSubtype="2" fill="hold" nodeType="clickEffect">
                                  <p:stCondLst>
                                    <p:cond delay="0"/>
                                  </p:stCondLst>
                                  <p:childTnLst>
                                    <p:animClr clrSpc="rgb" dir="cw">
                                      <p:cBhvr>
                                        <p:cTn id="63" dur="2000" fill="hold"/>
                                        <p:tgtEl>
                                          <p:spTgt spid="28"/>
                                        </p:tgtEl>
                                        <p:attrNameLst>
                                          <p:attrName>fillcolor</p:attrName>
                                        </p:attrNameLst>
                                      </p:cBhvr>
                                      <p:to>
                                        <a:schemeClr val="accent2"/>
                                      </p:to>
                                    </p:animClr>
                                    <p:set>
                                      <p:cBhvr>
                                        <p:cTn id="64" dur="2000" fill="hold"/>
                                        <p:tgtEl>
                                          <p:spTgt spid="28"/>
                                        </p:tgtEl>
                                        <p:attrNameLst>
                                          <p:attrName>fill.type</p:attrName>
                                        </p:attrNameLst>
                                      </p:cBhvr>
                                      <p:to>
                                        <p:strVal val="solid"/>
                                      </p:to>
                                    </p:set>
                                    <p:set>
                                      <p:cBhvr>
                                        <p:cTn id="65" dur="2000" fill="hold"/>
                                        <p:tgtEl>
                                          <p:spTgt spid="28"/>
                                        </p:tgtEl>
                                        <p:attrNameLst>
                                          <p:attrName>fill.on</p:attrName>
                                        </p:attrNameLst>
                                      </p:cBhvr>
                                      <p:to>
                                        <p:strVal val="true"/>
                                      </p:to>
                                    </p:set>
                                  </p:childTnLst>
                                </p:cTn>
                              </p:par>
                              <p:par>
                                <p:cTn id="66" presetID="9" presetClass="entr" presetSubtype="0"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dissolve">
                                      <p:cBhvr>
                                        <p:cTn id="68" dur="5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7" presetClass="emph" presetSubtype="2" fill="hold" nodeType="clickEffect">
                                  <p:stCondLst>
                                    <p:cond delay="0"/>
                                  </p:stCondLst>
                                  <p:childTnLst>
                                    <p:animClr clrSpc="rgb" dir="cw">
                                      <p:cBhvr>
                                        <p:cTn id="72" dur="2000" fill="hold"/>
                                        <p:tgtEl>
                                          <p:spTgt spid="30"/>
                                        </p:tgtEl>
                                        <p:attrNameLst>
                                          <p:attrName>stroke.color</p:attrName>
                                        </p:attrNameLst>
                                      </p:cBhvr>
                                      <p:to>
                                        <a:schemeClr val="accent2"/>
                                      </p:to>
                                    </p:animClr>
                                    <p:set>
                                      <p:cBhvr>
                                        <p:cTn id="73" dur="2000" fill="hold"/>
                                        <p:tgtEl>
                                          <p:spTgt spid="30"/>
                                        </p:tgtEl>
                                        <p:attrNameLst>
                                          <p:attrName>stroke.on</p:attrName>
                                        </p:attrNameLst>
                                      </p:cBhvr>
                                      <p:to>
                                        <p:strVal val="true"/>
                                      </p:to>
                                    </p:set>
                                  </p:childTnLst>
                                </p:cTn>
                              </p:par>
                            </p:childTnLst>
                          </p:cTn>
                        </p:par>
                      </p:childTnLst>
                    </p:cTn>
                  </p:par>
                  <p:par>
                    <p:cTn id="74" fill="hold">
                      <p:stCondLst>
                        <p:cond delay="indefinite"/>
                      </p:stCondLst>
                      <p:childTnLst>
                        <p:par>
                          <p:cTn id="75" fill="hold">
                            <p:stCondLst>
                              <p:cond delay="0"/>
                            </p:stCondLst>
                            <p:childTnLst>
                              <p:par>
                                <p:cTn id="76" presetID="7" presetClass="emph" presetSubtype="2" fill="hold" nodeType="clickEffect">
                                  <p:stCondLst>
                                    <p:cond delay="0"/>
                                  </p:stCondLst>
                                  <p:childTnLst>
                                    <p:animClr clrSpc="rgb" dir="cw">
                                      <p:cBhvr>
                                        <p:cTn id="77" dur="2000" fill="hold"/>
                                        <p:tgtEl>
                                          <p:spTgt spid="30"/>
                                        </p:tgtEl>
                                        <p:attrNameLst>
                                          <p:attrName>stroke.color</p:attrName>
                                        </p:attrNameLst>
                                      </p:cBhvr>
                                      <p:to>
                                        <a:schemeClr val="tx1"/>
                                      </p:to>
                                    </p:animClr>
                                    <p:set>
                                      <p:cBhvr>
                                        <p:cTn id="78" dur="2000" fill="hold"/>
                                        <p:tgtEl>
                                          <p:spTgt spid="30"/>
                                        </p:tgtEl>
                                        <p:attrNameLst>
                                          <p:attrName>stroke.on</p:attrName>
                                        </p:attrNameLst>
                                      </p:cBhvr>
                                      <p:to>
                                        <p:strVal val="true"/>
                                      </p:to>
                                    </p:set>
                                  </p:childTnLst>
                                </p:cTn>
                              </p:par>
                              <p:par>
                                <p:cTn id="79" presetID="9" presetClass="entr" presetSubtype="0" fill="hold"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dissolve">
                                      <p:cBhvr>
                                        <p:cTn id="81" dur="500"/>
                                        <p:tgtEl>
                                          <p:spTgt spid="31"/>
                                        </p:tgtEl>
                                      </p:cBhvr>
                                    </p:animEffect>
                                  </p:childTnLst>
                                </p:cTn>
                              </p:par>
                            </p:childTnLst>
                          </p:cTn>
                        </p:par>
                      </p:childTnLst>
                    </p:cTn>
                  </p:par>
                  <p:par>
                    <p:cTn id="82" fill="hold">
                      <p:stCondLst>
                        <p:cond delay="indefinite"/>
                      </p:stCondLst>
                      <p:childTnLst>
                        <p:par>
                          <p:cTn id="83" fill="hold">
                            <p:stCondLst>
                              <p:cond delay="0"/>
                            </p:stCondLst>
                            <p:childTnLst>
                              <p:par>
                                <p:cTn id="84" presetID="7" presetClass="emph" presetSubtype="2" fill="hold" nodeType="clickEffect">
                                  <p:stCondLst>
                                    <p:cond delay="0"/>
                                  </p:stCondLst>
                                  <p:childTnLst>
                                    <p:animClr clrSpc="rgb" dir="cw">
                                      <p:cBhvr>
                                        <p:cTn id="85" dur="2000" fill="hold"/>
                                        <p:tgtEl>
                                          <p:spTgt spid="31"/>
                                        </p:tgtEl>
                                        <p:attrNameLst>
                                          <p:attrName>stroke.color</p:attrName>
                                        </p:attrNameLst>
                                      </p:cBhvr>
                                      <p:to>
                                        <a:schemeClr val="accent2"/>
                                      </p:to>
                                    </p:animClr>
                                    <p:set>
                                      <p:cBhvr>
                                        <p:cTn id="86" dur="2000" fill="hold"/>
                                        <p:tgtEl>
                                          <p:spTgt spid="31"/>
                                        </p:tgtEl>
                                        <p:attrNameLst>
                                          <p:attrName>stroke.on</p:attrName>
                                        </p:attrNameLst>
                                      </p:cBhvr>
                                      <p:to>
                                        <p:strVal val="true"/>
                                      </p:to>
                                    </p:set>
                                  </p:childTnLst>
                                </p:cTn>
                              </p:par>
                            </p:childTnLst>
                          </p:cTn>
                        </p:par>
                      </p:childTnLst>
                    </p:cTn>
                  </p:par>
                  <p:par>
                    <p:cTn id="87" fill="hold">
                      <p:stCondLst>
                        <p:cond delay="indefinite"/>
                      </p:stCondLst>
                      <p:childTnLst>
                        <p:par>
                          <p:cTn id="88" fill="hold">
                            <p:stCondLst>
                              <p:cond delay="0"/>
                            </p:stCondLst>
                            <p:childTnLst>
                              <p:par>
                                <p:cTn id="89" presetID="7" presetClass="emph" presetSubtype="2" fill="hold" nodeType="clickEffect">
                                  <p:stCondLst>
                                    <p:cond delay="0"/>
                                  </p:stCondLst>
                                  <p:childTnLst>
                                    <p:animClr clrSpc="rgb" dir="cw">
                                      <p:cBhvr>
                                        <p:cTn id="90" dur="2000" fill="hold"/>
                                        <p:tgtEl>
                                          <p:spTgt spid="31"/>
                                        </p:tgtEl>
                                        <p:attrNameLst>
                                          <p:attrName>stroke.color</p:attrName>
                                        </p:attrNameLst>
                                      </p:cBhvr>
                                      <p:to>
                                        <a:schemeClr val="tx1"/>
                                      </p:to>
                                    </p:animClr>
                                    <p:set>
                                      <p:cBhvr>
                                        <p:cTn id="91" dur="2000" fill="hold"/>
                                        <p:tgtEl>
                                          <p:spTgt spid="3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8" grpId="0" animBg="1"/>
      <p:bldP spid="27" grpId="0" animBg="1"/>
      <p:bldP spid="2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03E0-2C69-28DA-64A5-DBCC3DE164CE}"/>
              </a:ext>
            </a:extLst>
          </p:cNvPr>
          <p:cNvSpPr>
            <a:spLocks noGrp="1"/>
          </p:cNvSpPr>
          <p:nvPr>
            <p:ph type="title"/>
          </p:nvPr>
        </p:nvSpPr>
        <p:spPr/>
        <p:txBody>
          <a:bodyPr/>
          <a:lstStyle/>
          <a:p>
            <a:r>
              <a:rPr lang="en-GB" dirty="0"/>
              <a:t>Quiz: Doubling of the original weight</a:t>
            </a:r>
            <a:endParaRPr lang="en-SE" dirty="0"/>
          </a:p>
        </p:txBody>
      </p:sp>
      <p:sp>
        <p:nvSpPr>
          <p:cNvPr id="3" name="Content Placeholder 2">
            <a:extLst>
              <a:ext uri="{FF2B5EF4-FFF2-40B4-BE49-F238E27FC236}">
                <a16:creationId xmlns:a16="http://schemas.microsoft.com/office/drawing/2014/main" id="{CC267A8F-A807-0BC1-7E1B-4A538BDA34AB}"/>
              </a:ext>
            </a:extLst>
          </p:cNvPr>
          <p:cNvSpPr>
            <a:spLocks noGrp="1"/>
          </p:cNvSpPr>
          <p:nvPr>
            <p:ph idx="1"/>
          </p:nvPr>
        </p:nvSpPr>
        <p:spPr/>
        <p:txBody>
          <a:bodyPr/>
          <a:lstStyle/>
          <a:p>
            <a:r>
              <a:rPr lang="en-GB" dirty="0"/>
              <a:t>Is the following statement valid about shortest paths? Given a graph, suppose we have calculated shortest path from a source to all other vertices. If we modify the graph such that weights of all edges is becomes double of the original weight, then the shortest path remains same only the total weight of path changes.</a:t>
            </a:r>
          </a:p>
          <a:p>
            <a:r>
              <a:rPr lang="en-GB" dirty="0"/>
              <a:t>True. </a:t>
            </a:r>
          </a:p>
          <a:p>
            <a:r>
              <a:rPr lang="en-GB" dirty="0"/>
              <a:t>The shortest path remains same. It is like if we change unit of distance from meter to kilo meter, the shortest paths don\'t change. But this does not make weights positive.</a:t>
            </a:r>
            <a:endParaRPr lang="en-SE" dirty="0"/>
          </a:p>
        </p:txBody>
      </p:sp>
    </p:spTree>
    <p:extLst>
      <p:ext uri="{BB962C8B-B14F-4D97-AF65-F5344CB8AC3E}">
        <p14:creationId xmlns:p14="http://schemas.microsoft.com/office/powerpoint/2010/main" val="24589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7790-B2EE-4A6E-713F-C4E35B7C3A8E}"/>
              </a:ext>
            </a:extLst>
          </p:cNvPr>
          <p:cNvSpPr>
            <a:spLocks noGrp="1"/>
          </p:cNvSpPr>
          <p:nvPr>
            <p:ph type="title"/>
          </p:nvPr>
        </p:nvSpPr>
        <p:spPr/>
        <p:txBody>
          <a:bodyPr>
            <a:normAutofit fontScale="90000"/>
          </a:bodyPr>
          <a:lstStyle/>
          <a:p>
            <a:r>
              <a:rPr lang="en-GB" dirty="0"/>
              <a:t>Johnson’s algorithm for All-pairs shortest paths</a:t>
            </a:r>
            <a:endParaRPr lang="en-SE" dirty="0"/>
          </a:p>
        </p:txBody>
      </p:sp>
      <p:sp>
        <p:nvSpPr>
          <p:cNvPr id="3" name="Content Placeholder 2">
            <a:extLst>
              <a:ext uri="{FF2B5EF4-FFF2-40B4-BE49-F238E27FC236}">
                <a16:creationId xmlns:a16="http://schemas.microsoft.com/office/drawing/2014/main" id="{8586C551-4831-0B2E-D3E9-8D6215238534}"/>
              </a:ext>
            </a:extLst>
          </p:cNvPr>
          <p:cNvSpPr>
            <a:spLocks noGrp="1"/>
          </p:cNvSpPr>
          <p:nvPr>
            <p:ph idx="1"/>
          </p:nvPr>
        </p:nvSpPr>
        <p:spPr/>
        <p:txBody>
          <a:bodyPr>
            <a:normAutofit/>
          </a:bodyPr>
          <a:lstStyle/>
          <a:p>
            <a:pPr algn="l" fontAlgn="base">
              <a:buFont typeface="+mj-lt"/>
              <a:buAutoNum type="arabicPeriod"/>
            </a:pPr>
            <a:r>
              <a:rPr lang="en-GB" dirty="0"/>
              <a:t>Let the given graph be G. Add a new vertex s to the graph, add edges from the new vertex to all vertices of G. Let the modified graph be G’. </a:t>
            </a:r>
          </a:p>
          <a:p>
            <a:pPr algn="l" fontAlgn="base">
              <a:buFont typeface="+mj-lt"/>
              <a:buAutoNum type="arabicPeriod" startAt="2"/>
            </a:pPr>
            <a:r>
              <a:rPr lang="en-GB" dirty="0"/>
              <a:t>Run the </a:t>
            </a:r>
            <a:r>
              <a:rPr lang="en-GB" dirty="0">
                <a:hlinkClick r:id="rId3">
                  <a:extLst>
                    <a:ext uri="{A12FA001-AC4F-418D-AE19-62706E023703}">
                      <ahyp:hlinkClr xmlns:ahyp="http://schemas.microsoft.com/office/drawing/2018/hyperlinkcolor" val="tx"/>
                    </a:ext>
                  </a:extLst>
                </a:hlinkClick>
              </a:rPr>
              <a:t>Bellman-Ford algorithm</a:t>
            </a:r>
            <a:r>
              <a:rPr lang="en-GB" dirty="0"/>
              <a:t> on G’ with s as the source. Let the distances calculated by Bellman-Ford be h[0], h[1], .. h[V-1]. If we find a negative weight cycle, then return. </a:t>
            </a:r>
          </a:p>
          <a:p>
            <a:pPr algn="l" fontAlgn="base">
              <a:buFont typeface="+mj-lt"/>
              <a:buAutoNum type="arabicPeriod" startAt="2"/>
            </a:pPr>
            <a:r>
              <a:rPr lang="en-GB" dirty="0"/>
              <a:t>Reweight the edges of the original graph. For each edge (u, v), assign the new weight as “original weight + h[u] – h[v]”. </a:t>
            </a:r>
          </a:p>
          <a:p>
            <a:pPr algn="l" fontAlgn="base">
              <a:buFont typeface="+mj-lt"/>
              <a:buAutoNum type="arabicPeriod" startAt="4"/>
            </a:pPr>
            <a:r>
              <a:rPr lang="en-GB" dirty="0"/>
              <a:t>Remove the added vertex s and run </a:t>
            </a:r>
            <a:r>
              <a:rPr lang="en-GB" dirty="0">
                <a:hlinkClick r:id="rId4">
                  <a:extLst>
                    <a:ext uri="{A12FA001-AC4F-418D-AE19-62706E023703}">
                      <ahyp:hlinkClr xmlns:ahyp="http://schemas.microsoft.com/office/drawing/2018/hyperlinkcolor" val="tx"/>
                    </a:ext>
                  </a:extLst>
                </a:hlinkClick>
              </a:rPr>
              <a:t>Dijkstra’s algorithm</a:t>
            </a:r>
            <a:r>
              <a:rPr lang="en-GB" dirty="0"/>
              <a:t> for every vertex. </a:t>
            </a:r>
          </a:p>
          <a:p>
            <a:endParaRPr lang="en-SE" dirty="0"/>
          </a:p>
        </p:txBody>
      </p:sp>
    </p:spTree>
    <p:extLst>
      <p:ext uri="{BB962C8B-B14F-4D97-AF65-F5344CB8AC3E}">
        <p14:creationId xmlns:p14="http://schemas.microsoft.com/office/powerpoint/2010/main" val="131313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DD46-B065-754B-A921-5922A8345DA3}"/>
              </a:ext>
            </a:extLst>
          </p:cNvPr>
          <p:cNvSpPr>
            <a:spLocks noGrp="1"/>
          </p:cNvSpPr>
          <p:nvPr>
            <p:ph type="title"/>
          </p:nvPr>
        </p:nvSpPr>
        <p:spPr>
          <a:xfrm>
            <a:off x="218114" y="274638"/>
            <a:ext cx="8724550" cy="1143000"/>
          </a:xfrm>
        </p:spPr>
        <p:txBody>
          <a:bodyPr>
            <a:normAutofit/>
          </a:bodyPr>
          <a:lstStyle/>
          <a:p>
            <a:r>
              <a:rPr lang="en-US" sz="2600" dirty="0"/>
              <a:t>Edge-</a:t>
            </a:r>
            <a:r>
              <a:rPr lang="en-US" altLang="zh-CN" sz="2600" dirty="0"/>
              <a:t>W</a:t>
            </a:r>
            <a:r>
              <a:rPr lang="en-US" sz="2600" dirty="0"/>
              <a:t>eighted Digraph: </a:t>
            </a:r>
            <a:r>
              <a:rPr lang="en-US" altLang="zh-CN" sz="2600" dirty="0"/>
              <a:t>A</a:t>
            </a:r>
            <a:r>
              <a:rPr lang="en-US" sz="2600" dirty="0"/>
              <a:t>djacency-</a:t>
            </a:r>
            <a:r>
              <a:rPr lang="en-US" altLang="zh-CN" sz="2600" dirty="0"/>
              <a:t>L</a:t>
            </a:r>
            <a:r>
              <a:rPr lang="en-US" sz="2600" dirty="0"/>
              <a:t>ists </a:t>
            </a:r>
            <a:r>
              <a:rPr lang="en-US" altLang="zh-CN" sz="2600" dirty="0"/>
              <a:t>I</a:t>
            </a:r>
            <a:r>
              <a:rPr lang="en-US" sz="2600" dirty="0"/>
              <a:t>mplementation</a:t>
            </a:r>
          </a:p>
        </p:txBody>
      </p:sp>
      <p:sp>
        <p:nvSpPr>
          <p:cNvPr id="4" name="object 2">
            <a:extLst>
              <a:ext uri="{FF2B5EF4-FFF2-40B4-BE49-F238E27FC236}">
                <a16:creationId xmlns:a16="http://schemas.microsoft.com/office/drawing/2014/main" id="{26881AA7-A325-0344-BB89-2289B2CCA777}"/>
              </a:ext>
            </a:extLst>
          </p:cNvPr>
          <p:cNvSpPr/>
          <p:nvPr/>
        </p:nvSpPr>
        <p:spPr>
          <a:xfrm>
            <a:off x="1383526" y="1417638"/>
            <a:ext cx="4805026" cy="5015216"/>
          </a:xfrm>
          <a:prstGeom prst="rect">
            <a:avLst/>
          </a:prstGeom>
          <a:blipFill>
            <a:blip r:embed="rId2" cstate="print"/>
            <a:stretch>
              <a:fillRect/>
            </a:stretch>
          </a:blipFill>
        </p:spPr>
        <p:txBody>
          <a:bodyPr wrap="square" lIns="0" tIns="0" rIns="0" bIns="0" rtlCol="0"/>
          <a:lstStyle/>
          <a:p>
            <a:endParaRPr sz="1588"/>
          </a:p>
        </p:txBody>
      </p:sp>
      <p:sp>
        <p:nvSpPr>
          <p:cNvPr id="5" name="object 3">
            <a:extLst>
              <a:ext uri="{FF2B5EF4-FFF2-40B4-BE49-F238E27FC236}">
                <a16:creationId xmlns:a16="http://schemas.microsoft.com/office/drawing/2014/main" id="{4D7D344B-65DE-FD40-B499-1EFA9E40764B}"/>
              </a:ext>
            </a:extLst>
          </p:cNvPr>
          <p:cNvSpPr/>
          <p:nvPr/>
        </p:nvSpPr>
        <p:spPr>
          <a:xfrm>
            <a:off x="1442147" y="1479684"/>
            <a:ext cx="4614706" cy="4829848"/>
          </a:xfrm>
          <a:custGeom>
            <a:avLst/>
            <a:gdLst/>
            <a:ahLst/>
            <a:cxnLst/>
            <a:rect l="l" t="t" r="r" b="b"/>
            <a:pathLst>
              <a:path w="4988560" h="5674995">
                <a:moveTo>
                  <a:pt x="0" y="0"/>
                </a:moveTo>
                <a:lnTo>
                  <a:pt x="4988060" y="0"/>
                </a:lnTo>
                <a:lnTo>
                  <a:pt x="4988060" y="5674754"/>
                </a:lnTo>
                <a:lnTo>
                  <a:pt x="0" y="5674754"/>
                </a:lnTo>
                <a:lnTo>
                  <a:pt x="0" y="0"/>
                </a:lnTo>
                <a:close/>
              </a:path>
            </a:pathLst>
          </a:custGeom>
          <a:solidFill>
            <a:srgbClr val="CBCBCB"/>
          </a:solidFill>
        </p:spPr>
        <p:txBody>
          <a:bodyPr wrap="square" lIns="0" tIns="0" rIns="0" bIns="0" rtlCol="0"/>
          <a:lstStyle/>
          <a:p>
            <a:endParaRPr sz="1588"/>
          </a:p>
        </p:txBody>
      </p:sp>
      <p:sp>
        <p:nvSpPr>
          <p:cNvPr id="6" name="object 4">
            <a:extLst>
              <a:ext uri="{FF2B5EF4-FFF2-40B4-BE49-F238E27FC236}">
                <a16:creationId xmlns:a16="http://schemas.microsoft.com/office/drawing/2014/main" id="{15654C17-567B-AA4C-8B67-DF9003485E16}"/>
              </a:ext>
            </a:extLst>
          </p:cNvPr>
          <p:cNvSpPr/>
          <p:nvPr/>
        </p:nvSpPr>
        <p:spPr>
          <a:xfrm>
            <a:off x="1585181" y="2594500"/>
            <a:ext cx="4332159" cy="1456204"/>
          </a:xfrm>
          <a:custGeom>
            <a:avLst/>
            <a:gdLst/>
            <a:ahLst/>
            <a:cxnLst/>
            <a:rect l="l" t="t" r="r" b="b"/>
            <a:pathLst>
              <a:path w="4683125" h="1650364">
                <a:moveTo>
                  <a:pt x="0" y="0"/>
                </a:moveTo>
                <a:lnTo>
                  <a:pt x="4682858" y="0"/>
                </a:lnTo>
                <a:lnTo>
                  <a:pt x="4682858" y="1649971"/>
                </a:lnTo>
                <a:lnTo>
                  <a:pt x="0" y="1649971"/>
                </a:lnTo>
                <a:lnTo>
                  <a:pt x="0" y="0"/>
                </a:lnTo>
                <a:close/>
              </a:path>
            </a:pathLst>
          </a:custGeom>
          <a:solidFill>
            <a:srgbClr val="FFFFFF"/>
          </a:solidFill>
        </p:spPr>
        <p:txBody>
          <a:bodyPr wrap="square" lIns="0" tIns="0" rIns="0" bIns="0" rtlCol="0"/>
          <a:lstStyle/>
          <a:p>
            <a:endParaRPr sz="1588"/>
          </a:p>
        </p:txBody>
      </p:sp>
      <p:sp>
        <p:nvSpPr>
          <p:cNvPr id="7" name="object 5">
            <a:extLst>
              <a:ext uri="{FF2B5EF4-FFF2-40B4-BE49-F238E27FC236}">
                <a16:creationId xmlns:a16="http://schemas.microsoft.com/office/drawing/2014/main" id="{A12B7158-7CAB-994D-8878-BC6E415247F4}"/>
              </a:ext>
            </a:extLst>
          </p:cNvPr>
          <p:cNvSpPr/>
          <p:nvPr/>
        </p:nvSpPr>
        <p:spPr>
          <a:xfrm>
            <a:off x="1576792" y="4260737"/>
            <a:ext cx="4340547" cy="1125562"/>
          </a:xfrm>
          <a:custGeom>
            <a:avLst/>
            <a:gdLst/>
            <a:ahLst/>
            <a:cxnLst/>
            <a:rect l="l" t="t" r="r" b="b"/>
            <a:pathLst>
              <a:path w="4683125" h="1421129">
                <a:moveTo>
                  <a:pt x="0" y="0"/>
                </a:moveTo>
                <a:lnTo>
                  <a:pt x="4682858" y="0"/>
                </a:lnTo>
                <a:lnTo>
                  <a:pt x="4682858" y="1421079"/>
                </a:lnTo>
                <a:lnTo>
                  <a:pt x="0" y="1421079"/>
                </a:lnTo>
                <a:lnTo>
                  <a:pt x="0" y="0"/>
                </a:lnTo>
                <a:close/>
              </a:path>
            </a:pathLst>
          </a:custGeom>
          <a:solidFill>
            <a:srgbClr val="FFFFFF"/>
          </a:solidFill>
        </p:spPr>
        <p:txBody>
          <a:bodyPr wrap="square" lIns="0" tIns="0" rIns="0" bIns="0" rtlCol="0"/>
          <a:lstStyle/>
          <a:p>
            <a:endParaRPr sz="1588"/>
          </a:p>
        </p:txBody>
      </p:sp>
      <p:sp>
        <p:nvSpPr>
          <p:cNvPr id="8" name="object 6">
            <a:extLst>
              <a:ext uri="{FF2B5EF4-FFF2-40B4-BE49-F238E27FC236}">
                <a16:creationId xmlns:a16="http://schemas.microsoft.com/office/drawing/2014/main" id="{2E82F3AE-BFE3-A745-8EF9-5FFB5E3E24D0}"/>
              </a:ext>
            </a:extLst>
          </p:cNvPr>
          <p:cNvSpPr/>
          <p:nvPr/>
        </p:nvSpPr>
        <p:spPr>
          <a:xfrm>
            <a:off x="1576793" y="5590785"/>
            <a:ext cx="4340546" cy="412376"/>
          </a:xfrm>
          <a:custGeom>
            <a:avLst/>
            <a:gdLst/>
            <a:ahLst/>
            <a:cxnLst/>
            <a:rect l="l" t="t" r="r" b="b"/>
            <a:pathLst>
              <a:path w="4683125" h="467359">
                <a:moveTo>
                  <a:pt x="0" y="0"/>
                </a:moveTo>
                <a:lnTo>
                  <a:pt x="4682858" y="0"/>
                </a:lnTo>
                <a:lnTo>
                  <a:pt x="4682858" y="467335"/>
                </a:lnTo>
                <a:lnTo>
                  <a:pt x="0" y="467335"/>
                </a:lnTo>
                <a:lnTo>
                  <a:pt x="0" y="0"/>
                </a:lnTo>
                <a:close/>
              </a:path>
            </a:pathLst>
          </a:custGeom>
          <a:solidFill>
            <a:srgbClr val="FFFFFF"/>
          </a:solidFill>
        </p:spPr>
        <p:txBody>
          <a:bodyPr wrap="square" lIns="0" tIns="0" rIns="0" bIns="0" rtlCol="0"/>
          <a:lstStyle/>
          <a:p>
            <a:endParaRPr sz="1588"/>
          </a:p>
        </p:txBody>
      </p:sp>
      <p:sp>
        <p:nvSpPr>
          <p:cNvPr id="9" name="object 7">
            <a:extLst>
              <a:ext uri="{FF2B5EF4-FFF2-40B4-BE49-F238E27FC236}">
                <a16:creationId xmlns:a16="http://schemas.microsoft.com/office/drawing/2014/main" id="{D2B4579B-A698-9B48-BE5B-609EC9A8A3A8}"/>
              </a:ext>
            </a:extLst>
          </p:cNvPr>
          <p:cNvSpPr txBox="1"/>
          <p:nvPr/>
        </p:nvSpPr>
        <p:spPr>
          <a:xfrm>
            <a:off x="1570374" y="1549265"/>
            <a:ext cx="3379131" cy="841648"/>
          </a:xfrm>
          <a:prstGeom prst="rect">
            <a:avLst/>
          </a:prstGeom>
        </p:spPr>
        <p:txBody>
          <a:bodyPr vert="horz" wrap="square" lIns="0" tIns="31376" rIns="0" bIns="0" rtlCol="0">
            <a:spAutoFit/>
          </a:bodyPr>
          <a:lstStyle/>
          <a:p>
            <a:pPr marL="11206">
              <a:spcBef>
                <a:spcPts val="247"/>
              </a:spcBef>
            </a:pPr>
            <a:r>
              <a:rPr sz="1191" dirty="0">
                <a:latin typeface="DejaVu Sans Mono"/>
                <a:cs typeface="DejaVu Sans Mono"/>
              </a:rPr>
              <a:t>public class</a:t>
            </a:r>
            <a:r>
              <a:rPr sz="1191" spc="-26" dirty="0">
                <a:latin typeface="DejaVu Sans Mono"/>
                <a:cs typeface="DejaVu Sans Mono"/>
              </a:rPr>
              <a:t> </a:t>
            </a:r>
            <a:r>
              <a:rPr sz="1191" dirty="0" err="1">
                <a:latin typeface="DejaVu Sans Mono"/>
              </a:rPr>
              <a:t>EdgeWeighted</a:t>
            </a:r>
            <a:r>
              <a:rPr lang="en-US" sz="1191" dirty="0" err="1">
                <a:latin typeface="DejaVu Sans Mono"/>
              </a:rPr>
              <a:t>Digraph</a:t>
            </a:r>
            <a:endParaRPr lang="en-US" sz="1191" dirty="0">
              <a:latin typeface="DejaVu Sans Mono"/>
            </a:endParaRPr>
          </a:p>
          <a:p>
            <a:pPr marL="11206">
              <a:spcBef>
                <a:spcPts val="247"/>
              </a:spcBef>
            </a:pPr>
            <a:r>
              <a:rPr sz="1191" dirty="0">
                <a:latin typeface="DejaVu Sans Mono"/>
                <a:cs typeface="DejaVu Sans Mono"/>
              </a:rPr>
              <a:t>{</a:t>
            </a:r>
          </a:p>
          <a:p>
            <a:pPr marL="284645">
              <a:spcBef>
                <a:spcPts val="224"/>
              </a:spcBef>
            </a:pPr>
            <a:r>
              <a:rPr sz="1191" dirty="0">
                <a:latin typeface="DejaVu Sans Mono"/>
                <a:cs typeface="DejaVu Sans Mono"/>
              </a:rPr>
              <a:t>private final int</a:t>
            </a:r>
            <a:r>
              <a:rPr sz="1191" spc="-18" dirty="0">
                <a:latin typeface="DejaVu Sans Mono"/>
                <a:cs typeface="DejaVu Sans Mono"/>
              </a:rPr>
              <a:t> </a:t>
            </a:r>
            <a:r>
              <a:rPr sz="1191" dirty="0">
                <a:latin typeface="DejaVu Sans Mono"/>
                <a:cs typeface="DejaVu Sans Mono"/>
              </a:rPr>
              <a:t>V;</a:t>
            </a:r>
          </a:p>
          <a:p>
            <a:pPr marL="284645">
              <a:spcBef>
                <a:spcPts val="229"/>
              </a:spcBef>
            </a:pPr>
            <a:r>
              <a:rPr sz="1191" dirty="0">
                <a:latin typeface="DejaVu Sans Mono"/>
                <a:cs typeface="DejaVu Sans Mono"/>
              </a:rPr>
              <a:t>private final </a:t>
            </a:r>
            <a:r>
              <a:rPr lang="en-US" altLang="zh-CN" sz="1191" dirty="0">
                <a:latin typeface="DejaVu Sans Mono"/>
                <a:cs typeface="DejaVu Sans Mono"/>
              </a:rPr>
              <a:t>List</a:t>
            </a:r>
            <a:r>
              <a:rPr sz="1191" dirty="0">
                <a:latin typeface="DejaVu Sans Mono"/>
                <a:cs typeface="DejaVu Sans Mono"/>
              </a:rPr>
              <a:t>&lt;</a:t>
            </a:r>
            <a:r>
              <a:rPr lang="en-US" sz="1191" dirty="0" err="1">
                <a:latin typeface="DejaVu Sans Mono"/>
                <a:cs typeface="DejaVu Sans Mono"/>
              </a:rPr>
              <a:t>Directed</a:t>
            </a:r>
            <a:r>
              <a:rPr sz="1191" dirty="0" err="1">
                <a:latin typeface="DejaVu Sans Mono"/>
                <a:cs typeface="DejaVu Sans Mono"/>
              </a:rPr>
              <a:t>Edge</a:t>
            </a:r>
            <a:r>
              <a:rPr sz="1191" dirty="0">
                <a:latin typeface="DejaVu Sans Mono"/>
                <a:cs typeface="DejaVu Sans Mono"/>
              </a:rPr>
              <a:t>&gt;[]</a:t>
            </a:r>
            <a:r>
              <a:rPr sz="1191" spc="-66" dirty="0">
                <a:latin typeface="DejaVu Sans Mono"/>
                <a:cs typeface="DejaVu Sans Mono"/>
              </a:rPr>
              <a:t> </a:t>
            </a:r>
            <a:r>
              <a:rPr sz="1191" dirty="0">
                <a:latin typeface="DejaVu Sans Mono"/>
                <a:cs typeface="DejaVu Sans Mono"/>
              </a:rPr>
              <a:t>adj;</a:t>
            </a:r>
          </a:p>
        </p:txBody>
      </p:sp>
      <p:sp>
        <p:nvSpPr>
          <p:cNvPr id="10" name="object 8">
            <a:extLst>
              <a:ext uri="{FF2B5EF4-FFF2-40B4-BE49-F238E27FC236}">
                <a16:creationId xmlns:a16="http://schemas.microsoft.com/office/drawing/2014/main" id="{0B617089-5712-AF42-A957-AE656E9ACDC3}"/>
              </a:ext>
            </a:extLst>
          </p:cNvPr>
          <p:cNvSpPr txBox="1"/>
          <p:nvPr/>
        </p:nvSpPr>
        <p:spPr>
          <a:xfrm>
            <a:off x="1843940" y="2592769"/>
            <a:ext cx="4065013" cy="1475667"/>
          </a:xfrm>
          <a:prstGeom prst="rect">
            <a:avLst/>
          </a:prstGeom>
        </p:spPr>
        <p:txBody>
          <a:bodyPr vert="horz" wrap="square" lIns="0" tIns="31376" rIns="0" bIns="0" rtlCol="0">
            <a:spAutoFit/>
          </a:bodyPr>
          <a:lstStyle/>
          <a:p>
            <a:pPr marL="11206">
              <a:spcBef>
                <a:spcPts val="247"/>
              </a:spcBef>
            </a:pPr>
            <a:r>
              <a:rPr sz="1191" dirty="0">
                <a:latin typeface="DejaVu Sans Mono"/>
                <a:cs typeface="DejaVu Sans Mono"/>
              </a:rPr>
              <a:t>public </a:t>
            </a:r>
            <a:r>
              <a:rPr sz="1191" dirty="0" err="1">
                <a:latin typeface="DejaVu Sans Mono"/>
                <a:cs typeface="DejaVu Sans Mono"/>
              </a:rPr>
              <a:t>EdgeWeighted</a:t>
            </a:r>
            <a:r>
              <a:rPr lang="en-US" sz="1191" dirty="0" err="1">
                <a:latin typeface="DejaVu Sans Mono"/>
              </a:rPr>
              <a:t>Digraph</a:t>
            </a:r>
            <a:r>
              <a:rPr lang="en-US" sz="1191" dirty="0">
                <a:latin typeface="DejaVu Sans Mono"/>
              </a:rPr>
              <a:t> </a:t>
            </a:r>
            <a:r>
              <a:rPr sz="1191" dirty="0">
                <a:latin typeface="DejaVu Sans Mono"/>
                <a:cs typeface="DejaVu Sans Mono"/>
              </a:rPr>
              <a:t>(int</a:t>
            </a:r>
            <a:r>
              <a:rPr sz="1191" spc="-26" dirty="0">
                <a:latin typeface="DejaVu Sans Mono"/>
                <a:cs typeface="DejaVu Sans Mono"/>
              </a:rPr>
              <a:t> </a:t>
            </a:r>
            <a:r>
              <a:rPr sz="1191" dirty="0">
                <a:latin typeface="DejaVu Sans Mono"/>
                <a:cs typeface="DejaVu Sans Mono"/>
              </a:rPr>
              <a:t>V)</a:t>
            </a:r>
          </a:p>
          <a:p>
            <a:pPr marL="11206">
              <a:spcBef>
                <a:spcPts val="163"/>
              </a:spcBef>
            </a:pPr>
            <a:r>
              <a:rPr sz="1191" dirty="0">
                <a:latin typeface="DejaVu Sans Mono"/>
                <a:cs typeface="DejaVu Sans Mono"/>
              </a:rPr>
              <a:t>{</a:t>
            </a:r>
          </a:p>
          <a:p>
            <a:pPr marL="284645">
              <a:spcBef>
                <a:spcPts val="224"/>
              </a:spcBef>
            </a:pPr>
            <a:r>
              <a:rPr sz="1191" dirty="0">
                <a:latin typeface="DejaVu Sans Mono"/>
                <a:cs typeface="DejaVu Sans Mono"/>
              </a:rPr>
              <a:t>this.V =</a:t>
            </a:r>
            <a:r>
              <a:rPr sz="1191" spc="-9" dirty="0">
                <a:latin typeface="DejaVu Sans Mono"/>
                <a:cs typeface="DejaVu Sans Mono"/>
              </a:rPr>
              <a:t> </a:t>
            </a:r>
            <a:r>
              <a:rPr sz="1191" dirty="0">
                <a:latin typeface="DejaVu Sans Mono"/>
                <a:cs typeface="DejaVu Sans Mono"/>
              </a:rPr>
              <a:t>V;</a:t>
            </a:r>
          </a:p>
          <a:p>
            <a:pPr marL="284645" marR="4483">
              <a:lnSpc>
                <a:spcPct val="115900"/>
              </a:lnSpc>
            </a:pPr>
            <a:r>
              <a:rPr sz="1191" dirty="0">
                <a:latin typeface="DejaVu Sans Mono"/>
                <a:cs typeface="DejaVu Sans Mono"/>
              </a:rPr>
              <a:t>adj = (</a:t>
            </a:r>
            <a:r>
              <a:rPr lang="en-US" altLang="zh-CN" sz="1191" dirty="0">
                <a:latin typeface="DejaVu Sans Mono"/>
                <a:cs typeface="DejaVu Sans Mono"/>
              </a:rPr>
              <a:t>List</a:t>
            </a:r>
            <a:r>
              <a:rPr sz="1191" dirty="0">
                <a:latin typeface="DejaVu Sans Mono"/>
                <a:cs typeface="DejaVu Sans Mono"/>
              </a:rPr>
              <a:t>&lt;</a:t>
            </a:r>
            <a:r>
              <a:rPr lang="en-US" sz="1191" dirty="0" err="1">
                <a:latin typeface="DejaVu Sans Mono"/>
                <a:cs typeface="DejaVu Sans Mono"/>
              </a:rPr>
              <a:t>Directed</a:t>
            </a:r>
            <a:r>
              <a:rPr sz="1191" dirty="0" err="1">
                <a:latin typeface="DejaVu Sans Mono"/>
                <a:cs typeface="DejaVu Sans Mono"/>
              </a:rPr>
              <a:t>Edge</a:t>
            </a:r>
            <a:r>
              <a:rPr sz="1191" dirty="0">
                <a:latin typeface="DejaVu Sans Mono"/>
                <a:cs typeface="DejaVu Sans Mono"/>
              </a:rPr>
              <a:t>&gt;[]) new</a:t>
            </a:r>
            <a:r>
              <a:rPr sz="1191" spc="-66" dirty="0">
                <a:latin typeface="DejaVu Sans Mono"/>
                <a:cs typeface="DejaVu Sans Mono"/>
              </a:rPr>
              <a:t> </a:t>
            </a:r>
            <a:r>
              <a:rPr lang="en-US" altLang="zh-CN" sz="1191" spc="-66" dirty="0" err="1">
                <a:latin typeface="DejaVu Sans Mono"/>
                <a:cs typeface="DejaVu Sans Mono"/>
              </a:rPr>
              <a:t>ArrayList</a:t>
            </a:r>
            <a:r>
              <a:rPr sz="1191" dirty="0">
                <a:latin typeface="DejaVu Sans Mono"/>
                <a:cs typeface="DejaVu Sans Mono"/>
              </a:rPr>
              <a:t>[V];  </a:t>
            </a:r>
            <a:endParaRPr lang="en-US" sz="1191" dirty="0">
              <a:latin typeface="DejaVu Sans Mono"/>
              <a:cs typeface="DejaVu Sans Mono"/>
            </a:endParaRPr>
          </a:p>
          <a:p>
            <a:pPr marL="284645" marR="4483">
              <a:lnSpc>
                <a:spcPct val="115900"/>
              </a:lnSpc>
            </a:pPr>
            <a:r>
              <a:rPr sz="1191" dirty="0">
                <a:latin typeface="DejaVu Sans Mono"/>
                <a:cs typeface="DejaVu Sans Mono"/>
              </a:rPr>
              <a:t>for (int v = 0; v &lt; V;</a:t>
            </a:r>
            <a:r>
              <a:rPr sz="1191" spc="-49" dirty="0">
                <a:latin typeface="DejaVu Sans Mono"/>
                <a:cs typeface="DejaVu Sans Mono"/>
              </a:rPr>
              <a:t> </a:t>
            </a:r>
            <a:r>
              <a:rPr sz="1191" dirty="0">
                <a:latin typeface="DejaVu Sans Mono"/>
                <a:cs typeface="DejaVu Sans Mono"/>
              </a:rPr>
              <a:t>v++)</a:t>
            </a:r>
          </a:p>
          <a:p>
            <a:pPr marL="558083">
              <a:spcBef>
                <a:spcPts val="229"/>
              </a:spcBef>
            </a:pPr>
            <a:r>
              <a:rPr sz="1191" dirty="0">
                <a:latin typeface="DejaVu Sans Mono"/>
                <a:cs typeface="DejaVu Sans Mono"/>
              </a:rPr>
              <a:t>adj[v] = new</a:t>
            </a:r>
            <a:r>
              <a:rPr sz="1191" spc="-35" dirty="0">
                <a:latin typeface="DejaVu Sans Mono"/>
                <a:cs typeface="DejaVu Sans Mono"/>
              </a:rPr>
              <a:t> </a:t>
            </a:r>
            <a:r>
              <a:rPr lang="en-US" altLang="zh-CN" sz="1191" spc="-66" dirty="0" err="1">
                <a:latin typeface="DejaVu Sans Mono"/>
                <a:cs typeface="DejaVu Sans Mono"/>
              </a:rPr>
              <a:t>ArrayList</a:t>
            </a:r>
            <a:r>
              <a:rPr sz="1191" dirty="0">
                <a:latin typeface="DejaVu Sans Mono"/>
                <a:cs typeface="DejaVu Sans Mono"/>
              </a:rPr>
              <a:t>&lt;</a:t>
            </a:r>
            <a:r>
              <a:rPr lang="en-US" sz="1191" dirty="0" err="1">
                <a:latin typeface="DejaVu Sans Mono"/>
                <a:cs typeface="DejaVu Sans Mono"/>
              </a:rPr>
              <a:t>Directed</a:t>
            </a:r>
            <a:r>
              <a:rPr sz="1191" dirty="0" err="1">
                <a:latin typeface="DejaVu Sans Mono"/>
                <a:cs typeface="DejaVu Sans Mono"/>
              </a:rPr>
              <a:t>Edge</a:t>
            </a:r>
            <a:r>
              <a:rPr sz="1191" dirty="0">
                <a:latin typeface="DejaVu Sans Mono"/>
                <a:cs typeface="DejaVu Sans Mono"/>
              </a:rPr>
              <a:t>&gt;();</a:t>
            </a:r>
          </a:p>
          <a:p>
            <a:pPr marL="11206">
              <a:spcBef>
                <a:spcPts val="159"/>
              </a:spcBef>
            </a:pPr>
            <a:r>
              <a:rPr sz="1191" dirty="0">
                <a:latin typeface="DejaVu Sans Mono"/>
                <a:cs typeface="DejaVu Sans Mono"/>
              </a:rPr>
              <a:t>}</a:t>
            </a:r>
          </a:p>
        </p:txBody>
      </p:sp>
      <p:sp>
        <p:nvSpPr>
          <p:cNvPr id="11" name="object 9">
            <a:extLst>
              <a:ext uri="{FF2B5EF4-FFF2-40B4-BE49-F238E27FC236}">
                <a16:creationId xmlns:a16="http://schemas.microsoft.com/office/drawing/2014/main" id="{BF40240F-4248-A74A-A7B2-C53D3DBFA238}"/>
              </a:ext>
            </a:extLst>
          </p:cNvPr>
          <p:cNvSpPr txBox="1"/>
          <p:nvPr/>
        </p:nvSpPr>
        <p:spPr>
          <a:xfrm>
            <a:off x="1843941" y="4250595"/>
            <a:ext cx="3487831" cy="1073658"/>
          </a:xfrm>
          <a:prstGeom prst="rect">
            <a:avLst/>
          </a:prstGeom>
        </p:spPr>
        <p:txBody>
          <a:bodyPr vert="horz" wrap="square" lIns="0" tIns="39781" rIns="0" bIns="0" rtlCol="0">
            <a:spAutoFit/>
          </a:bodyPr>
          <a:lstStyle/>
          <a:p>
            <a:pPr marL="11206">
              <a:spcBef>
                <a:spcPts val="313"/>
              </a:spcBef>
            </a:pPr>
            <a:r>
              <a:rPr sz="1191" dirty="0">
                <a:latin typeface="DejaVu Sans Mono"/>
                <a:cs typeface="DejaVu Sans Mono"/>
              </a:rPr>
              <a:t>public void </a:t>
            </a:r>
            <a:r>
              <a:rPr sz="1191" dirty="0" err="1">
                <a:latin typeface="DejaVu Sans Mono"/>
                <a:cs typeface="DejaVu Sans Mono"/>
              </a:rPr>
              <a:t>addEdge</a:t>
            </a:r>
            <a:r>
              <a:rPr sz="1191" dirty="0">
                <a:latin typeface="DejaVu Sans Mono"/>
                <a:cs typeface="DejaVu Sans Mono"/>
              </a:rPr>
              <a:t>(</a:t>
            </a:r>
            <a:r>
              <a:rPr lang="en-US" sz="1191" dirty="0" err="1">
                <a:latin typeface="DejaVu Sans Mono"/>
                <a:cs typeface="DejaVu Sans Mono"/>
              </a:rPr>
              <a:t>Directed</a:t>
            </a:r>
            <a:r>
              <a:rPr sz="1191" dirty="0" err="1">
                <a:latin typeface="DejaVu Sans Mono"/>
                <a:cs typeface="DejaVu Sans Mono"/>
              </a:rPr>
              <a:t>Edge</a:t>
            </a:r>
            <a:r>
              <a:rPr sz="1191" spc="-18" dirty="0">
                <a:latin typeface="DejaVu Sans Mono"/>
                <a:cs typeface="DejaVu Sans Mono"/>
              </a:rPr>
              <a:t> </a:t>
            </a:r>
            <a:r>
              <a:rPr sz="1191" dirty="0">
                <a:latin typeface="DejaVu Sans Mono"/>
                <a:cs typeface="DejaVu Sans Mono"/>
              </a:rPr>
              <a:t>e)</a:t>
            </a:r>
          </a:p>
          <a:p>
            <a:pPr marL="11206">
              <a:spcBef>
                <a:spcPts val="229"/>
              </a:spcBef>
            </a:pPr>
            <a:r>
              <a:rPr sz="1191" dirty="0">
                <a:latin typeface="DejaVu Sans Mono"/>
                <a:cs typeface="DejaVu Sans Mono"/>
              </a:rPr>
              <a:t>{</a:t>
            </a:r>
          </a:p>
          <a:p>
            <a:pPr marL="284645" marR="4483">
              <a:lnSpc>
                <a:spcPct val="111300"/>
              </a:lnSpc>
              <a:spcBef>
                <a:spcPts val="62"/>
              </a:spcBef>
            </a:pPr>
            <a:r>
              <a:rPr sz="1191" dirty="0">
                <a:latin typeface="DejaVu Sans Mono"/>
                <a:cs typeface="DejaVu Sans Mono"/>
              </a:rPr>
              <a:t>int v = </a:t>
            </a:r>
            <a:r>
              <a:rPr sz="1191" dirty="0" err="1">
                <a:latin typeface="DejaVu Sans Mono"/>
                <a:cs typeface="DejaVu Sans Mono"/>
              </a:rPr>
              <a:t>e.</a:t>
            </a:r>
            <a:r>
              <a:rPr lang="en-US" sz="1191" dirty="0" err="1">
                <a:latin typeface="DejaVu Sans Mono"/>
                <a:cs typeface="DejaVu Sans Mono"/>
              </a:rPr>
              <a:t>from</a:t>
            </a:r>
            <a:r>
              <a:rPr sz="1191" dirty="0">
                <a:latin typeface="DejaVu Sans Mono"/>
                <a:cs typeface="DejaVu Sans Mono"/>
              </a:rPr>
              <a:t>()</a:t>
            </a:r>
            <a:r>
              <a:rPr lang="en-US" sz="1191" dirty="0">
                <a:latin typeface="DejaVu Sans Mono"/>
                <a:cs typeface="DejaVu Sans Mono"/>
              </a:rPr>
              <a:t>;  </a:t>
            </a:r>
          </a:p>
          <a:p>
            <a:pPr marL="284645" marR="4483">
              <a:lnSpc>
                <a:spcPct val="111300"/>
              </a:lnSpc>
              <a:spcBef>
                <a:spcPts val="62"/>
              </a:spcBef>
            </a:pPr>
            <a:r>
              <a:rPr sz="1191" dirty="0" err="1">
                <a:latin typeface="DejaVu Sans Mono"/>
                <a:cs typeface="DejaVu Sans Mono"/>
              </a:rPr>
              <a:t>adj</a:t>
            </a:r>
            <a:r>
              <a:rPr sz="1191" dirty="0">
                <a:latin typeface="DejaVu Sans Mono"/>
                <a:cs typeface="DejaVu Sans Mono"/>
              </a:rPr>
              <a:t>[v].add(e);</a:t>
            </a:r>
          </a:p>
          <a:p>
            <a:pPr marL="11206">
              <a:spcBef>
                <a:spcPts val="224"/>
              </a:spcBef>
            </a:pPr>
            <a:r>
              <a:rPr sz="1191" dirty="0">
                <a:latin typeface="DejaVu Sans Mono"/>
                <a:cs typeface="DejaVu Sans Mono"/>
              </a:rPr>
              <a:t>}</a:t>
            </a:r>
          </a:p>
        </p:txBody>
      </p:sp>
      <p:sp>
        <p:nvSpPr>
          <p:cNvPr id="12" name="object 10">
            <a:extLst>
              <a:ext uri="{FF2B5EF4-FFF2-40B4-BE49-F238E27FC236}">
                <a16:creationId xmlns:a16="http://schemas.microsoft.com/office/drawing/2014/main" id="{D13EC77D-C1E2-214F-9235-32E15E70DCF0}"/>
              </a:ext>
            </a:extLst>
          </p:cNvPr>
          <p:cNvSpPr txBox="1"/>
          <p:nvPr/>
        </p:nvSpPr>
        <p:spPr>
          <a:xfrm>
            <a:off x="1570374" y="5555504"/>
            <a:ext cx="3664357" cy="632744"/>
          </a:xfrm>
          <a:prstGeom prst="rect">
            <a:avLst/>
          </a:prstGeom>
        </p:spPr>
        <p:txBody>
          <a:bodyPr vert="horz" wrap="square" lIns="0" tIns="31376" rIns="0" bIns="0" rtlCol="0">
            <a:spAutoFit/>
          </a:bodyPr>
          <a:lstStyle/>
          <a:p>
            <a:pPr marL="284645">
              <a:spcBef>
                <a:spcPts val="247"/>
              </a:spcBef>
            </a:pPr>
            <a:r>
              <a:rPr sz="1191" dirty="0">
                <a:latin typeface="DejaVu Sans Mono"/>
                <a:cs typeface="DejaVu Sans Mono"/>
              </a:rPr>
              <a:t>public </a:t>
            </a:r>
            <a:r>
              <a:rPr sz="1191" dirty="0" err="1">
                <a:latin typeface="DejaVu Sans Mono"/>
                <a:cs typeface="DejaVu Sans Mono"/>
              </a:rPr>
              <a:t>Iterable</a:t>
            </a:r>
            <a:r>
              <a:rPr sz="1191" dirty="0">
                <a:latin typeface="DejaVu Sans Mono"/>
                <a:cs typeface="DejaVu Sans Mono"/>
              </a:rPr>
              <a:t>&lt;</a:t>
            </a:r>
            <a:r>
              <a:rPr lang="en-US" sz="1191" dirty="0" err="1">
                <a:latin typeface="DejaVu Sans Mono"/>
                <a:cs typeface="DejaVu Sans Mono"/>
              </a:rPr>
              <a:t>Directed</a:t>
            </a:r>
            <a:r>
              <a:rPr sz="1191" dirty="0" err="1">
                <a:latin typeface="DejaVu Sans Mono"/>
                <a:cs typeface="DejaVu Sans Mono"/>
              </a:rPr>
              <a:t>Edge</a:t>
            </a:r>
            <a:r>
              <a:rPr sz="1191" dirty="0">
                <a:latin typeface="DejaVu Sans Mono"/>
                <a:cs typeface="DejaVu Sans Mono"/>
              </a:rPr>
              <a:t>&gt; adj(int</a:t>
            </a:r>
            <a:r>
              <a:rPr sz="1191" spc="-62" dirty="0">
                <a:latin typeface="DejaVu Sans Mono"/>
                <a:cs typeface="DejaVu Sans Mono"/>
              </a:rPr>
              <a:t> </a:t>
            </a:r>
            <a:r>
              <a:rPr sz="1191" dirty="0">
                <a:latin typeface="DejaVu Sans Mono"/>
                <a:cs typeface="DejaVu Sans Mono"/>
              </a:rPr>
              <a:t>v)</a:t>
            </a:r>
          </a:p>
          <a:p>
            <a:pPr marL="284645">
              <a:spcBef>
                <a:spcPts val="163"/>
              </a:spcBef>
              <a:tabLst>
                <a:tab pos="558083" algn="l"/>
                <a:tab pos="2017166" algn="l"/>
              </a:tabLst>
            </a:pPr>
            <a:r>
              <a:rPr sz="1191" dirty="0">
                <a:latin typeface="DejaVu Sans Mono"/>
                <a:cs typeface="DejaVu Sans Mono"/>
              </a:rPr>
              <a:t>{	return</a:t>
            </a:r>
            <a:r>
              <a:rPr sz="1191" spc="4" dirty="0">
                <a:latin typeface="DejaVu Sans Mono"/>
                <a:cs typeface="DejaVu Sans Mono"/>
              </a:rPr>
              <a:t> </a:t>
            </a:r>
            <a:r>
              <a:rPr sz="1191" dirty="0">
                <a:latin typeface="DejaVu Sans Mono"/>
                <a:cs typeface="DejaVu Sans Mono"/>
              </a:rPr>
              <a:t>adj[v];	}</a:t>
            </a:r>
          </a:p>
          <a:p>
            <a:pPr marL="11206">
              <a:spcBef>
                <a:spcPts val="224"/>
              </a:spcBef>
            </a:pPr>
            <a:r>
              <a:rPr sz="1191" dirty="0">
                <a:latin typeface="DejaVu Sans Mono"/>
                <a:cs typeface="DejaVu Sans Mono"/>
              </a:rPr>
              <a:t>}</a:t>
            </a:r>
          </a:p>
        </p:txBody>
      </p:sp>
      <p:sp>
        <p:nvSpPr>
          <p:cNvPr id="13" name="object 12">
            <a:extLst>
              <a:ext uri="{FF2B5EF4-FFF2-40B4-BE49-F238E27FC236}">
                <a16:creationId xmlns:a16="http://schemas.microsoft.com/office/drawing/2014/main" id="{92FDB543-9571-1E4C-B8AC-99B1A7AA2C2E}"/>
              </a:ext>
            </a:extLst>
          </p:cNvPr>
          <p:cNvSpPr txBox="1"/>
          <p:nvPr/>
        </p:nvSpPr>
        <p:spPr>
          <a:xfrm>
            <a:off x="6264734" y="4816592"/>
            <a:ext cx="1511562" cy="384751"/>
          </a:xfrm>
          <a:prstGeom prst="rect">
            <a:avLst/>
          </a:prstGeom>
        </p:spPr>
        <p:txBody>
          <a:bodyPr vert="horz" wrap="square" lIns="0" tIns="11206" rIns="0" bIns="0" rtlCol="0">
            <a:spAutoFit/>
          </a:bodyPr>
          <a:lstStyle/>
          <a:p>
            <a:pPr marL="11206" marR="4483">
              <a:lnSpc>
                <a:spcPct val="119900"/>
              </a:lnSpc>
              <a:spcBef>
                <a:spcPts val="88"/>
              </a:spcBef>
            </a:pPr>
            <a:r>
              <a:rPr sz="1059" kern="0" dirty="0">
                <a:solidFill>
                  <a:srgbClr val="8D3124"/>
                </a:solidFill>
                <a:latin typeface="Trebuchet MS"/>
              </a:rPr>
              <a:t>add edge </a:t>
            </a:r>
            <a:r>
              <a:rPr lang="en-US" sz="1059" kern="0" dirty="0">
                <a:solidFill>
                  <a:srgbClr val="8D3124"/>
                </a:solidFill>
                <a:latin typeface="Trebuchet MS"/>
              </a:rPr>
              <a:t>e = v-&gt;w to only v’s</a:t>
            </a:r>
            <a:r>
              <a:rPr sz="1059" kern="0" dirty="0">
                <a:solidFill>
                  <a:srgbClr val="8D3124"/>
                </a:solidFill>
                <a:latin typeface="Trebuchet MS"/>
              </a:rPr>
              <a:t>  adjacency lists</a:t>
            </a:r>
          </a:p>
        </p:txBody>
      </p:sp>
      <p:sp>
        <p:nvSpPr>
          <p:cNvPr id="14" name="object 13">
            <a:extLst>
              <a:ext uri="{FF2B5EF4-FFF2-40B4-BE49-F238E27FC236}">
                <a16:creationId xmlns:a16="http://schemas.microsoft.com/office/drawing/2014/main" id="{6F4995BF-CAF1-6540-8D7F-94F54FB6F49F}"/>
              </a:ext>
            </a:extLst>
          </p:cNvPr>
          <p:cNvSpPr/>
          <p:nvPr/>
        </p:nvSpPr>
        <p:spPr>
          <a:xfrm>
            <a:off x="5432661" y="5008968"/>
            <a:ext cx="731184" cy="560"/>
          </a:xfrm>
          <a:custGeom>
            <a:avLst/>
            <a:gdLst/>
            <a:ahLst/>
            <a:cxnLst/>
            <a:rect l="l" t="t" r="r" b="b"/>
            <a:pathLst>
              <a:path w="828675" h="635">
                <a:moveTo>
                  <a:pt x="0" y="0"/>
                </a:moveTo>
                <a:lnTo>
                  <a:pt x="9537" y="0"/>
                </a:lnTo>
                <a:lnTo>
                  <a:pt x="828304" y="95"/>
                </a:lnTo>
              </a:path>
            </a:pathLst>
          </a:custGeom>
          <a:ln w="19074">
            <a:solidFill>
              <a:srgbClr val="8D3124"/>
            </a:solidFill>
            <a:headEnd type="triangle" w="med" len="med"/>
            <a:tailEnd type="none" w="med" len="med"/>
          </a:ln>
        </p:spPr>
        <p:txBody>
          <a:bodyPr wrap="square" lIns="0" tIns="0" rIns="0" bIns="0" rtlCol="0"/>
          <a:lstStyle/>
          <a:p>
            <a:endParaRPr sz="1588"/>
          </a:p>
        </p:txBody>
      </p:sp>
    </p:spTree>
    <p:extLst>
      <p:ext uri="{BB962C8B-B14F-4D97-AF65-F5344CB8AC3E}">
        <p14:creationId xmlns:p14="http://schemas.microsoft.com/office/powerpoint/2010/main" val="11431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p:bldP spid="10" grpId="0"/>
      <p:bldP spid="11" grpId="0"/>
      <p:bldP spid="12" grpId="0"/>
      <p:bldP spid="13" grpId="0"/>
      <p:bldP spid="1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3F3B-2011-4CA9-F6DF-56D7F90930AA}"/>
              </a:ext>
            </a:extLst>
          </p:cNvPr>
          <p:cNvSpPr>
            <a:spLocks noGrp="1"/>
          </p:cNvSpPr>
          <p:nvPr>
            <p:ph type="title"/>
          </p:nvPr>
        </p:nvSpPr>
        <p:spPr/>
        <p:txBody>
          <a:bodyPr/>
          <a:lstStyle/>
          <a:p>
            <a:r>
              <a:rPr lang="en-GB" dirty="0"/>
              <a:t>Johnson’s Algorithm Example</a:t>
            </a:r>
            <a:endParaRPr lang="en-SE" dirty="0"/>
          </a:p>
        </p:txBody>
      </p:sp>
      <p:pic>
        <p:nvPicPr>
          <p:cNvPr id="4" name="Picture 3">
            <a:extLst>
              <a:ext uri="{FF2B5EF4-FFF2-40B4-BE49-F238E27FC236}">
                <a16:creationId xmlns:a16="http://schemas.microsoft.com/office/drawing/2014/main" id="{63F8FD10-1E2E-6646-8C8A-27239BC8E23F}"/>
              </a:ext>
            </a:extLst>
          </p:cNvPr>
          <p:cNvPicPr>
            <a:picLocks noChangeAspect="1"/>
          </p:cNvPicPr>
          <p:nvPr/>
        </p:nvPicPr>
        <p:blipFill>
          <a:blip r:embed="rId2"/>
          <a:stretch>
            <a:fillRect/>
          </a:stretch>
        </p:blipFill>
        <p:spPr>
          <a:xfrm>
            <a:off x="-231301" y="3953877"/>
            <a:ext cx="3246664" cy="2580502"/>
          </a:xfrm>
          <a:prstGeom prst="rect">
            <a:avLst/>
          </a:prstGeom>
        </p:spPr>
      </p:pic>
      <p:sp>
        <p:nvSpPr>
          <p:cNvPr id="6" name="Content Placeholder 2">
            <a:extLst>
              <a:ext uri="{FF2B5EF4-FFF2-40B4-BE49-F238E27FC236}">
                <a16:creationId xmlns:a16="http://schemas.microsoft.com/office/drawing/2014/main" id="{5063C057-21D0-2C87-88AA-3648209BEF8C}"/>
              </a:ext>
            </a:extLst>
          </p:cNvPr>
          <p:cNvSpPr txBox="1">
            <a:spLocks/>
          </p:cNvSpPr>
          <p:nvPr/>
        </p:nvSpPr>
        <p:spPr>
          <a:xfrm>
            <a:off x="457200" y="1600201"/>
            <a:ext cx="8229600" cy="2492828"/>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We add a source s and add edges from s to all vertices of the original graph. In the following diagram s is 4. </a:t>
            </a:r>
          </a:p>
          <a:p>
            <a:r>
              <a:rPr lang="en-GB" dirty="0"/>
              <a:t>We calculate the shortest distances from 4 to all other vertices using Bellman-Ford algorithm. The shortest distances from 4 to 0, 1, 2 and 3 are 0, -5, -1 and 0 respectively, i.e., h[] = {0, -5, -1, 0}. Once we get these distances, we remove the source vertex 4 and reweight the edges using following formula. w(u, v) = w(u, v) + h[u] – h[v].</a:t>
            </a:r>
          </a:p>
          <a:p>
            <a:r>
              <a:rPr lang="en-GB" dirty="0"/>
              <a:t>Since all weights are positive now, we can run Dijkstra’s shortest path algorithm for every vertex as the source. </a:t>
            </a:r>
            <a:endParaRPr lang="en-SE" dirty="0"/>
          </a:p>
        </p:txBody>
      </p:sp>
      <p:pic>
        <p:nvPicPr>
          <p:cNvPr id="5" name="Content Placeholder 4">
            <a:extLst>
              <a:ext uri="{FF2B5EF4-FFF2-40B4-BE49-F238E27FC236}">
                <a16:creationId xmlns:a16="http://schemas.microsoft.com/office/drawing/2014/main" id="{D0FA06F8-BD0A-7B36-1253-B3FADEF5907D}"/>
              </a:ext>
            </a:extLst>
          </p:cNvPr>
          <p:cNvPicPr>
            <a:picLocks noGrp="1" noChangeAspect="1"/>
          </p:cNvPicPr>
          <p:nvPr>
            <p:ph idx="1"/>
          </p:nvPr>
        </p:nvPicPr>
        <p:blipFill>
          <a:blip r:embed="rId3"/>
          <a:stretch>
            <a:fillRect/>
          </a:stretch>
        </p:blipFill>
        <p:spPr>
          <a:xfrm>
            <a:off x="2640408" y="4093029"/>
            <a:ext cx="3326323" cy="2176483"/>
          </a:xfrm>
          <a:prstGeom prst="rect">
            <a:avLst/>
          </a:prstGeom>
        </p:spPr>
      </p:pic>
      <p:pic>
        <p:nvPicPr>
          <p:cNvPr id="12290" name="Picture 2" descr="Johnson3">
            <a:extLst>
              <a:ext uri="{FF2B5EF4-FFF2-40B4-BE49-F238E27FC236}">
                <a16:creationId xmlns:a16="http://schemas.microsoft.com/office/drawing/2014/main" id="{08057C57-A2BF-34CC-26B1-4542EDD87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432" y="3953877"/>
            <a:ext cx="3408568" cy="29023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F5EAC0-3C8F-4AC0-92ED-0AF6112732F1}"/>
              </a:ext>
            </a:extLst>
          </p:cNvPr>
          <p:cNvSpPr txBox="1"/>
          <p:nvPr/>
        </p:nvSpPr>
        <p:spPr>
          <a:xfrm>
            <a:off x="4104646" y="4093029"/>
            <a:ext cx="340158" cy="461665"/>
          </a:xfrm>
          <a:prstGeom prst="rect">
            <a:avLst/>
          </a:prstGeom>
          <a:noFill/>
        </p:spPr>
        <p:txBody>
          <a:bodyPr wrap="none" rtlCol="0">
            <a:spAutoFit/>
          </a:bodyPr>
          <a:lstStyle/>
          <a:p>
            <a:r>
              <a:rPr lang="en-GB" sz="2400" dirty="0">
                <a:solidFill>
                  <a:srgbClr val="C00000"/>
                </a:solidFill>
              </a:rPr>
              <a:t>0</a:t>
            </a:r>
            <a:endParaRPr lang="en-SE" sz="2400" dirty="0">
              <a:solidFill>
                <a:srgbClr val="C00000"/>
              </a:solidFill>
            </a:endParaRPr>
          </a:p>
        </p:txBody>
      </p:sp>
      <p:sp>
        <p:nvSpPr>
          <p:cNvPr id="8" name="TextBox 7">
            <a:extLst>
              <a:ext uri="{FF2B5EF4-FFF2-40B4-BE49-F238E27FC236}">
                <a16:creationId xmlns:a16="http://schemas.microsoft.com/office/drawing/2014/main" id="{B56CDCA5-06C9-B53B-05E5-B900A5FD0CC3}"/>
              </a:ext>
            </a:extLst>
          </p:cNvPr>
          <p:cNvSpPr txBox="1"/>
          <p:nvPr/>
        </p:nvSpPr>
        <p:spPr>
          <a:xfrm>
            <a:off x="5464680" y="4093028"/>
            <a:ext cx="434734" cy="461665"/>
          </a:xfrm>
          <a:prstGeom prst="rect">
            <a:avLst/>
          </a:prstGeom>
          <a:noFill/>
        </p:spPr>
        <p:txBody>
          <a:bodyPr wrap="none" rtlCol="0">
            <a:spAutoFit/>
          </a:bodyPr>
          <a:lstStyle/>
          <a:p>
            <a:r>
              <a:rPr lang="en-GB" sz="2400" dirty="0">
                <a:solidFill>
                  <a:srgbClr val="C00000"/>
                </a:solidFill>
              </a:rPr>
              <a:t>-5</a:t>
            </a:r>
            <a:endParaRPr lang="en-SE" sz="2400" dirty="0">
              <a:solidFill>
                <a:srgbClr val="C00000"/>
              </a:solidFill>
            </a:endParaRPr>
          </a:p>
        </p:txBody>
      </p:sp>
      <p:sp>
        <p:nvSpPr>
          <p:cNvPr id="9" name="TextBox 8">
            <a:extLst>
              <a:ext uri="{FF2B5EF4-FFF2-40B4-BE49-F238E27FC236}">
                <a16:creationId xmlns:a16="http://schemas.microsoft.com/office/drawing/2014/main" id="{2A0DD68E-C6F7-D43C-F3A9-A66CC2506CDD}"/>
              </a:ext>
            </a:extLst>
          </p:cNvPr>
          <p:cNvSpPr txBox="1"/>
          <p:nvPr/>
        </p:nvSpPr>
        <p:spPr>
          <a:xfrm>
            <a:off x="5411296" y="5621927"/>
            <a:ext cx="434734" cy="461665"/>
          </a:xfrm>
          <a:prstGeom prst="rect">
            <a:avLst/>
          </a:prstGeom>
          <a:noFill/>
        </p:spPr>
        <p:txBody>
          <a:bodyPr wrap="square" rtlCol="0">
            <a:spAutoFit/>
          </a:bodyPr>
          <a:lstStyle/>
          <a:p>
            <a:r>
              <a:rPr lang="en-GB" sz="2400" dirty="0">
                <a:solidFill>
                  <a:srgbClr val="C00000"/>
                </a:solidFill>
              </a:rPr>
              <a:t>-1</a:t>
            </a:r>
            <a:endParaRPr lang="en-SE" sz="2400" dirty="0">
              <a:solidFill>
                <a:srgbClr val="C00000"/>
              </a:solidFill>
            </a:endParaRPr>
          </a:p>
        </p:txBody>
      </p:sp>
      <p:sp>
        <p:nvSpPr>
          <p:cNvPr id="10" name="TextBox 9">
            <a:extLst>
              <a:ext uri="{FF2B5EF4-FFF2-40B4-BE49-F238E27FC236}">
                <a16:creationId xmlns:a16="http://schemas.microsoft.com/office/drawing/2014/main" id="{A9F9055A-319A-BCB8-CE13-2C4AB86E281D}"/>
              </a:ext>
            </a:extLst>
          </p:cNvPr>
          <p:cNvSpPr txBox="1"/>
          <p:nvPr/>
        </p:nvSpPr>
        <p:spPr>
          <a:xfrm>
            <a:off x="4104646" y="5616593"/>
            <a:ext cx="434734" cy="461665"/>
          </a:xfrm>
          <a:prstGeom prst="rect">
            <a:avLst/>
          </a:prstGeom>
          <a:noFill/>
        </p:spPr>
        <p:txBody>
          <a:bodyPr wrap="square" rtlCol="0">
            <a:spAutoFit/>
          </a:bodyPr>
          <a:lstStyle/>
          <a:p>
            <a:r>
              <a:rPr lang="en-GB" sz="2400" dirty="0">
                <a:solidFill>
                  <a:srgbClr val="C00000"/>
                </a:solidFill>
              </a:rPr>
              <a:t>0</a:t>
            </a:r>
            <a:endParaRPr lang="en-SE" sz="2400" dirty="0">
              <a:solidFill>
                <a:srgbClr val="C00000"/>
              </a:solidFill>
            </a:endParaRPr>
          </a:p>
        </p:txBody>
      </p:sp>
    </p:spTree>
    <p:extLst>
      <p:ext uri="{BB962C8B-B14F-4D97-AF65-F5344CB8AC3E}">
        <p14:creationId xmlns:p14="http://schemas.microsoft.com/office/powerpoint/2010/main" val="20379838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D8D8-AECD-E894-9A77-685940E82BB2}"/>
              </a:ext>
            </a:extLst>
          </p:cNvPr>
          <p:cNvSpPr>
            <a:spLocks noGrp="1"/>
          </p:cNvSpPr>
          <p:nvPr>
            <p:ph type="title"/>
          </p:nvPr>
        </p:nvSpPr>
        <p:spPr/>
        <p:txBody>
          <a:bodyPr/>
          <a:lstStyle/>
          <a:p>
            <a:r>
              <a:rPr lang="en-GB" dirty="0"/>
              <a:t>Johnson’s Algorithm: Proof</a:t>
            </a:r>
            <a:endParaRPr lang="en-SE" dirty="0"/>
          </a:p>
        </p:txBody>
      </p:sp>
      <p:sp>
        <p:nvSpPr>
          <p:cNvPr id="3" name="Content Placeholder 2">
            <a:extLst>
              <a:ext uri="{FF2B5EF4-FFF2-40B4-BE49-F238E27FC236}">
                <a16:creationId xmlns:a16="http://schemas.microsoft.com/office/drawing/2014/main" id="{73A4F427-923A-9811-B5F2-299947AEAE02}"/>
              </a:ext>
            </a:extLst>
          </p:cNvPr>
          <p:cNvSpPr>
            <a:spLocks noGrp="1"/>
          </p:cNvSpPr>
          <p:nvPr>
            <p:ph idx="1"/>
          </p:nvPr>
        </p:nvSpPr>
        <p:spPr/>
        <p:txBody>
          <a:bodyPr>
            <a:normAutofit fontScale="85000" lnSpcReduction="20000"/>
          </a:bodyPr>
          <a:lstStyle/>
          <a:p>
            <a:r>
              <a:rPr lang="en-GB" dirty="0"/>
              <a:t>The following property is always true about h[] values as they are the shortest distances.</a:t>
            </a:r>
          </a:p>
          <a:p>
            <a:r>
              <a:rPr lang="en-GB" dirty="0"/>
              <a:t>   h[v] &lt;= h[u] + w(u, v) </a:t>
            </a:r>
          </a:p>
          <a:p>
            <a:r>
              <a:rPr lang="en-GB" dirty="0"/>
              <a:t>The property simply means that the shortest distance from s to v must be smaller than or equal to the shortest distance from s to u plus the weight of the edge (u, v). The new weights are w(u, v) + h[u] – h[v]. The value of the new weights must be greater than or equal to zero because of the inequality “h[v] &lt;= h[u] + w(u, v)”. </a:t>
            </a:r>
          </a:p>
          <a:p>
            <a:r>
              <a:rPr lang="en-GB" dirty="0"/>
              <a:t>After reweighting, all set of paths between any two vertices is increased by the same amount and all negative weights become non-negative. Consider any path between two vertices s and t, the weight of every path is increased by h[s] – h[t], and all h[] values of vertices on the path from s to t cancel each other. </a:t>
            </a:r>
          </a:p>
          <a:p>
            <a:r>
              <a:rPr lang="en-GB" dirty="0"/>
              <a:t>Time complexity: The main steps in the algorithm are Bellman-Ford Algorithm called once and Dijkstra called V times. Time complexity of Bellman Ford is O(VE) and time complexity of Dijkstra is O(</a:t>
            </a:r>
            <a:r>
              <a:rPr lang="en-GB" dirty="0" err="1"/>
              <a:t>VLogV</a:t>
            </a:r>
            <a:r>
              <a:rPr lang="en-GB" dirty="0"/>
              <a:t>). So overall time complexity is O(V</a:t>
            </a:r>
            <a:r>
              <a:rPr lang="en-GB" baseline="30000" dirty="0"/>
              <a:t>2</a:t>
            </a:r>
            <a:r>
              <a:rPr lang="en-GB" dirty="0"/>
              <a:t>log V + VE). </a:t>
            </a:r>
            <a:endParaRPr lang="en-SE" dirty="0"/>
          </a:p>
        </p:txBody>
      </p:sp>
    </p:spTree>
    <p:extLst>
      <p:ext uri="{BB962C8B-B14F-4D97-AF65-F5344CB8AC3E}">
        <p14:creationId xmlns:p14="http://schemas.microsoft.com/office/powerpoint/2010/main" val="36811069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8886D-1FE6-7D57-5B73-04BF6090DC8C}"/>
              </a:ext>
            </a:extLst>
          </p:cNvPr>
          <p:cNvSpPr>
            <a:spLocks noGrp="1"/>
          </p:cNvSpPr>
          <p:nvPr>
            <p:ph type="title"/>
          </p:nvPr>
        </p:nvSpPr>
        <p:spPr/>
        <p:txBody>
          <a:bodyPr/>
          <a:lstStyle/>
          <a:p>
            <a:r>
              <a:rPr lang="en-US" dirty="0">
                <a:solidFill>
                  <a:srgbClr val="FF0000"/>
                </a:solidFill>
              </a:rPr>
              <a:t>Video Tutorials</a:t>
            </a:r>
            <a:endParaRPr lang="en-SE" dirty="0">
              <a:solidFill>
                <a:srgbClr val="FF0000"/>
              </a:solidFill>
            </a:endParaRPr>
          </a:p>
        </p:txBody>
      </p:sp>
      <p:sp>
        <p:nvSpPr>
          <p:cNvPr id="3" name="Content Placeholder 2">
            <a:extLst>
              <a:ext uri="{FF2B5EF4-FFF2-40B4-BE49-F238E27FC236}">
                <a16:creationId xmlns:a16="http://schemas.microsoft.com/office/drawing/2014/main" id="{DD5DFFF1-B703-B0BF-755F-EB541F5B8C7A}"/>
              </a:ext>
            </a:extLst>
          </p:cNvPr>
          <p:cNvSpPr>
            <a:spLocks noGrp="1"/>
          </p:cNvSpPr>
          <p:nvPr>
            <p:ph idx="1"/>
          </p:nvPr>
        </p:nvSpPr>
        <p:spPr/>
        <p:txBody>
          <a:bodyPr/>
          <a:lstStyle/>
          <a:p>
            <a:r>
              <a:rPr lang="en-GB" dirty="0" err="1"/>
              <a:t>Dijkstras</a:t>
            </a:r>
            <a:r>
              <a:rPr lang="en-GB" dirty="0"/>
              <a:t> Shortest Path Algorithm Explained | With Example | Graph Theory</a:t>
            </a:r>
          </a:p>
          <a:p>
            <a:pPr lvl="1"/>
            <a:r>
              <a:rPr lang="en-GB" dirty="0">
                <a:hlinkClick r:id="rId2"/>
              </a:rPr>
              <a:t>https://www.youtube.com/watch?v=bZkzH5x0SKU</a:t>
            </a:r>
            <a:r>
              <a:rPr lang="en-GB" dirty="0"/>
              <a:t> </a:t>
            </a:r>
          </a:p>
          <a:p>
            <a:r>
              <a:rPr lang="en-GB" dirty="0"/>
              <a:t>Dijkstra's algorithm in 3 minutes</a:t>
            </a:r>
          </a:p>
          <a:p>
            <a:pPr lvl="1"/>
            <a:r>
              <a:rPr lang="en-GB" dirty="0">
                <a:hlinkClick r:id="rId3"/>
              </a:rPr>
              <a:t>https://www.youtube.com/watch?v=_lHSawdgXpI</a:t>
            </a:r>
            <a:r>
              <a:rPr lang="en-GB" dirty="0"/>
              <a:t> </a:t>
            </a:r>
          </a:p>
          <a:p>
            <a:r>
              <a:rPr lang="en-GB" dirty="0"/>
              <a:t>Bellman-Ford in 4 minutes — Theory</a:t>
            </a:r>
          </a:p>
          <a:p>
            <a:pPr lvl="1"/>
            <a:r>
              <a:rPr lang="en-GB" dirty="0">
                <a:hlinkClick r:id="rId4"/>
              </a:rPr>
              <a:t>https://www.youtube.com/watch?v=9PHkk0UavIM</a:t>
            </a:r>
            <a:endParaRPr lang="en-GB" dirty="0"/>
          </a:p>
          <a:p>
            <a:r>
              <a:rPr lang="en-GB" dirty="0"/>
              <a:t>Bellman-Ford in 5 minutes — Step by step example</a:t>
            </a:r>
          </a:p>
          <a:p>
            <a:pPr lvl="1"/>
            <a:r>
              <a:rPr lang="en-GB" dirty="0">
                <a:hlinkClick r:id="rId5"/>
              </a:rPr>
              <a:t>https://www.youtube.com/watch?v=obWXjtg0L64</a:t>
            </a:r>
            <a:r>
              <a:rPr lang="en-GB" dirty="0"/>
              <a:t> </a:t>
            </a:r>
          </a:p>
          <a:p>
            <a:r>
              <a:rPr lang="de-DE" dirty="0"/>
              <a:t>Floyd–Warshall algorithm in 4 minutes</a:t>
            </a:r>
          </a:p>
          <a:p>
            <a:pPr lvl="1"/>
            <a:r>
              <a:rPr lang="en-GB" dirty="0">
                <a:hlinkClick r:id="rId6"/>
              </a:rPr>
              <a:t>https://www.youtube.com/watch?v=4OQeCuLYj-4</a:t>
            </a:r>
            <a:r>
              <a:rPr lang="de-DE" dirty="0"/>
              <a:t> </a:t>
            </a:r>
            <a:endParaRPr lang="en-SE" dirty="0"/>
          </a:p>
        </p:txBody>
      </p:sp>
    </p:spTree>
    <p:extLst>
      <p:ext uri="{BB962C8B-B14F-4D97-AF65-F5344CB8AC3E}">
        <p14:creationId xmlns:p14="http://schemas.microsoft.com/office/powerpoint/2010/main" val="1345513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9FFBD-C57A-4655-FF9E-5CD69D417C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4E6DF3-2BBB-A757-C5BD-8AAD69323240}"/>
              </a:ext>
            </a:extLst>
          </p:cNvPr>
          <p:cNvSpPr>
            <a:spLocks noGrp="1"/>
          </p:cNvSpPr>
          <p:nvPr>
            <p:ph type="title"/>
          </p:nvPr>
        </p:nvSpPr>
        <p:spPr/>
        <p:txBody>
          <a:bodyPr/>
          <a:lstStyle/>
          <a:p>
            <a:r>
              <a:rPr lang="en-GB" dirty="0">
                <a:solidFill>
                  <a:srgbClr val="FF0000"/>
                </a:solidFill>
              </a:rPr>
              <a:t>Quiz</a:t>
            </a:r>
            <a:endParaRPr lang="en-SE" dirty="0">
              <a:solidFill>
                <a:srgbClr val="FF0000"/>
              </a:solidFill>
            </a:endParaRPr>
          </a:p>
        </p:txBody>
      </p:sp>
      <p:sp>
        <p:nvSpPr>
          <p:cNvPr id="3" name="Content Placeholder 2">
            <a:extLst>
              <a:ext uri="{FF2B5EF4-FFF2-40B4-BE49-F238E27FC236}">
                <a16:creationId xmlns:a16="http://schemas.microsoft.com/office/drawing/2014/main" id="{9A44A40E-7A36-A300-F949-337241DB1C59}"/>
              </a:ext>
            </a:extLst>
          </p:cNvPr>
          <p:cNvSpPr>
            <a:spLocks noGrp="1"/>
          </p:cNvSpPr>
          <p:nvPr>
            <p:ph idx="1"/>
          </p:nvPr>
        </p:nvSpPr>
        <p:spPr/>
        <p:txBody>
          <a:bodyPr/>
          <a:lstStyle/>
          <a:p>
            <a:r>
              <a:rPr lang="en-GB" dirty="0"/>
              <a:t>Given a graph where all edges have positive weights, the shortest paths produced by </a:t>
            </a:r>
            <a:r>
              <a:rPr lang="en-GB" dirty="0" err="1"/>
              <a:t>Dijsktra</a:t>
            </a:r>
            <a:r>
              <a:rPr lang="en-GB" dirty="0"/>
              <a:t> and Bellman Ford algorithm may be different but path weight would always be same.</a:t>
            </a:r>
          </a:p>
          <a:p>
            <a:r>
              <a:rPr lang="en-GB" dirty="0"/>
              <a:t>ANS: True</a:t>
            </a:r>
          </a:p>
          <a:p>
            <a:r>
              <a:rPr lang="en-GB" dirty="0"/>
              <a:t>Dijkstra and Bellman-Ford both work fine for a graph with all positive weights, but they are different algorithms and may pick different edges for shortest paths.</a:t>
            </a:r>
            <a:endParaRPr lang="en-SE" dirty="0"/>
          </a:p>
        </p:txBody>
      </p:sp>
    </p:spTree>
    <p:extLst>
      <p:ext uri="{BB962C8B-B14F-4D97-AF65-F5344CB8AC3E}">
        <p14:creationId xmlns:p14="http://schemas.microsoft.com/office/powerpoint/2010/main" val="13676990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5267-B925-7FA8-B7C7-D89B26712CB9}"/>
              </a:ext>
            </a:extLst>
          </p:cNvPr>
          <p:cNvSpPr>
            <a:spLocks noGrp="1"/>
          </p:cNvSpPr>
          <p:nvPr>
            <p:ph type="title"/>
          </p:nvPr>
        </p:nvSpPr>
        <p:spPr/>
        <p:txBody>
          <a:bodyPr/>
          <a:lstStyle/>
          <a:p>
            <a:r>
              <a:rPr lang="en-GB" dirty="0">
                <a:solidFill>
                  <a:srgbClr val="FF0000"/>
                </a:solidFill>
              </a:rPr>
              <a:t>Quiz </a:t>
            </a:r>
            <a:endParaRPr lang="en-SE" dirty="0">
              <a:solidFill>
                <a:srgbClr val="FF0000"/>
              </a:solidFill>
            </a:endParaRPr>
          </a:p>
        </p:txBody>
      </p:sp>
      <p:sp>
        <p:nvSpPr>
          <p:cNvPr id="3" name="Content Placeholder 2">
            <a:extLst>
              <a:ext uri="{FF2B5EF4-FFF2-40B4-BE49-F238E27FC236}">
                <a16:creationId xmlns:a16="http://schemas.microsoft.com/office/drawing/2014/main" id="{2519B72E-9FC7-ADB7-CA6C-BA76E03D3E84}"/>
              </a:ext>
            </a:extLst>
          </p:cNvPr>
          <p:cNvSpPr>
            <a:spLocks noGrp="1"/>
          </p:cNvSpPr>
          <p:nvPr>
            <p:ph idx="1"/>
          </p:nvPr>
        </p:nvSpPr>
        <p:spPr/>
        <p:txBody>
          <a:bodyPr>
            <a:normAutofit fontScale="92500" lnSpcReduction="10000"/>
          </a:bodyPr>
          <a:lstStyle/>
          <a:p>
            <a:r>
              <a:rPr lang="en-GB" dirty="0"/>
              <a:t>Match the following    </a:t>
            </a:r>
          </a:p>
          <a:p>
            <a:pPr lvl="1"/>
            <a:r>
              <a:rPr lang="en-GB" dirty="0"/>
              <a:t>Group A</a:t>
            </a:r>
          </a:p>
          <a:p>
            <a:pPr lvl="1"/>
            <a:r>
              <a:rPr lang="en-GB" dirty="0"/>
              <a:t>a) Dijkstra's single shortest path algo</a:t>
            </a:r>
          </a:p>
          <a:p>
            <a:pPr lvl="1"/>
            <a:r>
              <a:rPr lang="en-GB" dirty="0"/>
              <a:t>b) Bellmen Ford's single shortest path algo</a:t>
            </a:r>
          </a:p>
          <a:p>
            <a:pPr lvl="1"/>
            <a:r>
              <a:rPr lang="en-GB" dirty="0"/>
              <a:t>c) Floyd </a:t>
            </a:r>
            <a:r>
              <a:rPr lang="en-GB" dirty="0" err="1"/>
              <a:t>Warshall's</a:t>
            </a:r>
            <a:r>
              <a:rPr lang="en-GB" dirty="0"/>
              <a:t> all pair shortest path algo</a:t>
            </a:r>
          </a:p>
          <a:p>
            <a:pPr lvl="1"/>
            <a:r>
              <a:rPr lang="en-GB" dirty="0"/>
              <a:t>Group B</a:t>
            </a:r>
          </a:p>
          <a:p>
            <a:pPr lvl="1"/>
            <a:r>
              <a:rPr lang="en-GB" dirty="0"/>
              <a:t>p) Dynamic Programming</a:t>
            </a:r>
          </a:p>
          <a:p>
            <a:pPr lvl="1"/>
            <a:r>
              <a:rPr lang="en-GB" dirty="0"/>
              <a:t>q) Backtracking</a:t>
            </a:r>
          </a:p>
          <a:p>
            <a:pPr lvl="1"/>
            <a:r>
              <a:rPr lang="en-GB" dirty="0"/>
              <a:t>r) Greedy Algorithm</a:t>
            </a:r>
          </a:p>
          <a:p>
            <a:r>
              <a:rPr lang="en-GB" dirty="0"/>
              <a:t>Dijkstra is a greedy algorithm where we pick the minimum distant vertex from not yet finalized vertices. Bellman Ford and Floyd </a:t>
            </a:r>
            <a:r>
              <a:rPr lang="en-GB" dirty="0" err="1"/>
              <a:t>Warshall</a:t>
            </a:r>
            <a:r>
              <a:rPr lang="en-GB" dirty="0"/>
              <a:t> both are Dynamic Programming algorithms where we build the shortest paths in bottom up manner.</a:t>
            </a:r>
            <a:endParaRPr lang="en-SE" dirty="0"/>
          </a:p>
        </p:txBody>
      </p:sp>
    </p:spTree>
    <p:extLst>
      <p:ext uri="{BB962C8B-B14F-4D97-AF65-F5344CB8AC3E}">
        <p14:creationId xmlns:p14="http://schemas.microsoft.com/office/powerpoint/2010/main" val="167138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18999-C5EB-CAE6-4DF7-B77857B6CD78}"/>
              </a:ext>
            </a:extLst>
          </p:cNvPr>
          <p:cNvSpPr>
            <a:spLocks noGrp="1"/>
          </p:cNvSpPr>
          <p:nvPr>
            <p:ph type="title"/>
          </p:nvPr>
        </p:nvSpPr>
        <p:spPr/>
        <p:txBody>
          <a:bodyPr/>
          <a:lstStyle/>
          <a:p>
            <a:r>
              <a:rPr lang="en-GB" dirty="0">
                <a:solidFill>
                  <a:srgbClr val="FFFF00"/>
                </a:solidFill>
              </a:rPr>
              <a:t>Quiz</a:t>
            </a:r>
            <a:endParaRPr lang="en-SE" dirty="0">
              <a:solidFill>
                <a:srgbClr val="FFFF00"/>
              </a:solidFill>
            </a:endParaRPr>
          </a:p>
        </p:txBody>
      </p:sp>
      <p:sp>
        <p:nvSpPr>
          <p:cNvPr id="3" name="Content Placeholder 2">
            <a:extLst>
              <a:ext uri="{FF2B5EF4-FFF2-40B4-BE49-F238E27FC236}">
                <a16:creationId xmlns:a16="http://schemas.microsoft.com/office/drawing/2014/main" id="{6C551887-1E48-3A14-6048-1AFDD4552322}"/>
              </a:ext>
            </a:extLst>
          </p:cNvPr>
          <p:cNvSpPr>
            <a:spLocks noGrp="1"/>
          </p:cNvSpPr>
          <p:nvPr>
            <p:ph idx="1"/>
          </p:nvPr>
        </p:nvSpPr>
        <p:spPr/>
        <p:txBody>
          <a:bodyPr>
            <a:normAutofit fontScale="92500" lnSpcReduction="10000"/>
          </a:bodyPr>
          <a:lstStyle/>
          <a:p>
            <a:r>
              <a:rPr lang="en-GB" dirty="0"/>
              <a:t>Consider a weighted undirected graph with positive edge weights and let </a:t>
            </a:r>
            <a:r>
              <a:rPr lang="en-GB" dirty="0" err="1"/>
              <a:t>uv</a:t>
            </a:r>
            <a:r>
              <a:rPr lang="en-GB" dirty="0"/>
              <a:t> be an edge in the graph. It is known that the shortest path from the source vertex s to u has weight 53 and the shortest path from s to v has weight 65. Which one of the following statements is always true?</a:t>
            </a:r>
          </a:p>
          <a:p>
            <a:r>
              <a:rPr lang="en-GB" dirty="0"/>
              <a:t>A. weight (u, v) &lt; 12</a:t>
            </a:r>
          </a:p>
          <a:p>
            <a:r>
              <a:rPr lang="en-GB" dirty="0"/>
              <a:t>B. weight (u, v) ≤ 12</a:t>
            </a:r>
          </a:p>
          <a:p>
            <a:r>
              <a:rPr lang="en-GB" dirty="0"/>
              <a:t>C. weight (u, v) &gt; 12</a:t>
            </a:r>
          </a:p>
          <a:p>
            <a:r>
              <a:rPr lang="en-GB" dirty="0"/>
              <a:t>D. weight (u, v) ≥ 12</a:t>
            </a:r>
          </a:p>
          <a:p>
            <a:r>
              <a:rPr lang="en-GB" dirty="0"/>
              <a:t>ANS: </a:t>
            </a:r>
          </a:p>
          <a:p>
            <a:r>
              <a:rPr lang="nl-NL" dirty="0"/>
              <a:t> The minimum weight happens when (S,U) + (U,V) = (S,V) Else (S,U) + (U,V) &gt;= (S,V) Given (S,U) = 53, (S,V) = 65, 53 + (U,V) &gt;= 63, (U,V) &gt;= 12. </a:t>
            </a:r>
            <a:endParaRPr lang="en-SE" dirty="0"/>
          </a:p>
        </p:txBody>
      </p:sp>
      <p:pic>
        <p:nvPicPr>
          <p:cNvPr id="11266" name="Picture 2">
            <a:extLst>
              <a:ext uri="{FF2B5EF4-FFF2-40B4-BE49-F238E27FC236}">
                <a16:creationId xmlns:a16="http://schemas.microsoft.com/office/drawing/2014/main" id="{7B23C947-873C-B396-2C28-698A555475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068" y="3429000"/>
            <a:ext cx="3486150" cy="164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26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9D1B-7C8A-15D4-643D-07A56EDA27BB}"/>
              </a:ext>
            </a:extLst>
          </p:cNvPr>
          <p:cNvSpPr>
            <a:spLocks noGrp="1"/>
          </p:cNvSpPr>
          <p:nvPr>
            <p:ph type="title"/>
          </p:nvPr>
        </p:nvSpPr>
        <p:spPr/>
        <p:txBody>
          <a:bodyPr/>
          <a:lstStyle/>
          <a:p>
            <a:r>
              <a:rPr lang="en-GB" dirty="0">
                <a:solidFill>
                  <a:srgbClr val="FF0000"/>
                </a:solidFill>
              </a:rPr>
              <a:t>Quiz</a:t>
            </a:r>
            <a:endParaRPr lang="en-SE" dirty="0">
              <a:solidFill>
                <a:srgbClr val="FF0000"/>
              </a:solidFill>
            </a:endParaRPr>
          </a:p>
        </p:txBody>
      </p:sp>
      <p:sp>
        <p:nvSpPr>
          <p:cNvPr id="3" name="Content Placeholder 2">
            <a:extLst>
              <a:ext uri="{FF2B5EF4-FFF2-40B4-BE49-F238E27FC236}">
                <a16:creationId xmlns:a16="http://schemas.microsoft.com/office/drawing/2014/main" id="{A2B7A950-8755-FB84-2AE9-941E47B58564}"/>
              </a:ext>
            </a:extLst>
          </p:cNvPr>
          <p:cNvSpPr>
            <a:spLocks noGrp="1"/>
          </p:cNvSpPr>
          <p:nvPr>
            <p:ph idx="1"/>
          </p:nvPr>
        </p:nvSpPr>
        <p:spPr/>
        <p:txBody>
          <a:bodyPr>
            <a:normAutofit fontScale="85000" lnSpcReduction="20000"/>
          </a:bodyPr>
          <a:lstStyle/>
          <a:p>
            <a:r>
              <a:rPr lang="en-GB" dirty="0"/>
              <a:t>Let G be a directed graph whose vertex set is the set of numbers from 1 to 100. There is an edge from a vertex </a:t>
            </a:r>
            <a:r>
              <a:rPr lang="en-GB" dirty="0" err="1"/>
              <a:t>i</a:t>
            </a:r>
            <a:r>
              <a:rPr lang="en-GB" dirty="0"/>
              <a:t> to a vertex j if either j = </a:t>
            </a:r>
            <a:r>
              <a:rPr lang="en-GB" dirty="0" err="1"/>
              <a:t>i</a:t>
            </a:r>
            <a:r>
              <a:rPr lang="en-GB" dirty="0"/>
              <a:t> + 1 or j = 3i. The minimum number of edges in a path in G from vertex 1 to vertex 100 is </a:t>
            </a:r>
          </a:p>
          <a:p>
            <a:r>
              <a:rPr lang="en-GB" dirty="0"/>
              <a:t>A. 4 B. 7 C. 23 D. 99</a:t>
            </a:r>
          </a:p>
          <a:p>
            <a:r>
              <a:rPr lang="en-GB" dirty="0"/>
              <a:t>ANS: 7</a:t>
            </a:r>
          </a:p>
          <a:p>
            <a:r>
              <a:rPr lang="en-GB" dirty="0"/>
              <a:t>The task is to find minimum number of edges in a path in G from vertex 1 to vertex 100 such that we can move to either i+1 or 3i from a vertex </a:t>
            </a:r>
            <a:r>
              <a:rPr lang="en-GB" dirty="0" err="1"/>
              <a:t>i</a:t>
            </a:r>
            <a:r>
              <a:rPr lang="en-GB" dirty="0"/>
              <a:t>.</a:t>
            </a:r>
          </a:p>
          <a:p>
            <a:r>
              <a:rPr lang="en-GB" dirty="0"/>
              <a:t>Since the task is to minimize number of edges, we would prefer to follow 3*</a:t>
            </a:r>
            <a:r>
              <a:rPr lang="en-GB" dirty="0" err="1"/>
              <a:t>i</a:t>
            </a:r>
            <a:r>
              <a:rPr lang="en-GB" dirty="0"/>
              <a:t>.  Let us follow multiple of 3. 1 =&gt; 3 =&gt; 9 =&gt; 27 =&gt; 81, now we can't follow multiple of 3 anymore. So we will have to follow i+1. This solution gives a long path.</a:t>
            </a:r>
          </a:p>
          <a:p>
            <a:r>
              <a:rPr lang="en-GB" dirty="0"/>
              <a:t>What if we begin from end, and we reduce by 1 if the value is not multiple of 3, else we divide by 3. 100 =&gt; 99 =&gt; 33 =&gt; 11 =&gt; 10 =&gt; 9 =&gt; 3 =&gt; 1</a:t>
            </a:r>
          </a:p>
          <a:p>
            <a:r>
              <a:rPr lang="en-GB" dirty="0"/>
              <a:t>So we need total 7 edges.</a:t>
            </a:r>
            <a:endParaRPr lang="en-SE" dirty="0"/>
          </a:p>
        </p:txBody>
      </p:sp>
    </p:spTree>
    <p:extLst>
      <p:ext uri="{BB962C8B-B14F-4D97-AF65-F5344CB8AC3E}">
        <p14:creationId xmlns:p14="http://schemas.microsoft.com/office/powerpoint/2010/main" val="400290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4">
            <a:extLst>
              <a:ext uri="{FF2B5EF4-FFF2-40B4-BE49-F238E27FC236}">
                <a16:creationId xmlns:a16="http://schemas.microsoft.com/office/drawing/2014/main" id="{40B495A1-5057-B448-930A-14DBD4614EB7}"/>
              </a:ext>
            </a:extLst>
          </p:cNvPr>
          <p:cNvSpPr/>
          <p:nvPr/>
        </p:nvSpPr>
        <p:spPr>
          <a:xfrm>
            <a:off x="386185" y="4045177"/>
            <a:ext cx="4823378" cy="2083402"/>
          </a:xfrm>
          <a:prstGeom prst="rect">
            <a:avLst/>
          </a:prstGeom>
          <a:blipFill>
            <a:blip r:embed="rId2" cstate="print"/>
            <a:stretch>
              <a:fillRect/>
            </a:stretch>
          </a:blipFill>
        </p:spPr>
        <p:txBody>
          <a:bodyPr wrap="square" lIns="0" tIns="0" rIns="0" bIns="0" rtlCol="0"/>
          <a:lstStyle/>
          <a:p>
            <a:endParaRPr/>
          </a:p>
        </p:txBody>
      </p:sp>
      <p:sp>
        <p:nvSpPr>
          <p:cNvPr id="2" name="Title 1">
            <a:extLst>
              <a:ext uri="{FF2B5EF4-FFF2-40B4-BE49-F238E27FC236}">
                <a16:creationId xmlns:a16="http://schemas.microsoft.com/office/drawing/2014/main" id="{BA405F02-39E1-6B4D-B362-9AA6601DB2E3}"/>
              </a:ext>
            </a:extLst>
          </p:cNvPr>
          <p:cNvSpPr>
            <a:spLocks noGrp="1"/>
          </p:cNvSpPr>
          <p:nvPr>
            <p:ph type="title"/>
          </p:nvPr>
        </p:nvSpPr>
        <p:spPr/>
        <p:txBody>
          <a:bodyPr/>
          <a:lstStyle/>
          <a:p>
            <a:r>
              <a:rPr lang="en-US" altLang="zh-CN" dirty="0">
                <a:latin typeface="Arial"/>
                <a:cs typeface="Arial"/>
              </a:rPr>
              <a:t>Single-source Shortest Paths API</a:t>
            </a:r>
            <a:endParaRPr lang="en-US" dirty="0"/>
          </a:p>
        </p:txBody>
      </p:sp>
      <p:sp>
        <p:nvSpPr>
          <p:cNvPr id="4" name="TextBox 3">
            <a:extLst>
              <a:ext uri="{FF2B5EF4-FFF2-40B4-BE49-F238E27FC236}">
                <a16:creationId xmlns:a16="http://schemas.microsoft.com/office/drawing/2014/main" id="{9716C746-26E5-9149-AC8F-B8969A65BD06}"/>
              </a:ext>
            </a:extLst>
          </p:cNvPr>
          <p:cNvSpPr txBox="1"/>
          <p:nvPr/>
        </p:nvSpPr>
        <p:spPr>
          <a:xfrm>
            <a:off x="515923" y="2061367"/>
            <a:ext cx="8321879" cy="1384995"/>
          </a:xfrm>
          <a:prstGeom prst="rect">
            <a:avLst/>
          </a:prstGeom>
          <a:solidFill>
            <a:schemeClr val="bg1">
              <a:lumMod val="95000"/>
            </a:schemeClr>
          </a:solidFill>
          <a:ln>
            <a:noFill/>
          </a:ln>
        </p:spPr>
        <p:txBody>
          <a:bodyPr wrap="square" rtlCol="0">
            <a:spAutoFit/>
          </a:bodyPr>
          <a:lstStyle/>
          <a:p>
            <a:r>
              <a:rPr lang="en-US" altLang="zh-CN" sz="1200" dirty="0">
                <a:latin typeface="Menlo" panose="020B0609030804020204" pitchFamily="49" charset="0"/>
                <a:ea typeface="Menlo" panose="020B0609030804020204" pitchFamily="49" charset="0"/>
                <a:cs typeface="Menlo" panose="020B0609030804020204" pitchFamily="49" charset="0"/>
              </a:rPr>
              <a:t>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public class </a:t>
            </a:r>
            <a:r>
              <a:rPr lang="en-US" altLang="zh-CN" sz="1200" dirty="0">
                <a:solidFill>
                  <a:srgbClr val="FF0000"/>
                </a:solidFill>
                <a:latin typeface="Menlo" panose="020B0609030804020204" pitchFamily="49" charset="0"/>
                <a:ea typeface="Menlo" panose="020B0609030804020204" pitchFamily="49" charset="0"/>
                <a:cs typeface="Menlo" panose="020B0609030804020204" pitchFamily="49" charset="0"/>
              </a:rPr>
              <a:t>SP</a:t>
            </a:r>
            <a:endParaRPr lang="en-US" sz="1200" dirty="0">
              <a:solidFill>
                <a:srgbClr val="FF0000"/>
              </a:solidFill>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SP(</a:t>
            </a:r>
            <a:r>
              <a:rPr lang="en-US" sz="1200" dirty="0" err="1">
                <a:latin typeface="Menlo" panose="020B0609030804020204" pitchFamily="49" charset="0"/>
                <a:ea typeface="Menlo" panose="020B0609030804020204" pitchFamily="49" charset="0"/>
                <a:cs typeface="Menlo" panose="020B0609030804020204" pitchFamily="49" charset="0"/>
              </a:rPr>
              <a:t>EdgeWeightedGraph</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G, int s)</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shortest paths from s in graph G</a:t>
            </a:r>
            <a:endPar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altLang="zh-CN" sz="1200" dirty="0">
                <a:latin typeface="Menlo" panose="020B0609030804020204" pitchFamily="49" charset="0"/>
                <a:ea typeface="Menlo" panose="020B0609030804020204" pitchFamily="49" charset="0"/>
                <a:cs typeface="Menlo" panose="020B0609030804020204" pitchFamily="49" charset="0"/>
              </a:rPr>
              <a:t>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double</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distTo</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int</a:t>
            </a:r>
            <a:r>
              <a:rPr lang="en-US" sz="1200" dirty="0">
                <a:latin typeface="Menlo" panose="020B0609030804020204" pitchFamily="49" charset="0"/>
                <a:ea typeface="Menlo" panose="020B0609030804020204" pitchFamily="49" charset="0"/>
                <a:cs typeface="Menlo" panose="020B0609030804020204" pitchFamily="49" charset="0"/>
              </a:rPr>
              <a:t> v)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length of shortest path from s to v</a:t>
            </a:r>
          </a:p>
          <a:p>
            <a:endParaRPr lang="en-US" altLang="zh-CN" sz="1200" dirty="0">
              <a:latin typeface="Menlo" panose="020B0609030804020204" pitchFamily="49" charset="0"/>
              <a:ea typeface="Menlo" panose="020B0609030804020204" pitchFamily="49" charset="0"/>
              <a:cs typeface="Menlo" panose="020B0609030804020204" pitchFamily="49" charset="0"/>
            </a:endParaRPr>
          </a:p>
          <a:p>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altLang="zh-CN" sz="1200" dirty="0" err="1">
                <a:latin typeface="Menlo" panose="020B0609030804020204" pitchFamily="49" charset="0"/>
                <a:ea typeface="Menlo" panose="020B0609030804020204" pitchFamily="49" charset="0"/>
                <a:cs typeface="Menlo" panose="020B0609030804020204" pitchFamily="49" charset="0"/>
              </a:rPr>
              <a:t>Iterable</a:t>
            </a:r>
            <a:r>
              <a:rPr lang="en-US" altLang="zh-CN" sz="1200" dirty="0">
                <a:latin typeface="Menlo" panose="020B0609030804020204" pitchFamily="49" charset="0"/>
                <a:ea typeface="Menlo" panose="020B0609030804020204" pitchFamily="49" charset="0"/>
                <a:cs typeface="Menlo" panose="020B0609030804020204" pitchFamily="49" charset="0"/>
              </a:rPr>
              <a:t> &lt;</a:t>
            </a:r>
            <a:r>
              <a:rPr lang="en-US" altLang="zh-CN" sz="1200" dirty="0" err="1">
                <a:latin typeface="Menlo" panose="020B0609030804020204" pitchFamily="49" charset="0"/>
                <a:ea typeface="Menlo" panose="020B0609030804020204" pitchFamily="49" charset="0"/>
                <a:cs typeface="Menlo" panose="020B0609030804020204" pitchFamily="49" charset="0"/>
              </a:rPr>
              <a:t>DirectedEdge</a:t>
            </a:r>
            <a:r>
              <a:rPr lang="en-US" altLang="zh-CN" sz="1200" dirty="0">
                <a:latin typeface="Menlo" panose="020B0609030804020204" pitchFamily="49" charset="0"/>
                <a:ea typeface="Menlo" panose="020B0609030804020204" pitchFamily="49" charset="0"/>
                <a:cs typeface="Menlo" panose="020B0609030804020204" pitchFamily="49" charset="0"/>
              </a:rPr>
              <a:t>&gt; </a:t>
            </a:r>
            <a:r>
              <a:rPr lang="en-US" altLang="zh-CN" sz="1200" dirty="0" err="1">
                <a:latin typeface="Menlo" panose="020B0609030804020204" pitchFamily="49" charset="0"/>
                <a:ea typeface="Menlo" panose="020B0609030804020204" pitchFamily="49" charset="0"/>
                <a:cs typeface="Menlo" panose="020B0609030804020204" pitchFamily="49" charset="0"/>
              </a:rPr>
              <a:t>pathTo</a:t>
            </a:r>
            <a:r>
              <a:rPr lang="en-US" altLang="zh-CN" sz="1200" dirty="0">
                <a:latin typeface="Menlo" panose="020B0609030804020204" pitchFamily="49" charset="0"/>
                <a:ea typeface="Menlo" panose="020B0609030804020204" pitchFamily="49" charset="0"/>
                <a:cs typeface="Menlo" panose="020B0609030804020204" pitchFamily="49" charset="0"/>
              </a:rPr>
              <a:t>(int v)</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shortest path from s to v</a:t>
            </a:r>
            <a:endPar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endParaRPr>
          </a:p>
        </p:txBody>
      </p:sp>
      <p:sp>
        <p:nvSpPr>
          <p:cNvPr id="5" name="object 10">
            <a:extLst>
              <a:ext uri="{FF2B5EF4-FFF2-40B4-BE49-F238E27FC236}">
                <a16:creationId xmlns:a16="http://schemas.microsoft.com/office/drawing/2014/main" id="{A47B7744-2D02-BF4E-AFF9-2D1A7BA89DCE}"/>
              </a:ext>
            </a:extLst>
          </p:cNvPr>
          <p:cNvSpPr/>
          <p:nvPr/>
        </p:nvSpPr>
        <p:spPr>
          <a:xfrm flipV="1">
            <a:off x="515923" y="2348340"/>
            <a:ext cx="832187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14" name="Rectangle 13">
            <a:extLst>
              <a:ext uri="{FF2B5EF4-FFF2-40B4-BE49-F238E27FC236}">
                <a16:creationId xmlns:a16="http://schemas.microsoft.com/office/drawing/2014/main" id="{0BF4669A-F128-4C44-A50D-D16D02A66EF0}"/>
              </a:ext>
            </a:extLst>
          </p:cNvPr>
          <p:cNvSpPr/>
          <p:nvPr/>
        </p:nvSpPr>
        <p:spPr>
          <a:xfrm>
            <a:off x="457200" y="1462510"/>
            <a:ext cx="5314013" cy="338554"/>
          </a:xfrm>
          <a:prstGeom prst="rect">
            <a:avLst/>
          </a:prstGeom>
          <a:solidFill>
            <a:srgbClr val="E6A20E"/>
          </a:solidFill>
        </p:spPr>
        <p:txBody>
          <a:bodyPr wrap="square">
            <a:spAutoFit/>
          </a:bodyPr>
          <a:lstStyle/>
          <a:p>
            <a:pPr>
              <a:spcBef>
                <a:spcPts val="100"/>
              </a:spcBef>
              <a:spcAft>
                <a:spcPts val="100"/>
              </a:spcAft>
              <a:buClr>
                <a:schemeClr val="accent1"/>
              </a:buClr>
            </a:pPr>
            <a:r>
              <a:rPr lang="en-US" sz="1600" dirty="0">
                <a:solidFill>
                  <a:schemeClr val="accent1"/>
                </a:solidFill>
                <a:latin typeface="Arial"/>
                <a:cs typeface="Arial"/>
              </a:rPr>
              <a:t>Goal. </a:t>
            </a:r>
            <a:r>
              <a:rPr lang="en-US" sz="1600" dirty="0">
                <a:latin typeface="Arial"/>
                <a:cs typeface="Arial"/>
              </a:rPr>
              <a:t>Find the shortest path from s to every other vertex.</a:t>
            </a:r>
          </a:p>
        </p:txBody>
      </p:sp>
      <p:sp>
        <p:nvSpPr>
          <p:cNvPr id="19" name="object 5">
            <a:extLst>
              <a:ext uri="{FF2B5EF4-FFF2-40B4-BE49-F238E27FC236}">
                <a16:creationId xmlns:a16="http://schemas.microsoft.com/office/drawing/2014/main" id="{802F1481-254D-834A-8AB7-DD4FA5C05705}"/>
              </a:ext>
            </a:extLst>
          </p:cNvPr>
          <p:cNvSpPr txBox="1"/>
          <p:nvPr/>
        </p:nvSpPr>
        <p:spPr>
          <a:xfrm>
            <a:off x="386185" y="4045176"/>
            <a:ext cx="4731099" cy="2223686"/>
          </a:xfrm>
          <a:prstGeom prst="rect">
            <a:avLst/>
          </a:prstGeom>
          <a:solidFill>
            <a:schemeClr val="accent1">
              <a:lumMod val="20000"/>
              <a:lumOff val="80000"/>
            </a:schemeClr>
          </a:solidFill>
        </p:spPr>
        <p:txBody>
          <a:bodyPr vert="horz" wrap="square" lIns="0" tIns="152400" rIns="0" bIns="0" rtlCol="0">
            <a:spAutoFit/>
          </a:bodyPr>
          <a:lstStyle/>
          <a:p>
            <a:pPr marL="210185">
              <a:spcBef>
                <a:spcPts val="300"/>
              </a:spcBef>
              <a:spcAft>
                <a:spcPts val="300"/>
              </a:spcAft>
              <a:tabLst>
                <a:tab pos="622935" algn="l"/>
                <a:tab pos="1035685" algn="l"/>
                <a:tab pos="1311275" algn="l"/>
                <a:tab pos="1861185" algn="l"/>
                <a:tab pos="2687320" algn="l"/>
              </a:tabLst>
            </a:pPr>
            <a:r>
              <a:rPr sz="1050" spc="-5" dirty="0">
                <a:latin typeface="DejaVu Sans Mono"/>
                <a:cs typeface="DejaVu Sans Mono"/>
              </a:rPr>
              <a:t>SP</a:t>
            </a:r>
            <a:r>
              <a:rPr lang="en-US" sz="1050" spc="-5" dirty="0">
                <a:latin typeface="DejaVu Sans Mono"/>
                <a:cs typeface="DejaVu Sans Mono"/>
              </a:rPr>
              <a:t> </a:t>
            </a:r>
            <a:r>
              <a:rPr sz="1050" spc="-5" dirty="0" err="1">
                <a:latin typeface="DejaVu Sans Mono"/>
                <a:cs typeface="DejaVu Sans Mono"/>
              </a:rPr>
              <a:t>sp</a:t>
            </a:r>
            <a:r>
              <a:rPr lang="en-US" sz="1050" spc="-5" dirty="0">
                <a:latin typeface="DejaVu Sans Mono"/>
                <a:cs typeface="DejaVu Sans Mono"/>
              </a:rPr>
              <a:t> </a:t>
            </a:r>
            <a:r>
              <a:rPr sz="1050" spc="-5" dirty="0">
                <a:latin typeface="DejaVu Sans Mono"/>
                <a:cs typeface="DejaVu Sans Mono"/>
              </a:rPr>
              <a:t>=</a:t>
            </a:r>
            <a:r>
              <a:rPr lang="en-US" sz="1050" spc="-5" dirty="0">
                <a:latin typeface="DejaVu Sans Mono"/>
                <a:cs typeface="DejaVu Sans Mono"/>
              </a:rPr>
              <a:t> </a:t>
            </a:r>
            <a:r>
              <a:rPr sz="1050" spc="-5" dirty="0">
                <a:latin typeface="DejaVu Sans Mono"/>
                <a:cs typeface="DejaVu Sans Mono"/>
              </a:rPr>
              <a:t>new</a:t>
            </a:r>
            <a:r>
              <a:rPr lang="en-US" sz="1050" spc="-5" dirty="0">
                <a:latin typeface="DejaVu Sans Mono"/>
                <a:cs typeface="DejaVu Sans Mono"/>
              </a:rPr>
              <a:t> </a:t>
            </a:r>
            <a:r>
              <a:rPr sz="1050" spc="-5" dirty="0">
                <a:latin typeface="DejaVu Sans Mono"/>
                <a:cs typeface="DejaVu Sans Mono"/>
              </a:rPr>
              <a:t>SP(G,</a:t>
            </a:r>
            <a:r>
              <a:rPr lang="en-US" sz="1050" spc="-5" dirty="0">
                <a:latin typeface="DejaVu Sans Mono"/>
                <a:cs typeface="DejaVu Sans Mono"/>
              </a:rPr>
              <a:t> </a:t>
            </a:r>
            <a:r>
              <a:rPr sz="1050" spc="-5" dirty="0">
                <a:latin typeface="DejaVu Sans Mono"/>
                <a:cs typeface="DejaVu Sans Mono"/>
              </a:rPr>
              <a:t>s);</a:t>
            </a:r>
            <a:endParaRPr lang="en-US" sz="1050" spc="-5" dirty="0">
              <a:latin typeface="DejaVu Sans Mono"/>
              <a:cs typeface="DejaVu Sans Mono"/>
            </a:endParaRPr>
          </a:p>
          <a:p>
            <a:pPr marL="210185">
              <a:spcBef>
                <a:spcPts val="300"/>
              </a:spcBef>
              <a:spcAft>
                <a:spcPts val="300"/>
              </a:spcAft>
              <a:tabLst>
                <a:tab pos="622935" algn="l"/>
                <a:tab pos="1035685" algn="l"/>
                <a:tab pos="1311275" algn="l"/>
                <a:tab pos="1861185" algn="l"/>
                <a:tab pos="2687320" algn="l"/>
              </a:tabLst>
            </a:pPr>
            <a:r>
              <a:rPr sz="1050" spc="-5" dirty="0">
                <a:latin typeface="DejaVu Sans Mono"/>
                <a:cs typeface="DejaVu Sans Mono"/>
              </a:rPr>
              <a:t>for</a:t>
            </a:r>
            <a:r>
              <a:rPr lang="en-US" sz="1050" spc="-5" dirty="0">
                <a:latin typeface="DejaVu Sans Mono"/>
                <a:cs typeface="DejaVu Sans Mono"/>
              </a:rPr>
              <a:t> </a:t>
            </a:r>
            <a:r>
              <a:rPr sz="1050" spc="-5" dirty="0">
                <a:latin typeface="DejaVu Sans Mono"/>
                <a:cs typeface="DejaVu Sans Mono"/>
              </a:rPr>
              <a:t>(</a:t>
            </a:r>
            <a:r>
              <a:rPr sz="1050" spc="-5" dirty="0" err="1">
                <a:latin typeface="DejaVu Sans Mono"/>
                <a:cs typeface="DejaVu Sans Mono"/>
              </a:rPr>
              <a:t>int</a:t>
            </a:r>
            <a:r>
              <a:rPr lang="en-US" sz="1050" spc="-5" dirty="0">
                <a:latin typeface="DejaVu Sans Mono"/>
                <a:cs typeface="DejaVu Sans Mono"/>
              </a:rPr>
              <a:t> </a:t>
            </a:r>
            <a:r>
              <a:rPr sz="1050" spc="-5" dirty="0">
                <a:latin typeface="DejaVu Sans Mono"/>
                <a:cs typeface="DejaVu Sans Mono"/>
              </a:rPr>
              <a:t>v</a:t>
            </a:r>
            <a:r>
              <a:rPr lang="en-US" sz="1050" spc="-5" dirty="0">
                <a:latin typeface="DejaVu Sans Mono"/>
                <a:cs typeface="DejaVu Sans Mono"/>
              </a:rPr>
              <a:t> </a:t>
            </a:r>
            <a:r>
              <a:rPr sz="1050" spc="-5" dirty="0">
                <a:latin typeface="DejaVu Sans Mono"/>
                <a:cs typeface="DejaVu Sans Mono"/>
              </a:rPr>
              <a:t>=</a:t>
            </a:r>
            <a:r>
              <a:rPr lang="en-US" sz="1050" spc="-5" dirty="0">
                <a:latin typeface="DejaVu Sans Mono"/>
                <a:cs typeface="DejaVu Sans Mono"/>
              </a:rPr>
              <a:t> </a:t>
            </a:r>
            <a:r>
              <a:rPr sz="1050" spc="-5" dirty="0">
                <a:latin typeface="DejaVu Sans Mono"/>
                <a:cs typeface="DejaVu Sans Mono"/>
              </a:rPr>
              <a:t>0;</a:t>
            </a:r>
            <a:r>
              <a:rPr lang="en-US" sz="1050" spc="-5" dirty="0">
                <a:latin typeface="DejaVu Sans Mono"/>
                <a:cs typeface="DejaVu Sans Mono"/>
              </a:rPr>
              <a:t> </a:t>
            </a:r>
            <a:r>
              <a:rPr sz="1050" spc="-5" dirty="0">
                <a:latin typeface="DejaVu Sans Mono"/>
                <a:cs typeface="DejaVu Sans Mono"/>
              </a:rPr>
              <a:t>v</a:t>
            </a:r>
            <a:r>
              <a:rPr lang="en-US" sz="1050" spc="-5" dirty="0">
                <a:latin typeface="DejaVu Sans Mono"/>
                <a:cs typeface="DejaVu Sans Mono"/>
              </a:rPr>
              <a:t> </a:t>
            </a:r>
            <a:r>
              <a:rPr sz="1050" spc="-5" dirty="0">
                <a:latin typeface="DejaVu Sans Mono"/>
                <a:cs typeface="DejaVu Sans Mono"/>
              </a:rPr>
              <a:t>&lt;</a:t>
            </a:r>
            <a:r>
              <a:rPr lang="en-US" sz="1050" spc="-5" dirty="0">
                <a:latin typeface="DejaVu Sans Mono"/>
                <a:cs typeface="DejaVu Sans Mono"/>
              </a:rPr>
              <a:t> </a:t>
            </a:r>
            <a:r>
              <a:rPr sz="1050" spc="-5" dirty="0">
                <a:latin typeface="DejaVu Sans Mono"/>
                <a:cs typeface="DejaVu Sans Mono"/>
              </a:rPr>
              <a:t>G.V();</a:t>
            </a:r>
            <a:r>
              <a:rPr lang="en-US" sz="1050" spc="-5" dirty="0">
                <a:latin typeface="DejaVu Sans Mono"/>
                <a:cs typeface="DejaVu Sans Mono"/>
              </a:rPr>
              <a:t> </a:t>
            </a:r>
            <a:r>
              <a:rPr sz="1050" spc="-5" dirty="0">
                <a:latin typeface="DejaVu Sans Mono"/>
                <a:cs typeface="DejaVu Sans Mono"/>
              </a:rPr>
              <a:t>v++)</a:t>
            </a:r>
            <a:endParaRPr sz="1050" dirty="0">
              <a:latin typeface="DejaVu Sans Mono"/>
              <a:cs typeface="DejaVu Sans Mono"/>
            </a:endParaRPr>
          </a:p>
          <a:p>
            <a:pPr marL="210185">
              <a:spcBef>
                <a:spcPts val="300"/>
              </a:spcBef>
              <a:spcAft>
                <a:spcPts val="300"/>
              </a:spcAft>
            </a:pPr>
            <a:r>
              <a:rPr sz="1050" spc="-5" dirty="0">
                <a:latin typeface="DejaVu Sans Mono"/>
                <a:cs typeface="DejaVu Sans Mono"/>
              </a:rPr>
              <a:t>{</a:t>
            </a:r>
            <a:endParaRPr sz="1050" dirty="0">
              <a:latin typeface="DejaVu Sans Mono"/>
              <a:cs typeface="DejaVu Sans Mono"/>
            </a:endParaRPr>
          </a:p>
          <a:p>
            <a:pPr marL="622935" marR="422909">
              <a:spcBef>
                <a:spcPts val="300"/>
              </a:spcBef>
              <a:spcAft>
                <a:spcPts val="300"/>
              </a:spcAft>
              <a:tabLst>
                <a:tab pos="1173480" algn="l"/>
                <a:tab pos="3100070" algn="l"/>
                <a:tab pos="3375025" algn="l"/>
                <a:tab pos="3512820" algn="l"/>
                <a:tab pos="3650615" algn="l"/>
                <a:tab pos="3925570" algn="l"/>
                <a:tab pos="5026660" algn="l"/>
                <a:tab pos="5439410" algn="l"/>
                <a:tab pos="5852160" algn="l"/>
                <a:tab pos="6264910" algn="l"/>
              </a:tabLst>
            </a:pPr>
            <a:r>
              <a:rPr sz="1050" spc="-5" dirty="0">
                <a:latin typeface="DejaVu Sans Mono"/>
                <a:cs typeface="DejaVu Sans Mono"/>
              </a:rPr>
              <a:t>StdOut.printf("%d</a:t>
            </a:r>
            <a:r>
              <a:rPr lang="en-US" sz="1050" spc="-5" dirty="0">
                <a:latin typeface="DejaVu Sans Mono"/>
                <a:cs typeface="DejaVu Sans Mono"/>
              </a:rPr>
              <a:t> </a:t>
            </a:r>
            <a:r>
              <a:rPr sz="1050" spc="-5" dirty="0">
                <a:latin typeface="DejaVu Sans Mono"/>
                <a:cs typeface="DejaVu Sans Mono"/>
              </a:rPr>
              <a:t>to</a:t>
            </a:r>
            <a:r>
              <a:rPr lang="en-US" sz="1050" spc="-5" dirty="0">
                <a:latin typeface="DejaVu Sans Mono"/>
                <a:cs typeface="DejaVu Sans Mono"/>
              </a:rPr>
              <a:t> </a:t>
            </a:r>
            <a:r>
              <a:rPr sz="1050" spc="-5" dirty="0">
                <a:latin typeface="DejaVu Sans Mono"/>
                <a:cs typeface="DejaVu Sans Mono"/>
              </a:rPr>
              <a:t>%d</a:t>
            </a:r>
            <a:r>
              <a:rPr lang="en-US" sz="1050" spc="-5" dirty="0">
                <a:latin typeface="DejaVu Sans Mono"/>
                <a:cs typeface="DejaVu Sans Mono"/>
              </a:rPr>
              <a:t> </a:t>
            </a:r>
            <a:r>
              <a:rPr sz="1050" spc="-5" dirty="0">
                <a:latin typeface="DejaVu Sans Mono"/>
                <a:cs typeface="DejaVu Sans Mono"/>
              </a:rPr>
              <a:t>(%.2f):</a:t>
            </a:r>
            <a:r>
              <a:rPr lang="en-US" sz="1050" spc="-5" dirty="0">
                <a:latin typeface="DejaVu Sans Mono"/>
                <a:cs typeface="DejaVu Sans Mono"/>
              </a:rPr>
              <a:t> </a:t>
            </a:r>
            <a:r>
              <a:rPr sz="1050" spc="-5" dirty="0">
                <a:latin typeface="DejaVu Sans Mono"/>
                <a:cs typeface="DejaVu Sans Mono"/>
              </a:rPr>
              <a:t>",</a:t>
            </a:r>
            <a:r>
              <a:rPr lang="en-US" sz="1050" spc="-5" dirty="0">
                <a:latin typeface="DejaVu Sans Mono"/>
                <a:cs typeface="DejaVu Sans Mono"/>
              </a:rPr>
              <a:t> </a:t>
            </a:r>
            <a:r>
              <a:rPr sz="1050" spc="-5" dirty="0">
                <a:latin typeface="DejaVu Sans Mono"/>
                <a:cs typeface="DejaVu Sans Mono"/>
              </a:rPr>
              <a:t>s,</a:t>
            </a:r>
            <a:r>
              <a:rPr lang="en-US" sz="1050" spc="-5" dirty="0">
                <a:latin typeface="DejaVu Sans Mono"/>
                <a:cs typeface="DejaVu Sans Mono"/>
              </a:rPr>
              <a:t> </a:t>
            </a:r>
            <a:r>
              <a:rPr sz="1050" spc="-5" dirty="0">
                <a:latin typeface="DejaVu Sans Mono"/>
                <a:cs typeface="DejaVu Sans Mono"/>
              </a:rPr>
              <a:t>v,	sp.distTo(v)); </a:t>
            </a:r>
            <a:endParaRPr lang="en-US" sz="1050" spc="-5" dirty="0">
              <a:latin typeface="DejaVu Sans Mono"/>
              <a:cs typeface="DejaVu Sans Mono"/>
            </a:endParaRPr>
          </a:p>
          <a:p>
            <a:pPr marL="622935" marR="422909">
              <a:spcBef>
                <a:spcPts val="300"/>
              </a:spcBef>
              <a:spcAft>
                <a:spcPts val="300"/>
              </a:spcAft>
              <a:tabLst>
                <a:tab pos="1173480" algn="l"/>
                <a:tab pos="3100070" algn="l"/>
                <a:tab pos="3375025" algn="l"/>
                <a:tab pos="3512820" algn="l"/>
                <a:tab pos="3650615" algn="l"/>
                <a:tab pos="3925570" algn="l"/>
                <a:tab pos="5026660" algn="l"/>
                <a:tab pos="5439410" algn="l"/>
                <a:tab pos="5852160" algn="l"/>
                <a:tab pos="6264910" algn="l"/>
              </a:tabLst>
            </a:pPr>
            <a:r>
              <a:rPr sz="1050" spc="-5" dirty="0">
                <a:latin typeface="DejaVu Sans Mono"/>
                <a:cs typeface="DejaVu Sans Mono"/>
              </a:rPr>
              <a:t>for</a:t>
            </a:r>
            <a:r>
              <a:rPr lang="en-US" sz="1050" spc="-5" dirty="0">
                <a:latin typeface="DejaVu Sans Mono"/>
                <a:cs typeface="DejaVu Sans Mono"/>
              </a:rPr>
              <a:t> </a:t>
            </a:r>
            <a:r>
              <a:rPr sz="1050" spc="-5" dirty="0">
                <a:latin typeface="DejaVu Sans Mono"/>
                <a:cs typeface="DejaVu Sans Mono"/>
              </a:rPr>
              <a:t>(</a:t>
            </a:r>
            <a:r>
              <a:rPr sz="1050" spc="-5" dirty="0" err="1">
                <a:latin typeface="DejaVu Sans Mono"/>
                <a:cs typeface="DejaVu Sans Mono"/>
              </a:rPr>
              <a:t>DirectedEdge</a:t>
            </a:r>
            <a:r>
              <a:rPr lang="en-US" sz="1050" spc="-5" dirty="0">
                <a:latin typeface="DejaVu Sans Mono"/>
                <a:cs typeface="DejaVu Sans Mono"/>
              </a:rPr>
              <a:t> </a:t>
            </a:r>
            <a:r>
              <a:rPr sz="1050" spc="-5" dirty="0">
                <a:latin typeface="DejaVu Sans Mono"/>
                <a:cs typeface="DejaVu Sans Mono"/>
              </a:rPr>
              <a:t>e</a:t>
            </a:r>
            <a:r>
              <a:rPr lang="en-US" sz="1050" spc="-5" dirty="0">
                <a:latin typeface="DejaVu Sans Mono"/>
                <a:cs typeface="DejaVu Sans Mono"/>
              </a:rPr>
              <a:t> </a:t>
            </a:r>
            <a:r>
              <a:rPr sz="1050" spc="-5" dirty="0">
                <a:latin typeface="DejaVu Sans Mono"/>
                <a:cs typeface="DejaVu Sans Mono"/>
              </a:rPr>
              <a:t>:</a:t>
            </a:r>
            <a:r>
              <a:rPr lang="en-US" sz="1050" spc="-5" dirty="0">
                <a:latin typeface="DejaVu Sans Mono"/>
                <a:cs typeface="DejaVu Sans Mono"/>
              </a:rPr>
              <a:t> </a:t>
            </a:r>
            <a:r>
              <a:rPr sz="1050" spc="-5" dirty="0" err="1">
                <a:latin typeface="DejaVu Sans Mono"/>
                <a:cs typeface="DejaVu Sans Mono"/>
              </a:rPr>
              <a:t>sp.pathTo</a:t>
            </a:r>
            <a:r>
              <a:rPr sz="1050" spc="-5" dirty="0">
                <a:latin typeface="DejaVu Sans Mono"/>
                <a:cs typeface="DejaVu Sans Mono"/>
              </a:rPr>
              <a:t>(v))</a:t>
            </a:r>
            <a:r>
              <a:rPr lang="en-US" sz="1050" dirty="0">
                <a:latin typeface="DejaVu Sans Mono"/>
                <a:cs typeface="DejaVu Sans Mono"/>
              </a:rPr>
              <a:t> {</a:t>
            </a:r>
          </a:p>
          <a:p>
            <a:pPr marL="622935" marR="422909">
              <a:spcBef>
                <a:spcPts val="300"/>
              </a:spcBef>
              <a:spcAft>
                <a:spcPts val="300"/>
              </a:spcAft>
              <a:tabLst>
                <a:tab pos="1173480" algn="l"/>
                <a:tab pos="3100070" algn="l"/>
                <a:tab pos="3375025" algn="l"/>
                <a:tab pos="3512820" algn="l"/>
                <a:tab pos="3650615" algn="l"/>
                <a:tab pos="3925570" algn="l"/>
                <a:tab pos="5026660" algn="l"/>
                <a:tab pos="5439410" algn="l"/>
                <a:tab pos="5852160" algn="l"/>
                <a:tab pos="6264910" algn="l"/>
              </a:tabLst>
            </a:pPr>
            <a:r>
              <a:rPr lang="en-US" sz="1050" spc="-5" dirty="0">
                <a:latin typeface="DejaVu Sans Mono"/>
                <a:cs typeface="DejaVu Sans Mono"/>
              </a:rPr>
              <a:t>    </a:t>
            </a:r>
            <a:r>
              <a:rPr sz="1050" spc="-5" dirty="0" err="1">
                <a:latin typeface="DejaVu Sans Mono"/>
                <a:cs typeface="DejaVu Sans Mono"/>
              </a:rPr>
              <a:t>StdOut.print</a:t>
            </a:r>
            <a:r>
              <a:rPr sz="1050" spc="-5" dirty="0">
                <a:latin typeface="DejaVu Sans Mono"/>
                <a:cs typeface="DejaVu Sans Mono"/>
              </a:rPr>
              <a:t>(e</a:t>
            </a:r>
            <a:r>
              <a:rPr lang="en-US" sz="1050" spc="-5" dirty="0">
                <a:latin typeface="DejaVu Sans Mono"/>
                <a:cs typeface="DejaVu Sans Mono"/>
              </a:rPr>
              <a:t> </a:t>
            </a:r>
            <a:r>
              <a:rPr sz="1050" spc="-5" dirty="0">
                <a:latin typeface="DejaVu Sans Mono"/>
                <a:cs typeface="DejaVu Sans Mono"/>
              </a:rPr>
              <a:t>+</a:t>
            </a:r>
            <a:r>
              <a:rPr lang="en-US" sz="1050" spc="-5" dirty="0">
                <a:latin typeface="DejaVu Sans Mono"/>
                <a:cs typeface="DejaVu Sans Mono"/>
              </a:rPr>
              <a:t> </a:t>
            </a:r>
            <a:r>
              <a:rPr sz="1050" spc="-5" dirty="0">
                <a:latin typeface="DejaVu Sans Mono"/>
                <a:cs typeface="DejaVu Sans Mono"/>
              </a:rPr>
              <a:t>"</a:t>
            </a:r>
            <a:r>
              <a:rPr lang="en-US" sz="1050" spc="-5" dirty="0">
                <a:latin typeface="DejaVu Sans Mono"/>
                <a:cs typeface="DejaVu Sans Mono"/>
              </a:rPr>
              <a:t> </a:t>
            </a:r>
            <a:r>
              <a:rPr sz="1050" spc="-5" dirty="0">
                <a:latin typeface="DejaVu Sans Mono"/>
                <a:cs typeface="DejaVu Sans Mono"/>
              </a:rPr>
              <a:t>");</a:t>
            </a:r>
            <a:endParaRPr lang="en-US" sz="1050" dirty="0">
              <a:latin typeface="DejaVu Sans Mono"/>
              <a:cs typeface="DejaVu Sans Mono"/>
            </a:endParaRPr>
          </a:p>
          <a:p>
            <a:pPr marL="622935" marR="422909">
              <a:spcBef>
                <a:spcPts val="300"/>
              </a:spcBef>
              <a:spcAft>
                <a:spcPts val="300"/>
              </a:spcAft>
              <a:tabLst>
                <a:tab pos="1173480" algn="l"/>
                <a:tab pos="3100070" algn="l"/>
                <a:tab pos="3375025" algn="l"/>
                <a:tab pos="3512820" algn="l"/>
                <a:tab pos="3650615" algn="l"/>
                <a:tab pos="3925570" algn="l"/>
                <a:tab pos="5026660" algn="l"/>
                <a:tab pos="5439410" algn="l"/>
                <a:tab pos="5852160" algn="l"/>
                <a:tab pos="6264910" algn="l"/>
              </a:tabLst>
            </a:pPr>
            <a:r>
              <a:rPr lang="en-US" sz="1050" spc="-5" dirty="0">
                <a:latin typeface="DejaVu Sans Mono"/>
                <a:cs typeface="DejaVu Sans Mono"/>
              </a:rPr>
              <a:t>    </a:t>
            </a:r>
            <a:r>
              <a:rPr sz="1050" spc="-5" dirty="0" err="1">
                <a:latin typeface="DejaVu Sans Mono"/>
                <a:cs typeface="DejaVu Sans Mono"/>
              </a:rPr>
              <a:t>StdOut.println</a:t>
            </a:r>
            <a:r>
              <a:rPr sz="1050" spc="-5" dirty="0">
                <a:latin typeface="DejaVu Sans Mono"/>
                <a:cs typeface="DejaVu Sans Mono"/>
              </a:rPr>
              <a:t>();</a:t>
            </a:r>
            <a:endParaRPr lang="en-US" sz="1050" spc="-5" dirty="0">
              <a:latin typeface="DejaVu Sans Mono"/>
              <a:cs typeface="DejaVu Sans Mono"/>
            </a:endParaRPr>
          </a:p>
          <a:p>
            <a:pPr marL="622935" marR="422909">
              <a:spcBef>
                <a:spcPts val="300"/>
              </a:spcBef>
              <a:spcAft>
                <a:spcPts val="300"/>
              </a:spcAft>
              <a:tabLst>
                <a:tab pos="1173480" algn="l"/>
                <a:tab pos="3100070" algn="l"/>
                <a:tab pos="3375025" algn="l"/>
                <a:tab pos="3512820" algn="l"/>
                <a:tab pos="3650615" algn="l"/>
                <a:tab pos="3925570" algn="l"/>
                <a:tab pos="5026660" algn="l"/>
                <a:tab pos="5439410" algn="l"/>
                <a:tab pos="5852160" algn="l"/>
                <a:tab pos="6264910" algn="l"/>
              </a:tabLst>
            </a:pPr>
            <a:r>
              <a:rPr lang="en-US" sz="1050" spc="-5" dirty="0">
                <a:latin typeface="DejaVu Sans Mono"/>
                <a:cs typeface="DejaVu Sans Mono"/>
              </a:rPr>
              <a:t>}</a:t>
            </a:r>
            <a:endParaRPr sz="1050" dirty="0">
              <a:latin typeface="DejaVu Sans Mono"/>
              <a:cs typeface="DejaVu Sans Mono"/>
            </a:endParaRPr>
          </a:p>
          <a:p>
            <a:pPr marL="210185">
              <a:spcBef>
                <a:spcPts val="300"/>
              </a:spcBef>
              <a:spcAft>
                <a:spcPts val="300"/>
              </a:spcAft>
            </a:pPr>
            <a:r>
              <a:rPr sz="1050" spc="-5" dirty="0">
                <a:latin typeface="DejaVu Sans Mono"/>
                <a:cs typeface="DejaVu Sans Mono"/>
              </a:rPr>
              <a:t>}</a:t>
            </a:r>
            <a:endParaRPr lang="en-US" sz="1050" spc="-5" dirty="0">
              <a:latin typeface="DejaVu Sans Mono"/>
              <a:cs typeface="DejaVu Sans Mono"/>
            </a:endParaRPr>
          </a:p>
        </p:txBody>
      </p:sp>
      <p:pic>
        <p:nvPicPr>
          <p:cNvPr id="6" name="Picture 5">
            <a:extLst>
              <a:ext uri="{FF2B5EF4-FFF2-40B4-BE49-F238E27FC236}">
                <a16:creationId xmlns:a16="http://schemas.microsoft.com/office/drawing/2014/main" id="{70767BB2-93D7-784E-884C-6BD6912A08C6}"/>
              </a:ext>
            </a:extLst>
          </p:cNvPr>
          <p:cNvPicPr>
            <a:picLocks noChangeAspect="1"/>
          </p:cNvPicPr>
          <p:nvPr/>
        </p:nvPicPr>
        <p:blipFill rotWithShape="1">
          <a:blip r:embed="rId3"/>
          <a:srcRect t="12451"/>
          <a:stretch/>
        </p:blipFill>
        <p:spPr>
          <a:xfrm>
            <a:off x="4923755" y="4345257"/>
            <a:ext cx="3981159" cy="1384995"/>
          </a:xfrm>
          <a:prstGeom prst="rect">
            <a:avLst/>
          </a:prstGeom>
        </p:spPr>
      </p:pic>
    </p:spTree>
    <p:extLst>
      <p:ext uri="{BB962C8B-B14F-4D97-AF65-F5344CB8AC3E}">
        <p14:creationId xmlns:p14="http://schemas.microsoft.com/office/powerpoint/2010/main" val="369697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dissolve">
                                      <p:cBhvr>
                                        <p:cTn id="20" dur="500"/>
                                        <p:tgtEl>
                                          <p:spTgt spid="20"/>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dissolv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 grpId="0" animBg="1"/>
      <p:bldP spid="5" grpId="0" animBg="1"/>
      <p:bldP spid="14"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E8D7-82A1-314C-A36F-EED19F534296}"/>
              </a:ext>
            </a:extLst>
          </p:cNvPr>
          <p:cNvSpPr>
            <a:spLocks noGrp="1"/>
          </p:cNvSpPr>
          <p:nvPr>
            <p:ph type="title"/>
          </p:nvPr>
        </p:nvSpPr>
        <p:spPr>
          <a:xfrm>
            <a:off x="0" y="274638"/>
            <a:ext cx="9144000" cy="1143000"/>
          </a:xfrm>
        </p:spPr>
        <p:txBody>
          <a:bodyPr>
            <a:normAutofit/>
          </a:bodyPr>
          <a:lstStyle/>
          <a:p>
            <a:r>
              <a:rPr lang="en-US" sz="2800" dirty="0"/>
              <a:t>Data Structures for Single-source Shortest Paths</a:t>
            </a:r>
          </a:p>
        </p:txBody>
      </p:sp>
      <p:sp>
        <p:nvSpPr>
          <p:cNvPr id="4" name="Rectangle 3">
            <a:extLst>
              <a:ext uri="{FF2B5EF4-FFF2-40B4-BE49-F238E27FC236}">
                <a16:creationId xmlns:a16="http://schemas.microsoft.com/office/drawing/2014/main" id="{5C980363-1C83-FB42-95A9-CCBB39E6BB95}"/>
              </a:ext>
            </a:extLst>
          </p:cNvPr>
          <p:cNvSpPr/>
          <p:nvPr/>
        </p:nvSpPr>
        <p:spPr>
          <a:xfrm>
            <a:off x="448811" y="1383100"/>
            <a:ext cx="5314013" cy="338554"/>
          </a:xfrm>
          <a:prstGeom prst="rect">
            <a:avLst/>
          </a:prstGeom>
          <a:solidFill>
            <a:srgbClr val="E6A20E"/>
          </a:solidFill>
        </p:spPr>
        <p:txBody>
          <a:bodyPr wrap="square">
            <a:spAutoFit/>
          </a:bodyPr>
          <a:lstStyle/>
          <a:p>
            <a:pPr>
              <a:spcBef>
                <a:spcPts val="100"/>
              </a:spcBef>
              <a:spcAft>
                <a:spcPts val="100"/>
              </a:spcAft>
              <a:buClr>
                <a:schemeClr val="accent1"/>
              </a:buClr>
            </a:pPr>
            <a:r>
              <a:rPr lang="en-US" sz="1600" dirty="0">
                <a:solidFill>
                  <a:schemeClr val="accent1"/>
                </a:solidFill>
                <a:latin typeface="Arial"/>
                <a:cs typeface="Arial"/>
              </a:rPr>
              <a:t>Goal. </a:t>
            </a:r>
            <a:r>
              <a:rPr lang="en-US" sz="1600" dirty="0">
                <a:latin typeface="Arial"/>
                <a:cs typeface="Arial"/>
              </a:rPr>
              <a:t>Find the shortest path from s to every other vertex.</a:t>
            </a:r>
          </a:p>
        </p:txBody>
      </p:sp>
      <p:sp>
        <p:nvSpPr>
          <p:cNvPr id="5" name="Rectangle 4">
            <a:extLst>
              <a:ext uri="{FF2B5EF4-FFF2-40B4-BE49-F238E27FC236}">
                <a16:creationId xmlns:a16="http://schemas.microsoft.com/office/drawing/2014/main" id="{0A0210C8-EBB1-A54A-9CF9-261BA14CC58C}"/>
              </a:ext>
            </a:extLst>
          </p:cNvPr>
          <p:cNvSpPr/>
          <p:nvPr/>
        </p:nvSpPr>
        <p:spPr>
          <a:xfrm>
            <a:off x="448811" y="1996897"/>
            <a:ext cx="5314013" cy="338554"/>
          </a:xfrm>
          <a:prstGeom prst="rect">
            <a:avLst/>
          </a:prstGeom>
          <a:solidFill>
            <a:schemeClr val="accent1"/>
          </a:solidFill>
        </p:spPr>
        <p:txBody>
          <a:bodyPr wrap="square">
            <a:spAutoFit/>
          </a:bodyPr>
          <a:lstStyle/>
          <a:p>
            <a:pPr>
              <a:spcBef>
                <a:spcPts val="100"/>
              </a:spcBef>
              <a:spcAft>
                <a:spcPts val="100"/>
              </a:spcAft>
              <a:buClr>
                <a:schemeClr val="accent1"/>
              </a:buClr>
            </a:pPr>
            <a:r>
              <a:rPr lang="en-US" sz="1600" dirty="0">
                <a:solidFill>
                  <a:srgbClr val="FFFF00"/>
                </a:solidFill>
                <a:latin typeface="Arial"/>
                <a:cs typeface="Arial"/>
              </a:rPr>
              <a:t>Observation. </a:t>
            </a:r>
            <a:r>
              <a:rPr lang="en-US" sz="1600" dirty="0">
                <a:solidFill>
                  <a:schemeClr val="bg1"/>
                </a:solidFill>
                <a:latin typeface="Arial"/>
                <a:cs typeface="Arial"/>
              </a:rPr>
              <a:t>A shortest-paths tree (SPT) solution exists. </a:t>
            </a:r>
          </a:p>
        </p:txBody>
      </p:sp>
      <p:sp>
        <p:nvSpPr>
          <p:cNvPr id="6" name="object 4">
            <a:extLst>
              <a:ext uri="{FF2B5EF4-FFF2-40B4-BE49-F238E27FC236}">
                <a16:creationId xmlns:a16="http://schemas.microsoft.com/office/drawing/2014/main" id="{BA537782-A6F6-964A-B940-0562C046F1AD}"/>
              </a:ext>
            </a:extLst>
          </p:cNvPr>
          <p:cNvSpPr txBox="1"/>
          <p:nvPr/>
        </p:nvSpPr>
        <p:spPr>
          <a:xfrm>
            <a:off x="6322995" y="3567792"/>
            <a:ext cx="2253161" cy="193683"/>
          </a:xfrm>
          <a:prstGeom prst="rect">
            <a:avLst/>
          </a:prstGeom>
        </p:spPr>
        <p:txBody>
          <a:bodyPr vert="horz" wrap="square" lIns="0" tIns="8930" rIns="0" bIns="0" rtlCol="0">
            <a:spAutoFit/>
          </a:bodyPr>
          <a:lstStyle/>
          <a:p>
            <a:pPr marL="8929">
              <a:spcBef>
                <a:spcPts val="70"/>
              </a:spcBef>
            </a:pPr>
            <a:r>
              <a:rPr sz="1200" kern="0" dirty="0">
                <a:solidFill>
                  <a:schemeClr val="accent1"/>
                </a:solidFill>
                <a:latin typeface="DejaVu Sans"/>
                <a:cs typeface="DejaVu Sans"/>
              </a:rPr>
              <a:t>shortest-paths</a:t>
            </a:r>
            <a:r>
              <a:rPr sz="1200" spc="-46" dirty="0">
                <a:solidFill>
                  <a:schemeClr val="accent1"/>
                </a:solidFill>
                <a:latin typeface="DejaVu Sans"/>
                <a:cs typeface="DejaVu Sans"/>
              </a:rPr>
              <a:t> </a:t>
            </a:r>
            <a:r>
              <a:rPr sz="1200" kern="0" dirty="0">
                <a:solidFill>
                  <a:schemeClr val="accent1"/>
                </a:solidFill>
                <a:latin typeface="DejaVu Sans"/>
              </a:rPr>
              <a:t>tree from 0</a:t>
            </a:r>
          </a:p>
        </p:txBody>
      </p:sp>
      <p:sp>
        <p:nvSpPr>
          <p:cNvPr id="7" name="object 11">
            <a:extLst>
              <a:ext uri="{FF2B5EF4-FFF2-40B4-BE49-F238E27FC236}">
                <a16:creationId xmlns:a16="http://schemas.microsoft.com/office/drawing/2014/main" id="{E5646FD0-A6FD-AB4A-BDC3-726B4994FAEF}"/>
              </a:ext>
            </a:extLst>
          </p:cNvPr>
          <p:cNvSpPr/>
          <p:nvPr/>
        </p:nvSpPr>
        <p:spPr>
          <a:xfrm>
            <a:off x="6198722" y="2381833"/>
            <a:ext cx="404068" cy="134838"/>
          </a:xfrm>
          <a:custGeom>
            <a:avLst/>
            <a:gdLst/>
            <a:ahLst/>
            <a:cxnLst/>
            <a:rect l="l" t="t" r="r" b="b"/>
            <a:pathLst>
              <a:path w="574675" h="191770">
                <a:moveTo>
                  <a:pt x="0" y="0"/>
                </a:moveTo>
                <a:lnTo>
                  <a:pt x="574615" y="191703"/>
                </a:lnTo>
              </a:path>
            </a:pathLst>
          </a:custGeom>
          <a:ln w="40554">
            <a:solidFill>
              <a:srgbClr val="BCBEC0"/>
            </a:solidFill>
          </a:ln>
        </p:spPr>
        <p:txBody>
          <a:bodyPr wrap="square" lIns="0" tIns="0" rIns="0" bIns="0" rtlCol="0"/>
          <a:lstStyle/>
          <a:p>
            <a:endParaRPr sz="1266"/>
          </a:p>
        </p:txBody>
      </p:sp>
      <p:sp>
        <p:nvSpPr>
          <p:cNvPr id="8" name="object 12">
            <a:extLst>
              <a:ext uri="{FF2B5EF4-FFF2-40B4-BE49-F238E27FC236}">
                <a16:creationId xmlns:a16="http://schemas.microsoft.com/office/drawing/2014/main" id="{5B9FC1FE-7C35-9A45-B11A-43C116220899}"/>
              </a:ext>
            </a:extLst>
          </p:cNvPr>
          <p:cNvSpPr/>
          <p:nvPr/>
        </p:nvSpPr>
        <p:spPr>
          <a:xfrm>
            <a:off x="6542844" y="2452869"/>
            <a:ext cx="181273" cy="104477"/>
          </a:xfrm>
          <a:custGeom>
            <a:avLst/>
            <a:gdLst/>
            <a:ahLst/>
            <a:cxnLst/>
            <a:rect l="l" t="t" r="r" b="b"/>
            <a:pathLst>
              <a:path w="257810" h="148590">
                <a:moveTo>
                  <a:pt x="234631" y="134569"/>
                </a:moveTo>
                <a:lnTo>
                  <a:pt x="130175" y="134569"/>
                </a:lnTo>
                <a:lnTo>
                  <a:pt x="257187" y="148031"/>
                </a:lnTo>
                <a:lnTo>
                  <a:pt x="234631" y="134569"/>
                </a:lnTo>
                <a:close/>
              </a:path>
              <a:path w="257810" h="148590">
                <a:moveTo>
                  <a:pt x="49403" y="0"/>
                </a:moveTo>
                <a:lnTo>
                  <a:pt x="46520" y="723"/>
                </a:lnTo>
                <a:lnTo>
                  <a:pt x="65493" y="84086"/>
                </a:lnTo>
                <a:lnTo>
                  <a:pt x="0" y="139674"/>
                </a:lnTo>
                <a:lnTo>
                  <a:pt x="1955" y="141668"/>
                </a:lnTo>
                <a:lnTo>
                  <a:pt x="130175" y="134569"/>
                </a:lnTo>
                <a:lnTo>
                  <a:pt x="234631" y="134569"/>
                </a:lnTo>
                <a:lnTo>
                  <a:pt x="147599" y="82626"/>
                </a:lnTo>
                <a:lnTo>
                  <a:pt x="49403" y="0"/>
                </a:lnTo>
                <a:close/>
              </a:path>
            </a:pathLst>
          </a:custGeom>
          <a:solidFill>
            <a:srgbClr val="BCBEC0"/>
          </a:solidFill>
        </p:spPr>
        <p:txBody>
          <a:bodyPr wrap="square" lIns="0" tIns="0" rIns="0" bIns="0" rtlCol="0"/>
          <a:lstStyle/>
          <a:p>
            <a:endParaRPr sz="1266"/>
          </a:p>
        </p:txBody>
      </p:sp>
      <p:sp>
        <p:nvSpPr>
          <p:cNvPr id="9" name="object 13">
            <a:extLst>
              <a:ext uri="{FF2B5EF4-FFF2-40B4-BE49-F238E27FC236}">
                <a16:creationId xmlns:a16="http://schemas.microsoft.com/office/drawing/2014/main" id="{00729DB7-2B19-4B42-A39B-CC24AD8039F2}"/>
              </a:ext>
            </a:extLst>
          </p:cNvPr>
          <p:cNvSpPr/>
          <p:nvPr/>
        </p:nvSpPr>
        <p:spPr>
          <a:xfrm>
            <a:off x="6077778" y="2341498"/>
            <a:ext cx="180826" cy="104477"/>
          </a:xfrm>
          <a:custGeom>
            <a:avLst/>
            <a:gdLst/>
            <a:ahLst/>
            <a:cxnLst/>
            <a:rect l="l" t="t" r="r" b="b"/>
            <a:pathLst>
              <a:path w="257175" h="148590">
                <a:moveTo>
                  <a:pt x="0" y="0"/>
                </a:moveTo>
                <a:lnTo>
                  <a:pt x="109575" y="65405"/>
                </a:lnTo>
                <a:lnTo>
                  <a:pt x="207771" y="148031"/>
                </a:lnTo>
                <a:lnTo>
                  <a:pt x="210654" y="147307"/>
                </a:lnTo>
                <a:lnTo>
                  <a:pt x="191681" y="63944"/>
                </a:lnTo>
                <a:lnTo>
                  <a:pt x="251159" y="13462"/>
                </a:lnTo>
                <a:lnTo>
                  <a:pt x="127000" y="13462"/>
                </a:lnTo>
                <a:lnTo>
                  <a:pt x="0" y="0"/>
                </a:lnTo>
                <a:close/>
              </a:path>
              <a:path w="257175" h="148590">
                <a:moveTo>
                  <a:pt x="255219" y="6362"/>
                </a:moveTo>
                <a:lnTo>
                  <a:pt x="127000" y="13462"/>
                </a:lnTo>
                <a:lnTo>
                  <a:pt x="251159" y="13462"/>
                </a:lnTo>
                <a:lnTo>
                  <a:pt x="257175" y="8356"/>
                </a:lnTo>
                <a:lnTo>
                  <a:pt x="255219" y="6362"/>
                </a:lnTo>
                <a:close/>
              </a:path>
            </a:pathLst>
          </a:custGeom>
          <a:solidFill>
            <a:srgbClr val="BCBEC0"/>
          </a:solidFill>
        </p:spPr>
        <p:txBody>
          <a:bodyPr wrap="square" lIns="0" tIns="0" rIns="0" bIns="0" rtlCol="0"/>
          <a:lstStyle/>
          <a:p>
            <a:endParaRPr sz="1266"/>
          </a:p>
        </p:txBody>
      </p:sp>
      <p:sp>
        <p:nvSpPr>
          <p:cNvPr id="10" name="object 14">
            <a:extLst>
              <a:ext uri="{FF2B5EF4-FFF2-40B4-BE49-F238E27FC236}">
                <a16:creationId xmlns:a16="http://schemas.microsoft.com/office/drawing/2014/main" id="{7AD381C3-5183-A24D-B353-74464B3F60B2}"/>
              </a:ext>
            </a:extLst>
          </p:cNvPr>
          <p:cNvSpPr/>
          <p:nvPr/>
        </p:nvSpPr>
        <p:spPr>
          <a:xfrm>
            <a:off x="6522468" y="2372341"/>
            <a:ext cx="404068" cy="134838"/>
          </a:xfrm>
          <a:custGeom>
            <a:avLst/>
            <a:gdLst/>
            <a:ahLst/>
            <a:cxnLst/>
            <a:rect l="l" t="t" r="r" b="b"/>
            <a:pathLst>
              <a:path w="574675" h="191770">
                <a:moveTo>
                  <a:pt x="0" y="0"/>
                </a:moveTo>
                <a:lnTo>
                  <a:pt x="574615" y="191703"/>
                </a:lnTo>
              </a:path>
            </a:pathLst>
          </a:custGeom>
          <a:ln w="40554">
            <a:solidFill>
              <a:srgbClr val="BCBEC0"/>
            </a:solidFill>
          </a:ln>
        </p:spPr>
        <p:txBody>
          <a:bodyPr wrap="square" lIns="0" tIns="0" rIns="0" bIns="0" rtlCol="0"/>
          <a:lstStyle/>
          <a:p>
            <a:endParaRPr sz="1266"/>
          </a:p>
        </p:txBody>
      </p:sp>
      <p:sp>
        <p:nvSpPr>
          <p:cNvPr id="11" name="object 15">
            <a:extLst>
              <a:ext uri="{FF2B5EF4-FFF2-40B4-BE49-F238E27FC236}">
                <a16:creationId xmlns:a16="http://schemas.microsoft.com/office/drawing/2014/main" id="{9C252CA0-3505-734F-9FA7-CFEEB6A188DA}"/>
              </a:ext>
            </a:extLst>
          </p:cNvPr>
          <p:cNvSpPr/>
          <p:nvPr/>
        </p:nvSpPr>
        <p:spPr>
          <a:xfrm>
            <a:off x="6866600" y="2443368"/>
            <a:ext cx="180826" cy="104477"/>
          </a:xfrm>
          <a:custGeom>
            <a:avLst/>
            <a:gdLst/>
            <a:ahLst/>
            <a:cxnLst/>
            <a:rect l="l" t="t" r="r" b="b"/>
            <a:pathLst>
              <a:path w="257175" h="148590">
                <a:moveTo>
                  <a:pt x="234621" y="134581"/>
                </a:moveTo>
                <a:lnTo>
                  <a:pt x="130175" y="134581"/>
                </a:lnTo>
                <a:lnTo>
                  <a:pt x="257175" y="148043"/>
                </a:lnTo>
                <a:lnTo>
                  <a:pt x="234621" y="134581"/>
                </a:lnTo>
                <a:close/>
              </a:path>
              <a:path w="257175" h="148590">
                <a:moveTo>
                  <a:pt x="49402" y="0"/>
                </a:moveTo>
                <a:lnTo>
                  <a:pt x="46520" y="736"/>
                </a:lnTo>
                <a:lnTo>
                  <a:pt x="65493" y="84099"/>
                </a:lnTo>
                <a:lnTo>
                  <a:pt x="0" y="139687"/>
                </a:lnTo>
                <a:lnTo>
                  <a:pt x="1943" y="141668"/>
                </a:lnTo>
                <a:lnTo>
                  <a:pt x="130175" y="134581"/>
                </a:lnTo>
                <a:lnTo>
                  <a:pt x="234621" y="134581"/>
                </a:lnTo>
                <a:lnTo>
                  <a:pt x="147599" y="82638"/>
                </a:lnTo>
                <a:lnTo>
                  <a:pt x="49402" y="0"/>
                </a:lnTo>
                <a:close/>
              </a:path>
            </a:pathLst>
          </a:custGeom>
          <a:solidFill>
            <a:srgbClr val="BCBEC0"/>
          </a:solidFill>
        </p:spPr>
        <p:txBody>
          <a:bodyPr wrap="square" lIns="0" tIns="0" rIns="0" bIns="0" rtlCol="0"/>
          <a:lstStyle/>
          <a:p>
            <a:endParaRPr sz="1266"/>
          </a:p>
        </p:txBody>
      </p:sp>
      <p:sp>
        <p:nvSpPr>
          <p:cNvPr id="12" name="object 16">
            <a:extLst>
              <a:ext uri="{FF2B5EF4-FFF2-40B4-BE49-F238E27FC236}">
                <a16:creationId xmlns:a16="http://schemas.microsoft.com/office/drawing/2014/main" id="{BCACB6A4-A80C-C442-8658-CD3DB2E6EB43}"/>
              </a:ext>
            </a:extLst>
          </p:cNvPr>
          <p:cNvSpPr/>
          <p:nvPr/>
        </p:nvSpPr>
        <p:spPr>
          <a:xfrm>
            <a:off x="6401523" y="2332006"/>
            <a:ext cx="181273" cy="104477"/>
          </a:xfrm>
          <a:custGeom>
            <a:avLst/>
            <a:gdLst/>
            <a:ahLst/>
            <a:cxnLst/>
            <a:rect l="l" t="t" r="r" b="b"/>
            <a:pathLst>
              <a:path w="257810" h="148590">
                <a:moveTo>
                  <a:pt x="0" y="0"/>
                </a:moveTo>
                <a:lnTo>
                  <a:pt x="109575" y="65404"/>
                </a:lnTo>
                <a:lnTo>
                  <a:pt x="207784" y="148031"/>
                </a:lnTo>
                <a:lnTo>
                  <a:pt x="210667" y="147307"/>
                </a:lnTo>
                <a:lnTo>
                  <a:pt x="191693" y="63944"/>
                </a:lnTo>
                <a:lnTo>
                  <a:pt x="251172" y="13461"/>
                </a:lnTo>
                <a:lnTo>
                  <a:pt x="127012" y="13461"/>
                </a:lnTo>
                <a:lnTo>
                  <a:pt x="0" y="0"/>
                </a:lnTo>
                <a:close/>
              </a:path>
              <a:path w="257810" h="148590">
                <a:moveTo>
                  <a:pt x="255231" y="6362"/>
                </a:moveTo>
                <a:lnTo>
                  <a:pt x="127012" y="13461"/>
                </a:lnTo>
                <a:lnTo>
                  <a:pt x="251172" y="13461"/>
                </a:lnTo>
                <a:lnTo>
                  <a:pt x="257187" y="8356"/>
                </a:lnTo>
                <a:lnTo>
                  <a:pt x="255231" y="6362"/>
                </a:lnTo>
                <a:close/>
              </a:path>
            </a:pathLst>
          </a:custGeom>
          <a:solidFill>
            <a:srgbClr val="BCBEC0"/>
          </a:solidFill>
        </p:spPr>
        <p:txBody>
          <a:bodyPr wrap="square" lIns="0" tIns="0" rIns="0" bIns="0" rtlCol="0"/>
          <a:lstStyle/>
          <a:p>
            <a:endParaRPr sz="1266"/>
          </a:p>
        </p:txBody>
      </p:sp>
      <p:sp>
        <p:nvSpPr>
          <p:cNvPr id="13" name="object 17">
            <a:extLst>
              <a:ext uri="{FF2B5EF4-FFF2-40B4-BE49-F238E27FC236}">
                <a16:creationId xmlns:a16="http://schemas.microsoft.com/office/drawing/2014/main" id="{56EEF246-46B8-D540-B268-F03EAE04176A}"/>
              </a:ext>
            </a:extLst>
          </p:cNvPr>
          <p:cNvSpPr/>
          <p:nvPr/>
        </p:nvSpPr>
        <p:spPr>
          <a:xfrm>
            <a:off x="6536042" y="3244209"/>
            <a:ext cx="2150269" cy="8930"/>
          </a:xfrm>
          <a:custGeom>
            <a:avLst/>
            <a:gdLst/>
            <a:ahLst/>
            <a:cxnLst/>
            <a:rect l="l" t="t" r="r" b="b"/>
            <a:pathLst>
              <a:path w="3058160" h="12700">
                <a:moveTo>
                  <a:pt x="3057978" y="0"/>
                </a:moveTo>
                <a:lnTo>
                  <a:pt x="0" y="12691"/>
                </a:lnTo>
              </a:path>
            </a:pathLst>
          </a:custGeom>
          <a:ln w="40546">
            <a:solidFill>
              <a:srgbClr val="BCBEC0"/>
            </a:solidFill>
          </a:ln>
        </p:spPr>
        <p:txBody>
          <a:bodyPr wrap="square" lIns="0" tIns="0" rIns="0" bIns="0" rtlCol="0"/>
          <a:lstStyle/>
          <a:p>
            <a:endParaRPr sz="1266"/>
          </a:p>
        </p:txBody>
      </p:sp>
      <p:sp>
        <p:nvSpPr>
          <p:cNvPr id="14" name="object 18">
            <a:extLst>
              <a:ext uri="{FF2B5EF4-FFF2-40B4-BE49-F238E27FC236}">
                <a16:creationId xmlns:a16="http://schemas.microsoft.com/office/drawing/2014/main" id="{6C69C047-8201-6C4F-8994-CFEF8A444EDA}"/>
              </a:ext>
            </a:extLst>
          </p:cNvPr>
          <p:cNvSpPr/>
          <p:nvPr/>
        </p:nvSpPr>
        <p:spPr>
          <a:xfrm>
            <a:off x="6038810" y="1902610"/>
            <a:ext cx="2821532" cy="1515434"/>
          </a:xfrm>
          <a:prstGeom prst="rect">
            <a:avLst/>
          </a:prstGeom>
          <a:blipFill>
            <a:blip r:embed="rId2" cstate="print"/>
            <a:stretch>
              <a:fillRect/>
            </a:stretch>
          </a:blipFill>
        </p:spPr>
        <p:txBody>
          <a:bodyPr wrap="square" lIns="0" tIns="0" rIns="0" bIns="0" rtlCol="0"/>
          <a:lstStyle/>
          <a:p>
            <a:endParaRPr sz="1266"/>
          </a:p>
        </p:txBody>
      </p:sp>
      <p:sp>
        <p:nvSpPr>
          <p:cNvPr id="15" name="Rectangle 14">
            <a:extLst>
              <a:ext uri="{FF2B5EF4-FFF2-40B4-BE49-F238E27FC236}">
                <a16:creationId xmlns:a16="http://schemas.microsoft.com/office/drawing/2014/main" id="{95C1499D-51BD-D34A-835E-3CE2DBAD6345}"/>
              </a:ext>
            </a:extLst>
          </p:cNvPr>
          <p:cNvSpPr/>
          <p:nvPr/>
        </p:nvSpPr>
        <p:spPr>
          <a:xfrm>
            <a:off x="455277" y="2494966"/>
            <a:ext cx="5432227" cy="1704506"/>
          </a:xfrm>
          <a:prstGeom prst="rect">
            <a:avLst/>
          </a:prstGeom>
        </p:spPr>
        <p:txBody>
          <a:bodyPr wrap="square">
            <a:spAutoFit/>
          </a:bodyPr>
          <a:lstStyle/>
          <a:p>
            <a:pPr>
              <a:lnSpc>
                <a:spcPct val="150000"/>
              </a:lnSpc>
            </a:pPr>
            <a:r>
              <a:rPr lang="en-US" b="1" dirty="0">
                <a:solidFill>
                  <a:schemeClr val="accent1"/>
                </a:solidFill>
                <a:latin typeface="Times New Roman" panose="02020603050405020304" pitchFamily="18" charset="0"/>
                <a:cs typeface="Times New Roman" panose="02020603050405020304" pitchFamily="18" charset="0"/>
              </a:rPr>
              <a:t>Consequence. </a:t>
            </a:r>
            <a:r>
              <a:rPr lang="en-US" dirty="0">
                <a:latin typeface="Times New Roman" panose="02020603050405020304" pitchFamily="18" charset="0"/>
                <a:cs typeface="Times New Roman" panose="02020603050405020304" pitchFamily="18" charset="0"/>
              </a:rPr>
              <a:t>Can represent the SPT with two vertex-indexed arrays: </a:t>
            </a:r>
          </a:p>
          <a:p>
            <a:pPr marL="285750" indent="-285750">
              <a:lnSpc>
                <a:spcPct val="150000"/>
              </a:lnSpc>
              <a:buClr>
                <a:schemeClr val="accent6"/>
              </a:buClr>
              <a:buFont typeface="Wingdings" pitchFamily="2" charset="2"/>
              <a:buChar char="§"/>
            </a:pPr>
            <a:r>
              <a:rPr lang="en-US" dirty="0" err="1">
                <a:latin typeface="Times New Roman" panose="02020603050405020304" pitchFamily="18" charset="0"/>
                <a:cs typeface="Times New Roman" panose="02020603050405020304" pitchFamily="18" charset="0"/>
              </a:rPr>
              <a:t>distTo</a:t>
            </a:r>
            <a:r>
              <a:rPr lang="en-US" dirty="0">
                <a:latin typeface="Times New Roman" panose="02020603050405020304" pitchFamily="18" charset="0"/>
                <a:cs typeface="Times New Roman" panose="02020603050405020304" pitchFamily="18" charset="0"/>
              </a:rPr>
              <a:t>[v] is length of shortest path from s to v. </a:t>
            </a:r>
          </a:p>
          <a:p>
            <a:pPr marL="285750" indent="-285750">
              <a:lnSpc>
                <a:spcPct val="150000"/>
              </a:lnSpc>
              <a:buClr>
                <a:schemeClr val="accent6"/>
              </a:buClr>
              <a:buFont typeface="Wingdings" pitchFamily="2" charset="2"/>
              <a:buChar char="§"/>
            </a:pPr>
            <a:r>
              <a:rPr lang="en-US" dirty="0" err="1">
                <a:latin typeface="Times New Roman" panose="02020603050405020304" pitchFamily="18" charset="0"/>
                <a:cs typeface="Times New Roman" panose="02020603050405020304" pitchFamily="18" charset="0"/>
              </a:rPr>
              <a:t>edgeTo</a:t>
            </a:r>
            <a:r>
              <a:rPr lang="en-US" dirty="0">
                <a:latin typeface="Times New Roman" panose="02020603050405020304" pitchFamily="18" charset="0"/>
                <a:cs typeface="Times New Roman" panose="02020603050405020304" pitchFamily="18" charset="0"/>
              </a:rPr>
              <a:t>[v] is last edge on shortest path from s to v.</a:t>
            </a:r>
          </a:p>
        </p:txBody>
      </p:sp>
      <p:sp>
        <p:nvSpPr>
          <p:cNvPr id="16" name="object 5">
            <a:extLst>
              <a:ext uri="{FF2B5EF4-FFF2-40B4-BE49-F238E27FC236}">
                <a16:creationId xmlns:a16="http://schemas.microsoft.com/office/drawing/2014/main" id="{CEA5A9C4-FF5B-0A4E-8247-322AADAF16F6}"/>
              </a:ext>
            </a:extLst>
          </p:cNvPr>
          <p:cNvSpPr txBox="1"/>
          <p:nvPr/>
        </p:nvSpPr>
        <p:spPr>
          <a:xfrm>
            <a:off x="1070945" y="4469248"/>
            <a:ext cx="730002" cy="187528"/>
          </a:xfrm>
          <a:prstGeom prst="rect">
            <a:avLst/>
          </a:prstGeom>
        </p:spPr>
        <p:txBody>
          <a:bodyPr vert="horz" wrap="square" lIns="0" tIns="8930" rIns="0" bIns="0" rtlCol="0">
            <a:spAutoFit/>
          </a:bodyPr>
          <a:lstStyle/>
          <a:p>
            <a:pPr marL="8929">
              <a:spcBef>
                <a:spcPts val="70"/>
              </a:spcBef>
            </a:pPr>
            <a:r>
              <a:rPr sz="1160" dirty="0">
                <a:solidFill>
                  <a:srgbClr val="231F20"/>
                </a:solidFill>
                <a:latin typeface="DejaVu Sans Mono"/>
                <a:cs typeface="DejaVu Sans Mono"/>
              </a:rPr>
              <a:t>edgeTo[]</a:t>
            </a:r>
            <a:endParaRPr sz="1160">
              <a:latin typeface="DejaVu Sans Mono"/>
              <a:cs typeface="DejaVu Sans Mono"/>
            </a:endParaRPr>
          </a:p>
        </p:txBody>
      </p:sp>
      <p:sp>
        <p:nvSpPr>
          <p:cNvPr id="17" name="object 6">
            <a:extLst>
              <a:ext uri="{FF2B5EF4-FFF2-40B4-BE49-F238E27FC236}">
                <a16:creationId xmlns:a16="http://schemas.microsoft.com/office/drawing/2014/main" id="{2CD08CB1-8DF8-D043-8E63-2A92D24E5F35}"/>
              </a:ext>
            </a:extLst>
          </p:cNvPr>
          <p:cNvSpPr txBox="1"/>
          <p:nvPr/>
        </p:nvSpPr>
        <p:spPr>
          <a:xfrm>
            <a:off x="2138584" y="4469248"/>
            <a:ext cx="730002" cy="187528"/>
          </a:xfrm>
          <a:prstGeom prst="rect">
            <a:avLst/>
          </a:prstGeom>
        </p:spPr>
        <p:txBody>
          <a:bodyPr vert="horz" wrap="square" lIns="0" tIns="8930" rIns="0" bIns="0" rtlCol="0">
            <a:spAutoFit/>
          </a:bodyPr>
          <a:lstStyle/>
          <a:p>
            <a:pPr marL="8929">
              <a:spcBef>
                <a:spcPts val="70"/>
              </a:spcBef>
            </a:pPr>
            <a:r>
              <a:rPr sz="1160" dirty="0">
                <a:solidFill>
                  <a:srgbClr val="231F20"/>
                </a:solidFill>
                <a:latin typeface="DejaVu Sans Mono"/>
                <a:cs typeface="DejaVu Sans Mono"/>
              </a:rPr>
              <a:t>distTo[]</a:t>
            </a:r>
            <a:endParaRPr sz="1160">
              <a:latin typeface="DejaVu Sans Mono"/>
              <a:cs typeface="DejaVu Sans Mono"/>
            </a:endParaRPr>
          </a:p>
        </p:txBody>
      </p:sp>
      <p:sp>
        <p:nvSpPr>
          <p:cNvPr id="18" name="object 7">
            <a:extLst>
              <a:ext uri="{FF2B5EF4-FFF2-40B4-BE49-F238E27FC236}">
                <a16:creationId xmlns:a16="http://schemas.microsoft.com/office/drawing/2014/main" id="{C17BDE40-7F32-C64C-AEC2-F49542F0A7B5}"/>
              </a:ext>
            </a:extLst>
          </p:cNvPr>
          <p:cNvSpPr txBox="1"/>
          <p:nvPr/>
        </p:nvSpPr>
        <p:spPr>
          <a:xfrm>
            <a:off x="804036" y="4646253"/>
            <a:ext cx="107156" cy="1636474"/>
          </a:xfrm>
          <a:prstGeom prst="rect">
            <a:avLst/>
          </a:prstGeom>
        </p:spPr>
        <p:txBody>
          <a:bodyPr vert="horz" wrap="square" lIns="0" tIns="28575" rIns="0" bIns="0" rtlCol="0">
            <a:spAutoFit/>
          </a:bodyPr>
          <a:lstStyle/>
          <a:p>
            <a:pPr marL="8929">
              <a:spcBef>
                <a:spcPts val="225"/>
              </a:spcBef>
            </a:pPr>
            <a:r>
              <a:rPr sz="1160" dirty="0">
                <a:solidFill>
                  <a:srgbClr val="BF311A"/>
                </a:solidFill>
                <a:latin typeface="DejaVu Sans Mono"/>
                <a:cs typeface="DejaVu Sans Mono"/>
              </a:rPr>
              <a:t>0</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1</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2</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3</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4</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5</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6</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7</a:t>
            </a:r>
            <a:endParaRPr sz="1160">
              <a:latin typeface="DejaVu Sans Mono"/>
              <a:cs typeface="DejaVu Sans Mono"/>
            </a:endParaRPr>
          </a:p>
        </p:txBody>
      </p:sp>
      <p:sp>
        <p:nvSpPr>
          <p:cNvPr id="19" name="object 8">
            <a:extLst>
              <a:ext uri="{FF2B5EF4-FFF2-40B4-BE49-F238E27FC236}">
                <a16:creationId xmlns:a16="http://schemas.microsoft.com/office/drawing/2014/main" id="{40CA7301-57DF-974F-B2A3-43EBC393CC11}"/>
              </a:ext>
            </a:extLst>
          </p:cNvPr>
          <p:cNvSpPr txBox="1"/>
          <p:nvPr/>
        </p:nvSpPr>
        <p:spPr>
          <a:xfrm>
            <a:off x="1248885" y="4646253"/>
            <a:ext cx="1441697" cy="1636474"/>
          </a:xfrm>
          <a:prstGeom prst="rect">
            <a:avLst/>
          </a:prstGeom>
        </p:spPr>
        <p:txBody>
          <a:bodyPr vert="horz" wrap="square" lIns="0" tIns="28575" rIns="0" bIns="0" rtlCol="0">
            <a:spAutoFit/>
          </a:bodyPr>
          <a:lstStyle/>
          <a:p>
            <a:pPr marL="8929">
              <a:spcBef>
                <a:spcPts val="225"/>
              </a:spcBef>
              <a:tabLst>
                <a:tab pos="1076436" algn="l"/>
              </a:tabLst>
            </a:pPr>
            <a:r>
              <a:rPr sz="1160" dirty="0">
                <a:solidFill>
                  <a:srgbClr val="231F20"/>
                </a:solidFill>
                <a:latin typeface="DejaVu Sans Mono"/>
                <a:cs typeface="DejaVu Sans Mono"/>
              </a:rPr>
              <a:t>null	0</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5-&gt;1 </a:t>
            </a:r>
            <a:r>
              <a:rPr sz="1160" dirty="0">
                <a:solidFill>
                  <a:srgbClr val="BCBEC0"/>
                </a:solidFill>
                <a:latin typeface="DejaVu Sans Mono"/>
                <a:cs typeface="DejaVu Sans Mono"/>
              </a:rPr>
              <a:t>0.32	</a:t>
            </a:r>
            <a:r>
              <a:rPr sz="1160" dirty="0">
                <a:solidFill>
                  <a:srgbClr val="231F20"/>
                </a:solidFill>
                <a:latin typeface="DejaVu Sans Mono"/>
                <a:cs typeface="DejaVu Sans Mono"/>
              </a:rPr>
              <a:t>1.05</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0-&gt;2 </a:t>
            </a:r>
            <a:r>
              <a:rPr sz="1160" dirty="0">
                <a:solidFill>
                  <a:srgbClr val="BCBEC0"/>
                </a:solidFill>
                <a:latin typeface="DejaVu Sans Mono"/>
                <a:cs typeface="DejaVu Sans Mono"/>
              </a:rPr>
              <a:t>0.26	</a:t>
            </a:r>
            <a:r>
              <a:rPr sz="1160" dirty="0">
                <a:solidFill>
                  <a:srgbClr val="231F20"/>
                </a:solidFill>
                <a:latin typeface="DejaVu Sans Mono"/>
                <a:cs typeface="DejaVu Sans Mono"/>
              </a:rPr>
              <a:t>0.26</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7-&gt;3 </a:t>
            </a:r>
            <a:r>
              <a:rPr sz="1160" dirty="0">
                <a:solidFill>
                  <a:srgbClr val="BCBEC0"/>
                </a:solidFill>
                <a:latin typeface="DejaVu Sans Mono"/>
                <a:cs typeface="DejaVu Sans Mono"/>
              </a:rPr>
              <a:t>0.37	</a:t>
            </a:r>
            <a:r>
              <a:rPr sz="1160" dirty="0">
                <a:solidFill>
                  <a:srgbClr val="231F20"/>
                </a:solidFill>
                <a:latin typeface="DejaVu Sans Mono"/>
                <a:cs typeface="DejaVu Sans Mono"/>
              </a:rPr>
              <a:t>0.97</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0-&gt;4 </a:t>
            </a:r>
            <a:r>
              <a:rPr sz="1160" dirty="0">
                <a:solidFill>
                  <a:srgbClr val="BCBEC0"/>
                </a:solidFill>
                <a:latin typeface="DejaVu Sans Mono"/>
                <a:cs typeface="DejaVu Sans Mono"/>
              </a:rPr>
              <a:t>0.38	</a:t>
            </a:r>
            <a:r>
              <a:rPr sz="1160" dirty="0">
                <a:solidFill>
                  <a:srgbClr val="231F20"/>
                </a:solidFill>
                <a:latin typeface="DejaVu Sans Mono"/>
                <a:cs typeface="DejaVu Sans Mono"/>
              </a:rPr>
              <a:t>0.38</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4-&gt;5 </a:t>
            </a:r>
            <a:r>
              <a:rPr sz="1160" dirty="0">
                <a:solidFill>
                  <a:srgbClr val="BCBEC0"/>
                </a:solidFill>
                <a:latin typeface="DejaVu Sans Mono"/>
                <a:cs typeface="DejaVu Sans Mono"/>
              </a:rPr>
              <a:t>0.35	</a:t>
            </a:r>
            <a:r>
              <a:rPr sz="1160" dirty="0">
                <a:solidFill>
                  <a:srgbClr val="231F20"/>
                </a:solidFill>
                <a:latin typeface="DejaVu Sans Mono"/>
                <a:cs typeface="DejaVu Sans Mono"/>
              </a:rPr>
              <a:t>0.73</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3-&gt;6 </a:t>
            </a:r>
            <a:r>
              <a:rPr sz="1160" dirty="0">
                <a:solidFill>
                  <a:srgbClr val="BCBEC0"/>
                </a:solidFill>
                <a:latin typeface="DejaVu Sans Mono"/>
                <a:cs typeface="DejaVu Sans Mono"/>
              </a:rPr>
              <a:t>0.52	</a:t>
            </a:r>
            <a:r>
              <a:rPr sz="1160" dirty="0">
                <a:solidFill>
                  <a:srgbClr val="231F20"/>
                </a:solidFill>
                <a:latin typeface="DejaVu Sans Mono"/>
                <a:cs typeface="DejaVu Sans Mono"/>
              </a:rPr>
              <a:t>1.49</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2-&gt;7 </a:t>
            </a:r>
            <a:r>
              <a:rPr sz="1160" dirty="0">
                <a:solidFill>
                  <a:srgbClr val="BCBEC0"/>
                </a:solidFill>
                <a:latin typeface="DejaVu Sans Mono"/>
                <a:cs typeface="DejaVu Sans Mono"/>
              </a:rPr>
              <a:t>0.34	</a:t>
            </a:r>
            <a:r>
              <a:rPr sz="1160" dirty="0">
                <a:solidFill>
                  <a:srgbClr val="231F20"/>
                </a:solidFill>
                <a:latin typeface="DejaVu Sans Mono"/>
                <a:cs typeface="DejaVu Sans Mono"/>
              </a:rPr>
              <a:t>0.60</a:t>
            </a:r>
            <a:endParaRPr sz="1160" dirty="0">
              <a:latin typeface="DejaVu Sans Mono"/>
              <a:cs typeface="DejaVu Sans Mono"/>
            </a:endParaRPr>
          </a:p>
        </p:txBody>
      </p:sp>
      <p:sp>
        <p:nvSpPr>
          <p:cNvPr id="20" name="object 9">
            <a:extLst>
              <a:ext uri="{FF2B5EF4-FFF2-40B4-BE49-F238E27FC236}">
                <a16:creationId xmlns:a16="http://schemas.microsoft.com/office/drawing/2014/main" id="{E34EB971-8115-E546-9048-C77380F6902D}"/>
              </a:ext>
            </a:extLst>
          </p:cNvPr>
          <p:cNvSpPr/>
          <p:nvPr/>
        </p:nvSpPr>
        <p:spPr>
          <a:xfrm>
            <a:off x="938601" y="4697679"/>
            <a:ext cx="0" cy="1502420"/>
          </a:xfrm>
          <a:custGeom>
            <a:avLst/>
            <a:gdLst/>
            <a:ahLst/>
            <a:cxnLst/>
            <a:rect l="l" t="t" r="r" b="b"/>
            <a:pathLst>
              <a:path h="2136775">
                <a:moveTo>
                  <a:pt x="0" y="0"/>
                </a:moveTo>
                <a:lnTo>
                  <a:pt x="0" y="2136222"/>
                </a:lnTo>
              </a:path>
            </a:pathLst>
          </a:custGeom>
          <a:ln w="17515">
            <a:solidFill>
              <a:srgbClr val="BF311A"/>
            </a:solidFill>
          </a:ln>
        </p:spPr>
        <p:txBody>
          <a:bodyPr wrap="square" lIns="0" tIns="0" rIns="0" bIns="0" rtlCol="0"/>
          <a:lstStyle/>
          <a:p>
            <a:endParaRPr sz="1266"/>
          </a:p>
        </p:txBody>
      </p:sp>
      <p:sp>
        <p:nvSpPr>
          <p:cNvPr id="21" name="object 10">
            <a:extLst>
              <a:ext uri="{FF2B5EF4-FFF2-40B4-BE49-F238E27FC236}">
                <a16:creationId xmlns:a16="http://schemas.microsoft.com/office/drawing/2014/main" id="{533B7174-73A2-414E-9B2B-5CD0EAC68262}"/>
              </a:ext>
            </a:extLst>
          </p:cNvPr>
          <p:cNvSpPr/>
          <p:nvPr/>
        </p:nvSpPr>
        <p:spPr>
          <a:xfrm>
            <a:off x="1055420" y="4677203"/>
            <a:ext cx="1813173" cy="0"/>
          </a:xfrm>
          <a:custGeom>
            <a:avLst/>
            <a:gdLst/>
            <a:ahLst/>
            <a:cxnLst/>
            <a:rect l="l" t="t" r="r" b="b"/>
            <a:pathLst>
              <a:path w="2578734">
                <a:moveTo>
                  <a:pt x="0" y="0"/>
                </a:moveTo>
                <a:lnTo>
                  <a:pt x="2578176" y="0"/>
                </a:lnTo>
              </a:path>
            </a:pathLst>
          </a:custGeom>
          <a:ln w="12700">
            <a:solidFill>
              <a:srgbClr val="000000"/>
            </a:solidFill>
          </a:ln>
        </p:spPr>
        <p:txBody>
          <a:bodyPr wrap="square" lIns="0" tIns="0" rIns="0" bIns="0" rtlCol="0"/>
          <a:lstStyle/>
          <a:p>
            <a:endParaRPr sz="1266"/>
          </a:p>
        </p:txBody>
      </p:sp>
      <p:sp>
        <p:nvSpPr>
          <p:cNvPr id="22" name="object 19">
            <a:extLst>
              <a:ext uri="{FF2B5EF4-FFF2-40B4-BE49-F238E27FC236}">
                <a16:creationId xmlns:a16="http://schemas.microsoft.com/office/drawing/2014/main" id="{D3F9A0B8-0065-D347-9ABC-CF4AEF314DD5}"/>
              </a:ext>
            </a:extLst>
          </p:cNvPr>
          <p:cNvSpPr txBox="1"/>
          <p:nvPr/>
        </p:nvSpPr>
        <p:spPr>
          <a:xfrm>
            <a:off x="804036" y="6348455"/>
            <a:ext cx="2127899" cy="193683"/>
          </a:xfrm>
          <a:prstGeom prst="rect">
            <a:avLst/>
          </a:prstGeom>
        </p:spPr>
        <p:txBody>
          <a:bodyPr vert="horz" wrap="square" lIns="0" tIns="8930" rIns="0" bIns="0" rtlCol="0">
            <a:spAutoFit/>
          </a:bodyPr>
          <a:lstStyle/>
          <a:p>
            <a:pPr marL="8929">
              <a:spcBef>
                <a:spcPts val="70"/>
              </a:spcBef>
            </a:pPr>
            <a:r>
              <a:rPr sz="1200" kern="0" dirty="0">
                <a:solidFill>
                  <a:schemeClr val="accent1"/>
                </a:solidFill>
                <a:latin typeface="DejaVu Sans"/>
              </a:rPr>
              <a:t>parent-link representation</a:t>
            </a:r>
          </a:p>
        </p:txBody>
      </p:sp>
      <p:sp>
        <p:nvSpPr>
          <p:cNvPr id="23" name="object 4">
            <a:extLst>
              <a:ext uri="{FF2B5EF4-FFF2-40B4-BE49-F238E27FC236}">
                <a16:creationId xmlns:a16="http://schemas.microsoft.com/office/drawing/2014/main" id="{B6B91648-2211-3740-8C62-73A8C3D19E5D}"/>
              </a:ext>
            </a:extLst>
          </p:cNvPr>
          <p:cNvSpPr/>
          <p:nvPr/>
        </p:nvSpPr>
        <p:spPr>
          <a:xfrm>
            <a:off x="3537069" y="4291875"/>
            <a:ext cx="5539819" cy="2475714"/>
          </a:xfrm>
          <a:prstGeom prst="rect">
            <a:avLst/>
          </a:prstGeom>
          <a:blipFill>
            <a:blip r:embed="rId3" cstate="print"/>
            <a:stretch>
              <a:fillRect/>
            </a:stretch>
          </a:blipFill>
        </p:spPr>
        <p:txBody>
          <a:bodyPr wrap="square" lIns="0" tIns="0" rIns="0" bIns="0" rtlCol="0"/>
          <a:lstStyle/>
          <a:p>
            <a:endParaRPr sz="1000"/>
          </a:p>
        </p:txBody>
      </p:sp>
      <p:sp>
        <p:nvSpPr>
          <p:cNvPr id="24" name="object 5">
            <a:extLst>
              <a:ext uri="{FF2B5EF4-FFF2-40B4-BE49-F238E27FC236}">
                <a16:creationId xmlns:a16="http://schemas.microsoft.com/office/drawing/2014/main" id="{031E8B9C-6190-064F-9D3D-C32F713F951D}"/>
              </a:ext>
            </a:extLst>
          </p:cNvPr>
          <p:cNvSpPr/>
          <p:nvPr/>
        </p:nvSpPr>
        <p:spPr>
          <a:xfrm>
            <a:off x="3590647" y="4351802"/>
            <a:ext cx="5361561" cy="2322802"/>
          </a:xfrm>
          <a:custGeom>
            <a:avLst/>
            <a:gdLst/>
            <a:ahLst/>
            <a:cxnLst/>
            <a:rect l="l" t="t" r="r" b="b"/>
            <a:pathLst>
              <a:path w="10312400" h="4051300">
                <a:moveTo>
                  <a:pt x="0" y="0"/>
                </a:moveTo>
                <a:lnTo>
                  <a:pt x="10312400" y="0"/>
                </a:lnTo>
                <a:lnTo>
                  <a:pt x="10312400" y="4051301"/>
                </a:lnTo>
                <a:lnTo>
                  <a:pt x="0" y="4051301"/>
                </a:lnTo>
                <a:lnTo>
                  <a:pt x="0" y="0"/>
                </a:lnTo>
                <a:close/>
              </a:path>
            </a:pathLst>
          </a:custGeom>
          <a:solidFill>
            <a:srgbClr val="D6D6D6"/>
          </a:solidFill>
        </p:spPr>
        <p:txBody>
          <a:bodyPr wrap="square" lIns="0" tIns="0" rIns="0" bIns="0" rtlCol="0"/>
          <a:lstStyle/>
          <a:p>
            <a:endParaRPr sz="800"/>
          </a:p>
        </p:txBody>
      </p:sp>
      <p:sp>
        <p:nvSpPr>
          <p:cNvPr id="25" name="object 6">
            <a:extLst>
              <a:ext uri="{FF2B5EF4-FFF2-40B4-BE49-F238E27FC236}">
                <a16:creationId xmlns:a16="http://schemas.microsoft.com/office/drawing/2014/main" id="{00ACE68F-D408-7444-939F-993BC5157EA1}"/>
              </a:ext>
            </a:extLst>
          </p:cNvPr>
          <p:cNvSpPr txBox="1"/>
          <p:nvPr/>
        </p:nvSpPr>
        <p:spPr>
          <a:xfrm>
            <a:off x="3733522" y="4494677"/>
            <a:ext cx="5017763" cy="394210"/>
          </a:xfrm>
          <a:prstGeom prst="rect">
            <a:avLst/>
          </a:prstGeom>
          <a:solidFill>
            <a:srgbClr val="FFFFFF"/>
          </a:solidFill>
        </p:spPr>
        <p:txBody>
          <a:bodyPr vert="horz" wrap="square" lIns="0" tIns="0" rIns="0" bIns="0" rtlCol="0">
            <a:spAutoFit/>
          </a:bodyPr>
          <a:lstStyle/>
          <a:p>
            <a:pPr marL="198232">
              <a:lnSpc>
                <a:spcPts val="1237"/>
              </a:lnSpc>
              <a:tabLst>
                <a:tab pos="875525" algn="l"/>
                <a:tab pos="1552817" algn="l"/>
                <a:tab pos="2617198" algn="l"/>
              </a:tabLst>
            </a:pPr>
            <a:r>
              <a:rPr sz="1000" spc="-4" dirty="0">
                <a:latin typeface="DejaVu Sans Mono"/>
                <a:cs typeface="DejaVu Sans Mono"/>
              </a:rPr>
              <a:t>public</a:t>
            </a:r>
            <a:r>
              <a:rPr lang="en-US" sz="1000" spc="-4" dirty="0">
                <a:latin typeface="DejaVu Sans Mono"/>
                <a:cs typeface="DejaVu Sans Mono"/>
              </a:rPr>
              <a:t> </a:t>
            </a:r>
            <a:r>
              <a:rPr sz="1000" spc="-4" dirty="0">
                <a:latin typeface="DejaVu Sans Mono"/>
                <a:cs typeface="DejaVu Sans Mono"/>
              </a:rPr>
              <a:t>double</a:t>
            </a:r>
            <a:r>
              <a:rPr lang="en-US" sz="1000" spc="-4" dirty="0">
                <a:latin typeface="DejaVu Sans Mono"/>
                <a:cs typeface="DejaVu Sans Mono"/>
              </a:rPr>
              <a:t> </a:t>
            </a:r>
            <a:r>
              <a:rPr sz="1000" spc="-4" dirty="0" err="1">
                <a:latin typeface="DejaVu Sans Mono"/>
                <a:cs typeface="DejaVu Sans Mono"/>
              </a:rPr>
              <a:t>distTo</a:t>
            </a:r>
            <a:r>
              <a:rPr sz="1000" spc="-4" dirty="0">
                <a:latin typeface="DejaVu Sans Mono"/>
                <a:cs typeface="DejaVu Sans Mono"/>
              </a:rPr>
              <a:t>(</a:t>
            </a:r>
            <a:r>
              <a:rPr sz="1000" spc="-4" dirty="0" err="1">
                <a:latin typeface="DejaVu Sans Mono"/>
                <a:cs typeface="DejaVu Sans Mono"/>
              </a:rPr>
              <a:t>int</a:t>
            </a:r>
            <a:r>
              <a:rPr lang="en-US" sz="1000" spc="-4" dirty="0">
                <a:latin typeface="DejaVu Sans Mono"/>
                <a:cs typeface="DejaVu Sans Mono"/>
              </a:rPr>
              <a:t> </a:t>
            </a:r>
            <a:r>
              <a:rPr sz="1000" spc="-4" dirty="0">
                <a:latin typeface="DejaVu Sans Mono"/>
                <a:cs typeface="DejaVu Sans Mono"/>
              </a:rPr>
              <a:t>v)</a:t>
            </a:r>
            <a:endParaRPr sz="1000" dirty="0">
              <a:latin typeface="DejaVu Sans Mono"/>
              <a:cs typeface="DejaVu Sans Mono"/>
            </a:endParaRPr>
          </a:p>
          <a:p>
            <a:pPr marL="198232">
              <a:lnSpc>
                <a:spcPts val="1508"/>
              </a:lnSpc>
              <a:spcBef>
                <a:spcPts val="520"/>
              </a:spcBef>
              <a:tabLst>
                <a:tab pos="488437" algn="l"/>
                <a:tab pos="1165729" algn="l"/>
                <a:tab pos="2326994" algn="l"/>
              </a:tabLst>
            </a:pPr>
            <a:r>
              <a:rPr sz="1000" spc="-4" dirty="0">
                <a:latin typeface="DejaVu Sans Mono"/>
                <a:cs typeface="DejaVu Sans Mono"/>
              </a:rPr>
              <a:t>{</a:t>
            </a:r>
            <a:r>
              <a:rPr lang="en-US" sz="1000" spc="-4" dirty="0">
                <a:latin typeface="DejaVu Sans Mono"/>
                <a:cs typeface="DejaVu Sans Mono"/>
              </a:rPr>
              <a:t> </a:t>
            </a:r>
            <a:r>
              <a:rPr sz="1000" spc="-4" dirty="0">
                <a:latin typeface="DejaVu Sans Mono"/>
                <a:cs typeface="DejaVu Sans Mono"/>
              </a:rPr>
              <a:t>return</a:t>
            </a:r>
            <a:r>
              <a:rPr lang="en-US" sz="1000" spc="-4" dirty="0">
                <a:latin typeface="DejaVu Sans Mono"/>
                <a:cs typeface="DejaVu Sans Mono"/>
              </a:rPr>
              <a:t> </a:t>
            </a:r>
            <a:r>
              <a:rPr sz="1000" spc="-4" dirty="0" err="1">
                <a:latin typeface="DejaVu Sans Mono"/>
                <a:cs typeface="DejaVu Sans Mono"/>
              </a:rPr>
              <a:t>distTo</a:t>
            </a:r>
            <a:r>
              <a:rPr sz="1000" spc="-4" dirty="0">
                <a:latin typeface="DejaVu Sans Mono"/>
                <a:cs typeface="DejaVu Sans Mono"/>
              </a:rPr>
              <a:t>[v];</a:t>
            </a:r>
            <a:r>
              <a:rPr lang="en-US" sz="1000" spc="-4" dirty="0">
                <a:latin typeface="DejaVu Sans Mono"/>
                <a:cs typeface="DejaVu Sans Mono"/>
              </a:rPr>
              <a:t> </a:t>
            </a:r>
            <a:r>
              <a:rPr sz="1000" spc="-4" dirty="0">
                <a:latin typeface="DejaVu Sans Mono"/>
                <a:cs typeface="DejaVu Sans Mono"/>
              </a:rPr>
              <a:t>}</a:t>
            </a:r>
            <a:endParaRPr sz="1000" dirty="0">
              <a:latin typeface="DejaVu Sans Mono"/>
              <a:cs typeface="DejaVu Sans Mono"/>
            </a:endParaRPr>
          </a:p>
        </p:txBody>
      </p:sp>
      <p:sp>
        <p:nvSpPr>
          <p:cNvPr id="26" name="object 7">
            <a:extLst>
              <a:ext uri="{FF2B5EF4-FFF2-40B4-BE49-F238E27FC236}">
                <a16:creationId xmlns:a16="http://schemas.microsoft.com/office/drawing/2014/main" id="{FCA45C37-E05B-4846-B0AA-DD457756B57E}"/>
              </a:ext>
            </a:extLst>
          </p:cNvPr>
          <p:cNvSpPr txBox="1"/>
          <p:nvPr/>
        </p:nvSpPr>
        <p:spPr>
          <a:xfrm>
            <a:off x="3733522" y="5018175"/>
            <a:ext cx="5017763" cy="1581671"/>
          </a:xfrm>
          <a:prstGeom prst="rect">
            <a:avLst/>
          </a:prstGeom>
          <a:solidFill>
            <a:srgbClr val="FFFFFF"/>
          </a:solidFill>
        </p:spPr>
        <p:txBody>
          <a:bodyPr vert="horz" wrap="square" lIns="0" tIns="75902" rIns="0" bIns="0" rtlCol="0">
            <a:spAutoFit/>
          </a:bodyPr>
          <a:lstStyle/>
          <a:p>
            <a:pPr marL="198232">
              <a:spcBef>
                <a:spcPts val="598"/>
              </a:spcBef>
              <a:tabLst>
                <a:tab pos="875525" algn="l"/>
                <a:tab pos="3101170" algn="l"/>
                <a:tab pos="4165551" algn="l"/>
              </a:tabLst>
            </a:pPr>
            <a:r>
              <a:rPr sz="1000" spc="-4" dirty="0">
                <a:latin typeface="DejaVu Sans Mono"/>
                <a:cs typeface="DejaVu Sans Mono"/>
              </a:rPr>
              <a:t>public</a:t>
            </a:r>
            <a:r>
              <a:rPr lang="en-US" sz="1000" spc="-4" dirty="0">
                <a:latin typeface="DejaVu Sans Mono"/>
                <a:cs typeface="DejaVu Sans Mono"/>
              </a:rPr>
              <a:t> </a:t>
            </a:r>
            <a:r>
              <a:rPr sz="1000" spc="-4" dirty="0" err="1">
                <a:latin typeface="DejaVu Sans Mono"/>
                <a:cs typeface="DejaVu Sans Mono"/>
              </a:rPr>
              <a:t>Iterable</a:t>
            </a:r>
            <a:r>
              <a:rPr sz="1000" spc="-4" dirty="0">
                <a:latin typeface="DejaVu Sans Mono"/>
                <a:cs typeface="DejaVu Sans Mono"/>
              </a:rPr>
              <a:t>&lt;</a:t>
            </a:r>
            <a:r>
              <a:rPr sz="1000" spc="-4" dirty="0" err="1">
                <a:latin typeface="DejaVu Sans Mono"/>
                <a:cs typeface="DejaVu Sans Mono"/>
              </a:rPr>
              <a:t>DirectedEdge</a:t>
            </a:r>
            <a:r>
              <a:rPr sz="1000" spc="-4" dirty="0">
                <a:latin typeface="DejaVu Sans Mono"/>
                <a:cs typeface="DejaVu Sans Mono"/>
              </a:rPr>
              <a:t>&gt;</a:t>
            </a:r>
            <a:r>
              <a:rPr lang="en-US" sz="1000" spc="-4" dirty="0">
                <a:latin typeface="DejaVu Sans Mono"/>
                <a:cs typeface="DejaVu Sans Mono"/>
              </a:rPr>
              <a:t> </a:t>
            </a:r>
            <a:r>
              <a:rPr sz="1000" spc="-4" dirty="0" err="1">
                <a:latin typeface="DejaVu Sans Mono"/>
                <a:cs typeface="DejaVu Sans Mono"/>
              </a:rPr>
              <a:t>pathTo</a:t>
            </a:r>
            <a:r>
              <a:rPr sz="1000" spc="-4" dirty="0">
                <a:latin typeface="DejaVu Sans Mono"/>
                <a:cs typeface="DejaVu Sans Mono"/>
              </a:rPr>
              <a:t>(</a:t>
            </a:r>
            <a:r>
              <a:rPr sz="1000" spc="-4" dirty="0" err="1">
                <a:latin typeface="DejaVu Sans Mono"/>
                <a:cs typeface="DejaVu Sans Mono"/>
              </a:rPr>
              <a:t>int</a:t>
            </a:r>
            <a:r>
              <a:rPr lang="en-US" sz="1000" spc="-4" dirty="0">
                <a:latin typeface="DejaVu Sans Mono"/>
                <a:cs typeface="DejaVu Sans Mono"/>
              </a:rPr>
              <a:t> </a:t>
            </a:r>
            <a:r>
              <a:rPr sz="1000" spc="-4" dirty="0">
                <a:latin typeface="DejaVu Sans Mono"/>
                <a:cs typeface="DejaVu Sans Mono"/>
              </a:rPr>
              <a:t>v)</a:t>
            </a:r>
            <a:endParaRPr sz="1000" dirty="0">
              <a:latin typeface="DejaVu Sans Mono"/>
              <a:cs typeface="DejaVu Sans Mono"/>
            </a:endParaRPr>
          </a:p>
          <a:p>
            <a:pPr marL="198232">
              <a:spcBef>
                <a:spcPts val="591"/>
              </a:spcBef>
            </a:pPr>
            <a:r>
              <a:rPr sz="1000" spc="-4" dirty="0">
                <a:latin typeface="DejaVu Sans Mono"/>
                <a:cs typeface="DejaVu Sans Mono"/>
              </a:rPr>
              <a:t>{</a:t>
            </a:r>
            <a:endParaRPr sz="1000" dirty="0">
              <a:latin typeface="DejaVu Sans Mono"/>
              <a:cs typeface="DejaVu Sans Mono"/>
            </a:endParaRPr>
          </a:p>
          <a:p>
            <a:pPr marL="488437">
              <a:spcBef>
                <a:spcPts val="591"/>
              </a:spcBef>
              <a:tabLst>
                <a:tab pos="2423877" algn="l"/>
                <a:tab pos="2907403" algn="l"/>
                <a:tab pos="3101170" algn="l"/>
                <a:tab pos="3488258" algn="l"/>
              </a:tabLst>
            </a:pPr>
            <a:r>
              <a:rPr sz="1000" spc="-4" dirty="0">
                <a:latin typeface="DejaVu Sans Mono"/>
                <a:cs typeface="DejaVu Sans Mono"/>
              </a:rPr>
              <a:t>Stack&lt;</a:t>
            </a:r>
            <a:r>
              <a:rPr sz="1000" spc="-4" dirty="0" err="1">
                <a:latin typeface="DejaVu Sans Mono"/>
                <a:cs typeface="DejaVu Sans Mono"/>
              </a:rPr>
              <a:t>DirectedEdge</a:t>
            </a:r>
            <a:r>
              <a:rPr sz="1000" spc="-4" dirty="0">
                <a:latin typeface="DejaVu Sans Mono"/>
                <a:cs typeface="DejaVu Sans Mono"/>
              </a:rPr>
              <a:t>&gt;</a:t>
            </a:r>
            <a:r>
              <a:rPr lang="en-US" sz="1000" spc="-4" dirty="0">
                <a:latin typeface="DejaVu Sans Mono"/>
                <a:cs typeface="DejaVu Sans Mono"/>
              </a:rPr>
              <a:t> </a:t>
            </a:r>
            <a:r>
              <a:rPr sz="1000" spc="-4" dirty="0">
                <a:latin typeface="DejaVu Sans Mono"/>
                <a:cs typeface="DejaVu Sans Mono"/>
              </a:rPr>
              <a:t>path</a:t>
            </a:r>
            <a:r>
              <a:rPr lang="en-US" sz="1000" spc="-4" dirty="0">
                <a:latin typeface="DejaVu Sans Mono"/>
                <a:cs typeface="DejaVu Sans Mono"/>
              </a:rPr>
              <a:t> </a:t>
            </a:r>
            <a:r>
              <a:rPr sz="1000" spc="-4" dirty="0">
                <a:latin typeface="DejaVu Sans Mono"/>
                <a:cs typeface="DejaVu Sans Mono"/>
              </a:rPr>
              <a:t>=	new</a:t>
            </a:r>
            <a:r>
              <a:rPr lang="en-US" sz="1000" spc="-4" dirty="0">
                <a:latin typeface="DejaVu Sans Mono"/>
                <a:cs typeface="DejaVu Sans Mono"/>
              </a:rPr>
              <a:t> </a:t>
            </a:r>
            <a:r>
              <a:rPr sz="1000" spc="-4" dirty="0">
                <a:latin typeface="DejaVu Sans Mono"/>
                <a:cs typeface="DejaVu Sans Mono"/>
              </a:rPr>
              <a:t>Stack&lt;DirectedEdge&gt;();</a:t>
            </a:r>
            <a:endParaRPr sz="1000" dirty="0">
              <a:latin typeface="DejaVu Sans Mono"/>
              <a:cs typeface="DejaVu Sans Mono"/>
            </a:endParaRPr>
          </a:p>
          <a:p>
            <a:pPr marL="779088" marR="181266" indent="-290650">
              <a:lnSpc>
                <a:spcPct val="138900"/>
              </a:lnSpc>
              <a:tabLst>
                <a:tab pos="875525" algn="l"/>
                <a:tab pos="2230110" algn="l"/>
                <a:tab pos="2423877" algn="l"/>
                <a:tab pos="2617198" algn="l"/>
                <a:tab pos="3681579" algn="l"/>
                <a:tab pos="3875347" algn="l"/>
                <a:tab pos="4165551" algn="l"/>
                <a:tab pos="4745960" algn="l"/>
                <a:tab pos="4939727" algn="l"/>
                <a:tab pos="5133048" algn="l"/>
              </a:tabLst>
            </a:pPr>
            <a:r>
              <a:rPr sz="1000" spc="-4" dirty="0">
                <a:latin typeface="DejaVu Sans Mono"/>
                <a:cs typeface="DejaVu Sans Mono"/>
              </a:rPr>
              <a:t>for	(</a:t>
            </a:r>
            <a:r>
              <a:rPr sz="1000" spc="-4" dirty="0" err="1">
                <a:latin typeface="DejaVu Sans Mono"/>
                <a:cs typeface="DejaVu Sans Mono"/>
              </a:rPr>
              <a:t>DirectedEdge</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err="1">
                <a:latin typeface="DejaVu Sans Mono"/>
                <a:cs typeface="DejaVu Sans Mono"/>
              </a:rPr>
              <a:t>edgeTo</a:t>
            </a:r>
            <a:r>
              <a:rPr sz="1000" spc="-4" dirty="0">
                <a:latin typeface="DejaVu Sans Mono"/>
                <a:cs typeface="DejaVu Sans Mono"/>
              </a:rPr>
              <a:t>[v];</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a:latin typeface="DejaVu Sans Mono"/>
                <a:cs typeface="DejaVu Sans Mono"/>
              </a:rPr>
              <a:t>null;</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err="1">
                <a:latin typeface="DejaVu Sans Mono"/>
                <a:cs typeface="DejaVu Sans Mono"/>
              </a:rPr>
              <a:t>edgeTo</a:t>
            </a:r>
            <a:r>
              <a:rPr sz="1000" spc="-4" dirty="0">
                <a:latin typeface="DejaVu Sans Mono"/>
                <a:cs typeface="DejaVu Sans Mono"/>
              </a:rPr>
              <a:t>[e.from()])  </a:t>
            </a:r>
            <a:endParaRPr lang="en-US" sz="1000" spc="-4" dirty="0">
              <a:latin typeface="DejaVu Sans Mono"/>
              <a:cs typeface="DejaVu Sans Mono"/>
            </a:endParaRPr>
          </a:p>
          <a:p>
            <a:pPr marL="779088" marR="181266" indent="-290650">
              <a:lnSpc>
                <a:spcPct val="138900"/>
              </a:lnSpc>
              <a:tabLst>
                <a:tab pos="875525" algn="l"/>
                <a:tab pos="2230110" algn="l"/>
                <a:tab pos="2423877" algn="l"/>
                <a:tab pos="2617198" algn="l"/>
                <a:tab pos="3681579" algn="l"/>
                <a:tab pos="3875347" algn="l"/>
                <a:tab pos="4165551" algn="l"/>
                <a:tab pos="4745960" algn="l"/>
                <a:tab pos="4939727" algn="l"/>
                <a:tab pos="5133048" algn="l"/>
              </a:tabLst>
            </a:pPr>
            <a:r>
              <a:rPr lang="en-US" sz="1000" spc="-4" dirty="0">
                <a:latin typeface="DejaVu Sans Mono"/>
                <a:cs typeface="DejaVu Sans Mono"/>
              </a:rPr>
              <a:t>       </a:t>
            </a:r>
            <a:r>
              <a:rPr sz="1000" spc="-4" dirty="0" err="1">
                <a:latin typeface="DejaVu Sans Mono"/>
                <a:cs typeface="DejaVu Sans Mono"/>
              </a:rPr>
              <a:t>path.push</a:t>
            </a:r>
            <a:r>
              <a:rPr sz="1000" spc="-4" dirty="0">
                <a:latin typeface="DejaVu Sans Mono"/>
                <a:cs typeface="DejaVu Sans Mono"/>
              </a:rPr>
              <a:t>(e);</a:t>
            </a:r>
            <a:endParaRPr sz="1000" dirty="0">
              <a:latin typeface="DejaVu Sans Mono"/>
              <a:cs typeface="DejaVu Sans Mono"/>
            </a:endParaRPr>
          </a:p>
          <a:p>
            <a:pPr marL="488437">
              <a:spcBef>
                <a:spcPts val="591"/>
              </a:spcBef>
              <a:tabLst>
                <a:tab pos="1165729" algn="l"/>
              </a:tabLst>
            </a:pPr>
            <a:r>
              <a:rPr sz="1000" spc="-4" dirty="0">
                <a:latin typeface="DejaVu Sans Mono"/>
                <a:cs typeface="DejaVu Sans Mono"/>
              </a:rPr>
              <a:t>return</a:t>
            </a:r>
            <a:r>
              <a:rPr lang="en-US" sz="1000" spc="-4" dirty="0">
                <a:latin typeface="DejaVu Sans Mono"/>
                <a:cs typeface="DejaVu Sans Mono"/>
              </a:rPr>
              <a:t> </a:t>
            </a:r>
            <a:r>
              <a:rPr sz="1000" spc="-4" dirty="0">
                <a:latin typeface="DejaVu Sans Mono"/>
                <a:cs typeface="DejaVu Sans Mono"/>
              </a:rPr>
              <a:t>path;</a:t>
            </a:r>
            <a:endParaRPr sz="1000" dirty="0">
              <a:latin typeface="DejaVu Sans Mono"/>
              <a:cs typeface="DejaVu Sans Mono"/>
            </a:endParaRPr>
          </a:p>
          <a:p>
            <a:pPr marL="198232">
              <a:spcBef>
                <a:spcPts val="591"/>
              </a:spcBef>
            </a:pPr>
            <a:r>
              <a:rPr sz="1000" spc="-4" dirty="0">
                <a:latin typeface="DejaVu Sans Mono"/>
                <a:cs typeface="DejaVu Sans Mono"/>
              </a:rPr>
              <a:t>}</a:t>
            </a:r>
            <a:endParaRPr sz="1000" dirty="0">
              <a:latin typeface="DejaVu Sans Mono"/>
              <a:cs typeface="DejaVu Sans Mono"/>
            </a:endParaRPr>
          </a:p>
        </p:txBody>
      </p:sp>
    </p:spTree>
    <p:extLst>
      <p:ext uri="{BB962C8B-B14F-4D97-AF65-F5344CB8AC3E}">
        <p14:creationId xmlns:p14="http://schemas.microsoft.com/office/powerpoint/2010/main" val="406924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dissolve">
                                      <p:cBhvr>
                                        <p:cTn id="38" dur="500"/>
                                        <p:tgtEl>
                                          <p:spTgt spid="1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dissolv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dissolv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dissolve">
                                      <p:cBhvr>
                                        <p:cTn id="51" dur="500"/>
                                        <p:tgtEl>
                                          <p:spTgt spid="16"/>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dissolve">
                                      <p:cBhvr>
                                        <p:cTn id="57" dur="500"/>
                                        <p:tgtEl>
                                          <p:spTgt spid="18"/>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dissolve">
                                      <p:cBhvr>
                                        <p:cTn id="60" dur="500"/>
                                        <p:tgtEl>
                                          <p:spTgt spid="1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dissolve">
                                      <p:cBhvr>
                                        <p:cTn id="63" dur="500"/>
                                        <p:tgtEl>
                                          <p:spTgt spid="20"/>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dissolve">
                                      <p:cBhvr>
                                        <p:cTn id="66" dur="500"/>
                                        <p:tgtEl>
                                          <p:spTgt spid="21"/>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dissolve">
                                      <p:cBhvr>
                                        <p:cTn id="69" dur="500"/>
                                        <p:tgtEl>
                                          <p:spTgt spid="22"/>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dissolve">
                                      <p:cBhvr>
                                        <p:cTn id="74" dur="500"/>
                                        <p:tgtEl>
                                          <p:spTgt spid="23"/>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dissolve">
                                      <p:cBhvr>
                                        <p:cTn id="77" dur="500"/>
                                        <p:tgtEl>
                                          <p:spTgt spid="24"/>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dissolve">
                                      <p:cBhvr>
                                        <p:cTn id="80" dur="500"/>
                                        <p:tgtEl>
                                          <p:spTgt spid="25"/>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dissolve">
                                      <p:cBhvr>
                                        <p:cTn id="8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P spid="10" grpId="0" animBg="1"/>
      <p:bldP spid="11" grpId="0" animBg="1"/>
      <p:bldP spid="12" grpId="0" animBg="1"/>
      <p:bldP spid="13" grpId="0" animBg="1"/>
      <p:bldP spid="14" grpId="0" animBg="1"/>
      <p:bldP spid="15" grpId="0"/>
      <p:bldP spid="16" grpId="0"/>
      <p:bldP spid="17" grpId="0"/>
      <p:bldP spid="18" grpId="0"/>
      <p:bldP spid="19" grpId="0"/>
      <p:bldP spid="20" grpId="0" animBg="1"/>
      <p:bldP spid="21" grpId="0" animBg="1"/>
      <p:bldP spid="22" grpId="0"/>
      <p:bldP spid="23" grpId="0" animBg="1"/>
      <p:bldP spid="24" grpId="0" animBg="1"/>
      <p:bldP spid="25" grpId="0" animBg="1"/>
      <p:bldP spid="2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41123</TotalTime>
  <Words>8675</Words>
  <Application>Microsoft Office PowerPoint</Application>
  <PresentationFormat>On-screen Show (4:3)</PresentationFormat>
  <Paragraphs>1105</Paragraphs>
  <Slides>76</Slides>
  <Notes>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76</vt:i4>
      </vt:variant>
    </vt:vector>
  </HeadingPairs>
  <TitlesOfParts>
    <vt:vector size="91" baseType="lpstr">
      <vt:lpstr>DejaVu Sans</vt:lpstr>
      <vt:lpstr>DejaVu Sans Mono</vt:lpstr>
      <vt:lpstr>LucidaGrande</vt:lpstr>
      <vt:lpstr>Menlo</vt:lpstr>
      <vt:lpstr>System Font Regular</vt:lpstr>
      <vt:lpstr>Arial</vt:lpstr>
      <vt:lpstr>Calibri</vt:lpstr>
      <vt:lpstr>Cambria Math</vt:lpstr>
      <vt:lpstr>Helvetica</vt:lpstr>
      <vt:lpstr>Nunito</vt:lpstr>
      <vt:lpstr>Times</vt:lpstr>
      <vt:lpstr>Times New Roman</vt:lpstr>
      <vt:lpstr>Trebuchet MS</vt:lpstr>
      <vt:lpstr>Wingdings</vt:lpstr>
      <vt:lpstr>Office Theme</vt:lpstr>
      <vt:lpstr>Lecture 11 Shortest Paths</vt:lpstr>
      <vt:lpstr>Lecture Goals</vt:lpstr>
      <vt:lpstr>Shortest Paths in an Edge-weighted Digraph</vt:lpstr>
      <vt:lpstr>Weighted Directed Edge API</vt:lpstr>
      <vt:lpstr>Weighted Edge: Java Implementation</vt:lpstr>
      <vt:lpstr>Edge-Weighted Graph API</vt:lpstr>
      <vt:lpstr>Edge-Weighted Digraph: Adjacency-Lists Implementation</vt:lpstr>
      <vt:lpstr>Single-source Shortest Paths API</vt:lpstr>
      <vt:lpstr>Data Structures for Single-source Shortest Paths</vt:lpstr>
      <vt:lpstr>Edge Relaxation</vt:lpstr>
      <vt:lpstr>Generic Shortest-paths Algorithm</vt:lpstr>
      <vt:lpstr>Dijkstra's Algorithm</vt:lpstr>
      <vt:lpstr>Example Graph</vt:lpstr>
      <vt:lpstr>PowerPoint Presentation</vt:lpstr>
      <vt:lpstr>PowerPoint Presentation</vt:lpstr>
      <vt:lpstr>PowerPoint Presentation</vt:lpstr>
      <vt:lpstr>PowerPoint Presentation</vt:lpstr>
      <vt:lpstr>PowerPoint Presentation</vt:lpstr>
      <vt:lpstr>End of Algorithm</vt:lpstr>
      <vt:lpstr>Getting the Shortest Path from A to C</vt:lpstr>
      <vt:lpstr>Dijkstra’s Algorithm 2nd Example</vt:lpstr>
      <vt:lpstr>Dijkstra’s Algorithm 3rd Example</vt:lpstr>
      <vt:lpstr>PowerPoint Presentation</vt:lpstr>
      <vt:lpstr>PowerPoint Presentation</vt:lpstr>
      <vt:lpstr>PowerPoint Presentation</vt:lpstr>
      <vt:lpstr>Dijkstra’s Algorithm: Correctness Proof</vt:lpstr>
      <vt:lpstr>Quiz: Dijstra’s Algorithm</vt:lpstr>
      <vt:lpstr>Topological Sort for Shortest Paths in Edge-weighted DAG</vt:lpstr>
      <vt:lpstr>Topological Sort for Shortest Paths in Edge-weighted DAG</vt:lpstr>
      <vt:lpstr>Shortest Paths in Edge-weighted DAG: Correctness Proof</vt:lpstr>
      <vt:lpstr>Longest Paths in Edge-weighted DAG</vt:lpstr>
      <vt:lpstr>Longest Paths in Edge-weighted DAG: Application</vt:lpstr>
      <vt:lpstr>Shortest Paths with Negative weights</vt:lpstr>
      <vt:lpstr>Bellman-Ford Algorithm</vt:lpstr>
      <vt:lpstr>Bellman-Ford Algorithm Proof of Correctness</vt:lpstr>
      <vt:lpstr>Bellman-Ford Algorithm Example</vt:lpstr>
      <vt:lpstr>Finding Negative Cycle in a Directed Weighted Graph Using Bellman-Ford</vt:lpstr>
      <vt:lpstr>Bellman-Ford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Bellman-Ford Algorithm Visualization</vt:lpstr>
      <vt:lpstr>Quiz</vt:lpstr>
      <vt:lpstr>Quiz</vt:lpstr>
      <vt:lpstr>Quiz</vt:lpstr>
      <vt:lpstr>Quiz</vt:lpstr>
      <vt:lpstr>Dijkstra's Algorithm vs. Bellman-Ford Algorithm</vt:lpstr>
      <vt:lpstr>Time complexity of Bellman-Ford </vt:lpstr>
      <vt:lpstr>Single Source Shortest-paths Implementation: Cost Summary</vt:lpstr>
      <vt:lpstr>Quiz</vt:lpstr>
      <vt:lpstr>Quiz</vt:lpstr>
      <vt:lpstr>Floyd Warshall Algorithm </vt:lpstr>
      <vt:lpstr>Floyd Warshall Algorithm is Dynamic Programming </vt:lpstr>
      <vt:lpstr>Floyd Warshall Algorithm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Johnson’s algorithm for All-pairs shortest paths</vt:lpstr>
      <vt:lpstr>Quiz: increase weight of every edge by 1</vt:lpstr>
      <vt:lpstr>Quiz: Doubling of the original weight</vt:lpstr>
      <vt:lpstr>Johnson’s algorithm for All-pairs shortest paths</vt:lpstr>
      <vt:lpstr>Johnson’s Algorithm Example</vt:lpstr>
      <vt:lpstr>Johnson’s Algorithm: Proof</vt:lpstr>
      <vt:lpstr>Video Tutorials</vt:lpstr>
      <vt:lpstr>Quiz</vt:lpstr>
      <vt:lpstr>Quiz </vt:lpstr>
      <vt:lpstr>Quiz</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1181</cp:revision>
  <dcterms:created xsi:type="dcterms:W3CDTF">2018-08-13T22:58:39Z</dcterms:created>
  <dcterms:modified xsi:type="dcterms:W3CDTF">2024-11-15T03:27:10Z</dcterms:modified>
</cp:coreProperties>
</file>